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1.xml" ContentType="application/vnd.openxmlformats-officedocument.drawingml.chartshapes+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drawings/drawing3.xml" ContentType="application/vnd.openxmlformats-officedocument.drawingml.chartshapes+xml"/>
  <Override PartName="/ppt/charts/chart11.xml" ContentType="application/vnd.openxmlformats-officedocument.drawingml.chart+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 id="2147483759" r:id="rId2"/>
  </p:sldMasterIdLst>
  <p:notesMasterIdLst>
    <p:notesMasterId r:id="rId51"/>
  </p:notesMasterIdLst>
  <p:handoutMasterIdLst>
    <p:handoutMasterId r:id="rId52"/>
  </p:handoutMasterIdLst>
  <p:sldIdLst>
    <p:sldId id="256" r:id="rId3"/>
    <p:sldId id="320" r:id="rId4"/>
    <p:sldId id="293" r:id="rId5"/>
    <p:sldId id="294" r:id="rId6"/>
    <p:sldId id="295" r:id="rId7"/>
    <p:sldId id="296" r:id="rId8"/>
    <p:sldId id="297" r:id="rId9"/>
    <p:sldId id="298" r:id="rId10"/>
    <p:sldId id="301" r:id="rId11"/>
    <p:sldId id="271" r:id="rId12"/>
    <p:sldId id="273" r:id="rId13"/>
    <p:sldId id="269" r:id="rId14"/>
    <p:sldId id="275" r:id="rId15"/>
    <p:sldId id="318" r:id="rId16"/>
    <p:sldId id="319" r:id="rId17"/>
    <p:sldId id="302" r:id="rId18"/>
    <p:sldId id="277" r:id="rId19"/>
    <p:sldId id="289" r:id="rId20"/>
    <p:sldId id="314" r:id="rId21"/>
    <p:sldId id="283" r:id="rId22"/>
    <p:sldId id="303" r:id="rId23"/>
    <p:sldId id="317" r:id="rId24"/>
    <p:sldId id="308" r:id="rId25"/>
    <p:sldId id="280" r:id="rId26"/>
    <p:sldId id="304" r:id="rId27"/>
    <p:sldId id="284" r:id="rId28"/>
    <p:sldId id="316" r:id="rId29"/>
    <p:sldId id="286" r:id="rId30"/>
    <p:sldId id="285" r:id="rId31"/>
    <p:sldId id="311" r:id="rId32"/>
    <p:sldId id="305" r:id="rId33"/>
    <p:sldId id="287" r:id="rId34"/>
    <p:sldId id="274" r:id="rId35"/>
    <p:sldId id="279" r:id="rId36"/>
    <p:sldId id="288" r:id="rId37"/>
    <p:sldId id="312" r:id="rId38"/>
    <p:sldId id="313" r:id="rId39"/>
    <p:sldId id="290" r:id="rId40"/>
    <p:sldId id="291" r:id="rId41"/>
    <p:sldId id="310" r:id="rId42"/>
    <p:sldId id="261" r:id="rId43"/>
    <p:sldId id="292" r:id="rId44"/>
    <p:sldId id="315" r:id="rId45"/>
    <p:sldId id="270" r:id="rId46"/>
    <p:sldId id="278" r:id="rId47"/>
    <p:sldId id="309" r:id="rId48"/>
    <p:sldId id="276" r:id="rId49"/>
    <p:sldId id="263" r:id="rId50"/>
  </p:sldIdLst>
  <p:sldSz cx="9144000" cy="6858000" type="screen4x3"/>
  <p:notesSz cx="6881813" cy="92964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8A400"/>
    <a:srgbClr val="E6E6E6"/>
    <a:srgbClr val="FFA54B"/>
    <a:srgbClr val="FF9900"/>
    <a:srgbClr val="993300"/>
    <a:srgbClr val="C75806"/>
    <a:srgbClr val="5C800D"/>
    <a:srgbClr val="038CDB"/>
    <a:srgbClr val="322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6357" autoAdjust="0"/>
  </p:normalViewPr>
  <p:slideViewPr>
    <p:cSldViewPr>
      <p:cViewPr varScale="1">
        <p:scale>
          <a:sx n="64" d="100"/>
          <a:sy n="64" d="100"/>
        </p:scale>
        <p:origin x="1482" y="7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a:scene3d>
              <a:camera prst="orthographicFront"/>
              <a:lightRig rig="threePt" dir="t">
                <a:rot lat="0" lon="0" rev="1200000"/>
              </a:lightRig>
            </a:scene3d>
            <a:sp3d/>
          </c:spPr>
          <c:invertIfNegative val="0"/>
          <c:dLbls>
            <c:dLbl>
              <c:idx val="3"/>
              <c:layout>
                <c:manualLayout>
                  <c:x val="-6.2793264651146698E-17"/>
                  <c:y val="3.02482125079192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DB-4B36-813F-CA5510EA5E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 
(n=7,090)</c:v>
                </c:pt>
                <c:pt idx="1">
                  <c:v>U.S.
(n=4,466)</c:v>
                </c:pt>
                <c:pt idx="2">
                  <c:v>Canada
 (n=2,333)</c:v>
                </c:pt>
                <c:pt idx="3">
                  <c:v>Student 
(n=723)</c:v>
                </c:pt>
                <c:pt idx="4">
                  <c:v>Professional
(n=654)</c:v>
                </c:pt>
                <c:pt idx="5">
                  <c:v>Hobbyist 
(n=5,713)</c:v>
                </c:pt>
              </c:strCache>
            </c:strRef>
          </c:cat>
          <c:val>
            <c:numRef>
              <c:f>Sheet1!$B$2:$B$7</c:f>
              <c:numCache>
                <c:formatCode>0%</c:formatCode>
                <c:ptCount val="6"/>
                <c:pt idx="0">
                  <c:v>0.108</c:v>
                </c:pt>
                <c:pt idx="1">
                  <c:v>0.124</c:v>
                </c:pt>
                <c:pt idx="2">
                  <c:v>7.9000000000000001E-2</c:v>
                </c:pt>
                <c:pt idx="3">
                  <c:v>1</c:v>
                </c:pt>
                <c:pt idx="4">
                  <c:v>6.9000000000000006E-2</c:v>
                </c:pt>
                <c:pt idx="5">
                  <c:v>0</c:v>
                </c:pt>
              </c:numCache>
            </c:numRef>
          </c:val>
          <c:extLst>
            <c:ext xmlns:c16="http://schemas.microsoft.com/office/drawing/2014/chart" uri="{C3380CC4-5D6E-409C-BE32-E72D297353CC}">
              <c16:uniqueId val="{00000000-2E5D-40BC-AED9-2A43EAE75ED7}"/>
            </c:ext>
          </c:extLst>
        </c:ser>
        <c:dLbls>
          <c:showLegendKey val="0"/>
          <c:showVal val="0"/>
          <c:showCatName val="0"/>
          <c:showSerName val="0"/>
          <c:showPercent val="0"/>
          <c:showBubbleSize val="0"/>
        </c:dLbls>
        <c:gapWidth val="100"/>
        <c:axId val="564222480"/>
        <c:axId val="564222808"/>
      </c:barChart>
      <c:catAx>
        <c:axId val="564222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64222808"/>
        <c:crosses val="autoZero"/>
        <c:auto val="1"/>
        <c:lblAlgn val="ctr"/>
        <c:lblOffset val="100"/>
        <c:noMultiLvlLbl val="0"/>
      </c:catAx>
      <c:valAx>
        <c:axId val="564222808"/>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6422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accent6"/>
            </a:solidFill>
          </c:spPr>
          <c:dPt>
            <c:idx val="0"/>
            <c:bubble3D val="0"/>
            <c:extLst>
              <c:ext xmlns:c16="http://schemas.microsoft.com/office/drawing/2014/chart" uri="{C3380CC4-5D6E-409C-BE32-E72D297353CC}">
                <c16:uniqueId val="{00000000-C345-4CA4-9F5A-316E28FEC015}"/>
              </c:ext>
            </c:extLst>
          </c:dPt>
          <c:dPt>
            <c:idx val="1"/>
            <c:bubble3D val="0"/>
            <c:spPr>
              <a:solidFill>
                <a:schemeClr val="accent3"/>
              </a:solidFill>
            </c:spPr>
            <c:extLst>
              <c:ext xmlns:c16="http://schemas.microsoft.com/office/drawing/2014/chart" uri="{C3380CC4-5D6E-409C-BE32-E72D297353CC}">
                <c16:uniqueId val="{00000000-1351-4D35-91F5-F38457F06AF3}"/>
              </c:ext>
            </c:extLst>
          </c:dPt>
          <c:dLbls>
            <c:dLbl>
              <c:idx val="0"/>
              <c:tx>
                <c:rich>
                  <a:bodyPr/>
                  <a:lstStyle/>
                  <a:p>
                    <a:pPr>
                      <a:defRPr sz="1200">
                        <a:solidFill>
                          <a:schemeClr val="tx2"/>
                        </a:solidFill>
                        <a:latin typeface="Arial" panose="020B0604020202020204" pitchFamily="34" charset="0"/>
                        <a:cs typeface="Arial" panose="020B0604020202020204" pitchFamily="34" charset="0"/>
                      </a:defRPr>
                    </a:pPr>
                    <a:fld id="{2C567DA0-B757-44C5-A01C-FA3CD5D2003F}" type="CATEGORYNAME">
                      <a:rPr lang="en-US" smtClean="0"/>
                      <a:pPr>
                        <a:defRPr sz="1200">
                          <a:solidFill>
                            <a:schemeClr val="tx2"/>
                          </a:solidFill>
                          <a:latin typeface="Arial" panose="020B0604020202020204" pitchFamily="34" charset="0"/>
                          <a:cs typeface="Arial" panose="020B0604020202020204" pitchFamily="34" charset="0"/>
                        </a:defRPr>
                      </a:pPr>
                      <a:t>[CATEGORY NAME]</a:t>
                    </a:fld>
                    <a:r>
                      <a:rPr lang="en-US" baseline="0" dirty="0"/>
                      <a:t> </a:t>
                    </a:r>
                    <a:fld id="{1D6B8BFE-5597-44E4-A103-92B3AF28129F}" type="VALUE">
                      <a:rPr lang="en-US" baseline="0"/>
                      <a:pPr>
                        <a:defRPr sz="1200">
                          <a:solidFill>
                            <a:schemeClr val="tx2"/>
                          </a:solidFill>
                          <a:latin typeface="Arial" panose="020B0604020202020204" pitchFamily="34" charset="0"/>
                          <a:cs typeface="Arial" panose="020B0604020202020204" pitchFamily="34" charset="0"/>
                        </a:defRPr>
                      </a:pPr>
                      <a:t>[VALUE]</a:t>
                    </a:fld>
                    <a:endParaRPr lang="en-US" baseline="0" dirty="0"/>
                  </a:p>
                </c:rich>
              </c:tx>
              <c:spPr>
                <a:noFill/>
                <a:ln>
                  <a:noFill/>
                </a:ln>
                <a:effectLst/>
              </c:sp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C345-4CA4-9F5A-316E28FEC015}"/>
                </c:ext>
              </c:extLst>
            </c:dLbl>
            <c:dLbl>
              <c:idx val="1"/>
              <c:delete val="1"/>
              <c:extLst>
                <c:ext xmlns:c15="http://schemas.microsoft.com/office/drawing/2012/chart" uri="{CE6537A1-D6FC-4f65-9D91-7224C49458BB}"/>
                <c:ext xmlns:c16="http://schemas.microsoft.com/office/drawing/2014/chart" uri="{C3380CC4-5D6E-409C-BE32-E72D297353CC}">
                  <c16:uniqueId val="{00000000-1351-4D35-91F5-F38457F06AF3}"/>
                </c:ext>
              </c:extLst>
            </c:dLbl>
            <c:spPr>
              <a:noFill/>
              <a:ln>
                <a:noFill/>
              </a:ln>
              <a:effectLst/>
            </c:spPr>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0%</c:formatCode>
                <c:ptCount val="2"/>
                <c:pt idx="0">
                  <c:v>0.13700000000000001</c:v>
                </c:pt>
                <c:pt idx="1">
                  <c:v>0.86299999999999999</c:v>
                </c:pt>
              </c:numCache>
            </c:numRef>
          </c:val>
          <c:extLst>
            <c:ext xmlns:c16="http://schemas.microsoft.com/office/drawing/2014/chart" uri="{C3380CC4-5D6E-409C-BE32-E72D297353CC}">
              <c16:uniqueId val="{00000001-1351-4D35-91F5-F38457F06AF3}"/>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n-US"/>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solidFill>
                  <a:schemeClr val="bg1"/>
                </a:solidFill>
                <a:latin typeface="Arial" panose="020B0604020202020204" pitchFamily="34" charset="0"/>
                <a:cs typeface="Arial" panose="020B0604020202020204" pitchFamily="34" charset="0"/>
              </a:defRPr>
            </a:pPr>
            <a:r>
              <a:rPr lang="en-US" sz="1600" dirty="0">
                <a:solidFill>
                  <a:schemeClr val="bg1"/>
                </a:solidFill>
                <a:latin typeface="Arial" panose="020B0604020202020204" pitchFamily="34" charset="0"/>
                <a:cs typeface="Arial" panose="020B0604020202020204" pitchFamily="34" charset="0"/>
              </a:rPr>
              <a:t>Age</a:t>
            </a:r>
          </a:p>
        </c:rich>
      </c:tx>
      <c:layout>
        <c:manualLayout>
          <c:xMode val="edge"/>
          <c:yMode val="edge"/>
          <c:x val="0.43682057424175547"/>
          <c:y val="0"/>
        </c:manualLayout>
      </c:layout>
      <c:overlay val="1"/>
    </c:title>
    <c:autoTitleDeleted val="0"/>
    <c:plotArea>
      <c:layout>
        <c:manualLayout>
          <c:layoutTarget val="inner"/>
          <c:xMode val="edge"/>
          <c:yMode val="edge"/>
          <c:x val="0.45793574938436798"/>
          <c:y val="0.13526566189309353"/>
          <c:w val="0.43253348026042077"/>
          <c:h val="0.74995556602888114"/>
        </c:manualLayout>
      </c:layout>
      <c:barChart>
        <c:barDir val="bar"/>
        <c:grouping val="clustered"/>
        <c:varyColors val="0"/>
        <c:ser>
          <c:idx val="0"/>
          <c:order val="0"/>
          <c:tx>
            <c:strRef>
              <c:f>Sheet1!$B$1</c:f>
              <c:strCache>
                <c:ptCount val="1"/>
                <c:pt idx="0">
                  <c:v>Sales</c:v>
                </c:pt>
              </c:strCache>
            </c:strRef>
          </c:tx>
          <c:spPr>
            <a:solidFill>
              <a:srgbClr val="FFC000"/>
            </a:solidFill>
          </c:spPr>
          <c:invertIfNegative val="0"/>
          <c:dLbls>
            <c:dLbl>
              <c:idx val="1"/>
              <c:layout>
                <c:manualLayout>
                  <c:x val="-1.9040551126503474E-2"/>
                  <c:y val="4.227051934159172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62-4AAA-A7B9-A5157BA722FF}"/>
                </c:ext>
              </c:extLst>
            </c:dLbl>
            <c:dLbl>
              <c:idx val="2"/>
              <c:layout>
                <c:manualLayout>
                  <c:x val="-2.38006889081293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D62-4AAA-A7B9-A5157BA722FF}"/>
                </c:ext>
              </c:extLst>
            </c:dLbl>
            <c:spPr>
              <a:noFill/>
              <a:ln>
                <a:noFill/>
              </a:ln>
              <a:effectLst/>
            </c:spPr>
            <c:txPr>
              <a:bodyPr/>
              <a:lstStyle/>
              <a:p>
                <a:pPr>
                  <a:defRPr sz="120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7"/>
                <c:pt idx="0">
                  <c:v>70 or older</c:v>
                </c:pt>
                <c:pt idx="1">
                  <c:v>60-69</c:v>
                </c:pt>
                <c:pt idx="2">
                  <c:v>50-59</c:v>
                </c:pt>
                <c:pt idx="3">
                  <c:v>40-49</c:v>
                </c:pt>
                <c:pt idx="4">
                  <c:v>30-39</c:v>
                </c:pt>
                <c:pt idx="5">
                  <c:v>20-29</c:v>
                </c:pt>
                <c:pt idx="6">
                  <c:v>Under 20</c:v>
                </c:pt>
              </c:strCache>
            </c:strRef>
          </c:cat>
          <c:val>
            <c:numRef>
              <c:f>Sheet1!$B$2:$B$8</c:f>
              <c:numCache>
                <c:formatCode>0%</c:formatCode>
                <c:ptCount val="7"/>
                <c:pt idx="0">
                  <c:v>0.10299999999999999</c:v>
                </c:pt>
                <c:pt idx="1">
                  <c:v>0.28199999999999997</c:v>
                </c:pt>
                <c:pt idx="2">
                  <c:v>0.222</c:v>
                </c:pt>
                <c:pt idx="3">
                  <c:v>0.13500000000000001</c:v>
                </c:pt>
                <c:pt idx="4">
                  <c:v>0.114</c:v>
                </c:pt>
                <c:pt idx="5">
                  <c:v>0.104</c:v>
                </c:pt>
                <c:pt idx="6">
                  <c:v>0.04</c:v>
                </c:pt>
              </c:numCache>
            </c:numRef>
          </c:val>
          <c:extLst>
            <c:ext xmlns:c16="http://schemas.microsoft.com/office/drawing/2014/chart" uri="{C3380CC4-5D6E-409C-BE32-E72D297353CC}">
              <c16:uniqueId val="{00000000-8C95-4597-A1EE-F0B9B22A5044}"/>
            </c:ext>
          </c:extLst>
        </c:ser>
        <c:dLbls>
          <c:showLegendKey val="0"/>
          <c:showVal val="0"/>
          <c:showCatName val="0"/>
          <c:showSerName val="0"/>
          <c:showPercent val="0"/>
          <c:showBubbleSize val="0"/>
        </c:dLbls>
        <c:gapWidth val="100"/>
        <c:axId val="68356736"/>
        <c:axId val="68355200"/>
      </c:barChart>
      <c:valAx>
        <c:axId val="68355200"/>
        <c:scaling>
          <c:orientation val="minMax"/>
        </c:scaling>
        <c:delete val="1"/>
        <c:axPos val="b"/>
        <c:majorGridlines/>
        <c:numFmt formatCode="0%" sourceLinked="1"/>
        <c:majorTickMark val="out"/>
        <c:minorTickMark val="none"/>
        <c:tickLblPos val="none"/>
        <c:crossAx val="68356736"/>
        <c:crosses val="autoZero"/>
        <c:crossBetween val="between"/>
      </c:valAx>
      <c:catAx>
        <c:axId val="68356736"/>
        <c:scaling>
          <c:orientation val="minMax"/>
        </c:scaling>
        <c:delete val="0"/>
        <c:axPos val="l"/>
        <c:numFmt formatCode="General" sourceLinked="1"/>
        <c:majorTickMark val="out"/>
        <c:minorTickMark val="none"/>
        <c:tickLblPos val="nextTo"/>
        <c:txPr>
          <a:bodyPr/>
          <a:lstStyle/>
          <a:p>
            <a:pPr>
              <a:defRPr sz="1200">
                <a:solidFill>
                  <a:schemeClr val="bg1"/>
                </a:solidFill>
                <a:latin typeface="Arial" panose="020B0604020202020204" pitchFamily="34" charset="0"/>
                <a:cs typeface="Arial" panose="020B0604020202020204" pitchFamily="34" charset="0"/>
              </a:defRPr>
            </a:pPr>
            <a:endParaRPr lang="en-US"/>
          </a:p>
        </c:txPr>
        <c:crossAx val="68355200"/>
        <c:crosses val="autoZero"/>
        <c:auto val="1"/>
        <c:lblAlgn val="ctr"/>
        <c:lblOffset val="100"/>
        <c:noMultiLvlLbl val="0"/>
      </c:catAx>
      <c:spPr>
        <a:noFill/>
        <a:ln w="25400">
          <a:noFill/>
        </a:ln>
        <a:effectLst/>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 
(n=7,090)</c:v>
                </c:pt>
                <c:pt idx="1">
                  <c:v>U.S. 
(n=4,466)</c:v>
                </c:pt>
                <c:pt idx="2">
                  <c:v>Canada 
(n=2,333)</c:v>
                </c:pt>
                <c:pt idx="3">
                  <c:v>Student 
(n=723)</c:v>
                </c:pt>
                <c:pt idx="4">
                  <c:v>Professional 
(n=654)</c:v>
                </c:pt>
                <c:pt idx="5">
                  <c:v>Hobbyist 
(n=5,713)</c:v>
                </c:pt>
              </c:strCache>
            </c:strRef>
          </c:cat>
          <c:val>
            <c:numRef>
              <c:f>Sheet1!$B$2:$B$7</c:f>
              <c:numCache>
                <c:formatCode>0%</c:formatCode>
                <c:ptCount val="6"/>
                <c:pt idx="0">
                  <c:v>0.44600000000000001</c:v>
                </c:pt>
                <c:pt idx="1">
                  <c:v>0.41899999999999998</c:v>
                </c:pt>
                <c:pt idx="2">
                  <c:v>0.502</c:v>
                </c:pt>
                <c:pt idx="3">
                  <c:v>0.311</c:v>
                </c:pt>
                <c:pt idx="4">
                  <c:v>0.24</c:v>
                </c:pt>
                <c:pt idx="5">
                  <c:v>0.48699999999999999</c:v>
                </c:pt>
              </c:numCache>
            </c:numRef>
          </c:val>
          <c:extLst>
            <c:ext xmlns:c16="http://schemas.microsoft.com/office/drawing/2014/chart" uri="{C3380CC4-5D6E-409C-BE32-E72D297353CC}">
              <c16:uniqueId val="{00000000-2E5D-40BC-AED9-2A43EAE75ED7}"/>
            </c:ext>
          </c:extLst>
        </c:ser>
        <c:dLbls>
          <c:showLegendKey val="0"/>
          <c:showVal val="0"/>
          <c:showCatName val="0"/>
          <c:showSerName val="0"/>
          <c:showPercent val="0"/>
          <c:showBubbleSize val="0"/>
        </c:dLbls>
        <c:gapWidth val="219"/>
        <c:overlap val="-27"/>
        <c:axId val="564222480"/>
        <c:axId val="564222808"/>
      </c:barChart>
      <c:catAx>
        <c:axId val="5642224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64222808"/>
        <c:crosses val="autoZero"/>
        <c:auto val="1"/>
        <c:lblAlgn val="ctr"/>
        <c:lblOffset val="100"/>
        <c:noMultiLvlLbl val="0"/>
      </c:catAx>
      <c:valAx>
        <c:axId val="564222808"/>
        <c:scaling>
          <c:orientation val="minMax"/>
          <c:max val="1"/>
        </c:scaling>
        <c:delete val="1"/>
        <c:axPos val="l"/>
        <c:majorGridlines>
          <c:spPr>
            <a:ln w="9525" cap="flat" cmpd="sng" algn="ctr">
              <a:noFill/>
              <a:round/>
            </a:ln>
            <a:effectLst/>
          </c:spPr>
        </c:majorGridlines>
        <c:numFmt formatCode="0%" sourceLinked="1"/>
        <c:majorTickMark val="out"/>
        <c:minorTickMark val="none"/>
        <c:tickLblPos val="nextTo"/>
        <c:crossAx val="5642224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33333333333333E-2"/>
          <c:y val="5.2329291205803714E-2"/>
          <c:w val="0.82089383202099753"/>
          <c:h val="0.82821612040593517"/>
        </c:manualLayout>
      </c:layout>
      <c:barChart>
        <c:barDir val="col"/>
        <c:grouping val="percentStacked"/>
        <c:varyColors val="0"/>
        <c:ser>
          <c:idx val="0"/>
          <c:order val="0"/>
          <c:tx>
            <c:strRef>
              <c:f>Sheet1!$B$1</c:f>
              <c:strCache>
                <c:ptCount val="1"/>
                <c:pt idx="0">
                  <c:v>More this year</c:v>
                </c:pt>
              </c:strCache>
            </c:strRef>
          </c:tx>
          <c:spPr>
            <a:solidFill>
              <a:schemeClr val="accent1"/>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Total 
(n=7,056)</c:v>
                </c:pt>
                <c:pt idx="1">
                  <c:v>U.S. 
(n=4,451)</c:v>
                </c:pt>
                <c:pt idx="2">
                  <c:v>Canada 
(n=2,317)</c:v>
                </c:pt>
                <c:pt idx="3">
                  <c:v>Student 
(n=721)</c:v>
                </c:pt>
                <c:pt idx="4">
                  <c:v>Professional 
(n=653)</c:v>
                </c:pt>
                <c:pt idx="5">
                  <c:v>Hobbyist 
(n=5682)</c:v>
                </c:pt>
              </c:strCache>
            </c:strRef>
          </c:cat>
          <c:val>
            <c:numRef>
              <c:f>Sheet1!$B$2:$B$7</c:f>
              <c:numCache>
                <c:formatCode>0%</c:formatCode>
                <c:ptCount val="6"/>
                <c:pt idx="0">
                  <c:v>0.47599999999999998</c:v>
                </c:pt>
                <c:pt idx="1">
                  <c:v>0.47599999999999998</c:v>
                </c:pt>
                <c:pt idx="2">
                  <c:v>0.48299999999999998</c:v>
                </c:pt>
                <c:pt idx="3">
                  <c:v>0.54900000000000004</c:v>
                </c:pt>
                <c:pt idx="4">
                  <c:v>0.432</c:v>
                </c:pt>
                <c:pt idx="5">
                  <c:v>0.47199999999999998</c:v>
                </c:pt>
              </c:numCache>
            </c:numRef>
          </c:val>
          <c:extLst>
            <c:ext xmlns:c16="http://schemas.microsoft.com/office/drawing/2014/chart" uri="{C3380CC4-5D6E-409C-BE32-E72D297353CC}">
              <c16:uniqueId val="{00000000-2E5D-40BC-AED9-2A43EAE75ED7}"/>
            </c:ext>
          </c:extLst>
        </c:ser>
        <c:ser>
          <c:idx val="1"/>
          <c:order val="1"/>
          <c:tx>
            <c:strRef>
              <c:f>Sheet1!$C$1</c:f>
              <c:strCache>
                <c:ptCount val="1"/>
                <c:pt idx="0">
                  <c:v>Same</c:v>
                </c:pt>
              </c:strCache>
            </c:strRef>
          </c:tx>
          <c:spPr>
            <a:solidFill>
              <a:schemeClr val="accent2"/>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Total 
(n=7,056)</c:v>
                </c:pt>
                <c:pt idx="1">
                  <c:v>U.S. 
(n=4,451)</c:v>
                </c:pt>
                <c:pt idx="2">
                  <c:v>Canada 
(n=2,317)</c:v>
                </c:pt>
                <c:pt idx="3">
                  <c:v>Student 
(n=721)</c:v>
                </c:pt>
                <c:pt idx="4">
                  <c:v>Professional 
(n=653)</c:v>
                </c:pt>
                <c:pt idx="5">
                  <c:v>Hobbyist 
(n=5682)</c:v>
                </c:pt>
              </c:strCache>
            </c:strRef>
          </c:cat>
          <c:val>
            <c:numRef>
              <c:f>Sheet1!$C$2:$C$7</c:f>
              <c:numCache>
                <c:formatCode>0%</c:formatCode>
                <c:ptCount val="6"/>
                <c:pt idx="0">
                  <c:v>0.35699999999999998</c:v>
                </c:pt>
                <c:pt idx="1">
                  <c:v>0.35499999999999998</c:v>
                </c:pt>
                <c:pt idx="2">
                  <c:v>0.35</c:v>
                </c:pt>
                <c:pt idx="3">
                  <c:v>0.27600000000000002</c:v>
                </c:pt>
                <c:pt idx="4">
                  <c:v>0.41799999999999998</c:v>
                </c:pt>
                <c:pt idx="5">
                  <c:v>0.36</c:v>
                </c:pt>
              </c:numCache>
            </c:numRef>
          </c:val>
          <c:extLst>
            <c:ext xmlns:c16="http://schemas.microsoft.com/office/drawing/2014/chart" uri="{C3380CC4-5D6E-409C-BE32-E72D297353CC}">
              <c16:uniqueId val="{00000000-D9FB-42C9-955B-D732DA145270}"/>
            </c:ext>
          </c:extLst>
        </c:ser>
        <c:ser>
          <c:idx val="2"/>
          <c:order val="2"/>
          <c:tx>
            <c:strRef>
              <c:f>Sheet1!$D$1</c:f>
              <c:strCache>
                <c:ptCount val="1"/>
                <c:pt idx="0">
                  <c:v>More previous year</c:v>
                </c:pt>
              </c:strCache>
            </c:strRef>
          </c:tx>
          <c:spPr>
            <a:solidFill>
              <a:schemeClr val="accent5"/>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Total 
(n=7,056)</c:v>
                </c:pt>
                <c:pt idx="1">
                  <c:v>U.S. 
(n=4,451)</c:v>
                </c:pt>
                <c:pt idx="2">
                  <c:v>Canada 
(n=2,317)</c:v>
                </c:pt>
                <c:pt idx="3">
                  <c:v>Student 
(n=721)</c:v>
                </c:pt>
                <c:pt idx="4">
                  <c:v>Professional 
(n=653)</c:v>
                </c:pt>
                <c:pt idx="5">
                  <c:v>Hobbyist 
(n=5682)</c:v>
                </c:pt>
              </c:strCache>
            </c:strRef>
          </c:cat>
          <c:val>
            <c:numRef>
              <c:f>Sheet1!$D$2:$D$7</c:f>
              <c:numCache>
                <c:formatCode>0%</c:formatCode>
                <c:ptCount val="6"/>
                <c:pt idx="0">
                  <c:v>0.16700000000000001</c:v>
                </c:pt>
                <c:pt idx="1">
                  <c:v>0.16900000000000001</c:v>
                </c:pt>
                <c:pt idx="2">
                  <c:v>0.16700000000000001</c:v>
                </c:pt>
                <c:pt idx="3">
                  <c:v>0.17499999999999999</c:v>
                </c:pt>
                <c:pt idx="4">
                  <c:v>0.15</c:v>
                </c:pt>
                <c:pt idx="5">
                  <c:v>0.16800000000000001</c:v>
                </c:pt>
              </c:numCache>
            </c:numRef>
          </c:val>
          <c:extLst>
            <c:ext xmlns:c16="http://schemas.microsoft.com/office/drawing/2014/chart" uri="{C3380CC4-5D6E-409C-BE32-E72D297353CC}">
              <c16:uniqueId val="{00000001-D9FB-42C9-955B-D732DA145270}"/>
            </c:ext>
          </c:extLst>
        </c:ser>
        <c:dLbls>
          <c:showLegendKey val="0"/>
          <c:showVal val="0"/>
          <c:showCatName val="0"/>
          <c:showSerName val="0"/>
          <c:showPercent val="0"/>
          <c:showBubbleSize val="0"/>
        </c:dLbls>
        <c:gapWidth val="150"/>
        <c:overlap val="100"/>
        <c:axId val="564222480"/>
        <c:axId val="564222808"/>
      </c:barChart>
      <c:catAx>
        <c:axId val="56422248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64222808"/>
        <c:crosses val="autoZero"/>
        <c:auto val="1"/>
        <c:lblAlgn val="ctr"/>
        <c:lblOffset val="100"/>
        <c:noMultiLvlLbl val="0"/>
      </c:catAx>
      <c:valAx>
        <c:axId val="564222808"/>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64222480"/>
        <c:crosses val="autoZero"/>
        <c:crossBetween val="between"/>
      </c:valAx>
      <c:spPr>
        <a:noFill/>
        <a:ln>
          <a:noFill/>
        </a:ln>
        <a:effectLst/>
      </c:spPr>
    </c:plotArea>
    <c:legend>
      <c:legendPos val="r"/>
      <c:layout>
        <c:manualLayout>
          <c:xMode val="edge"/>
          <c:yMode val="edge"/>
          <c:x val="0.88446413757466502"/>
          <c:y val="0.22098057678291888"/>
          <c:w val="0.10526048223626794"/>
          <c:h val="0.5551578126463795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678083989501317E-2"/>
          <c:y val="3.2163742690058478E-2"/>
          <c:w val="0.82089383202099753"/>
          <c:h val="0.84838168255283875"/>
        </c:manualLayout>
      </c:layout>
      <c:barChart>
        <c:barDir val="col"/>
        <c:grouping val="percentStacked"/>
        <c:varyColors val="0"/>
        <c:ser>
          <c:idx val="0"/>
          <c:order val="0"/>
          <c:tx>
            <c:strRef>
              <c:f>Sheet1!$B$1</c:f>
              <c:strCache>
                <c:ptCount val="1"/>
                <c:pt idx="0">
                  <c:v>None </c:v>
                </c:pt>
              </c:strCache>
            </c:strRef>
          </c:tx>
          <c:spPr>
            <a:solidFill>
              <a:schemeClr val="accent1"/>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
 (n=7,090)</c:v>
                </c:pt>
                <c:pt idx="1">
                  <c:v>U.S. 
(n=4,466)</c:v>
                </c:pt>
                <c:pt idx="2">
                  <c:v>Canada
(n=2,333)</c:v>
                </c:pt>
                <c:pt idx="3">
                  <c:v>Student 
(n=723)</c:v>
                </c:pt>
                <c:pt idx="4">
                  <c:v>Professional 
(n=654)</c:v>
                </c:pt>
                <c:pt idx="5">
                  <c:v>Hobbyist 
(n=5,713)</c:v>
                </c:pt>
              </c:strCache>
            </c:strRef>
          </c:cat>
          <c:val>
            <c:numRef>
              <c:f>Sheet1!$B$2:$B$7</c:f>
              <c:numCache>
                <c:formatCode>0%</c:formatCode>
                <c:ptCount val="6"/>
                <c:pt idx="0">
                  <c:v>0.44</c:v>
                </c:pt>
                <c:pt idx="1">
                  <c:v>0.4</c:v>
                </c:pt>
                <c:pt idx="2">
                  <c:v>0.51100000000000001</c:v>
                </c:pt>
                <c:pt idx="3">
                  <c:v>0.53900000000000003</c:v>
                </c:pt>
                <c:pt idx="4">
                  <c:v>0</c:v>
                </c:pt>
                <c:pt idx="5">
                  <c:v>0.47799999999999998</c:v>
                </c:pt>
              </c:numCache>
            </c:numRef>
          </c:val>
          <c:extLst>
            <c:ext xmlns:c16="http://schemas.microsoft.com/office/drawing/2014/chart" uri="{C3380CC4-5D6E-409C-BE32-E72D297353CC}">
              <c16:uniqueId val="{00000000-2E5D-40BC-AED9-2A43EAE75ED7}"/>
            </c:ext>
          </c:extLst>
        </c:ser>
        <c:ser>
          <c:idx val="1"/>
          <c:order val="1"/>
          <c:tx>
            <c:strRef>
              <c:f>Sheet1!$C$1</c:f>
              <c:strCache>
                <c:ptCount val="1"/>
                <c:pt idx="0">
                  <c:v>A little</c:v>
                </c:pt>
              </c:strCache>
            </c:strRef>
          </c:tx>
          <c:spPr>
            <a:solidFill>
              <a:schemeClr val="accent2"/>
            </a:solidFill>
            <a:ln>
              <a:noFill/>
            </a:ln>
            <a:effectLst/>
            <a:scene3d>
              <a:camera prst="orthographicFront"/>
              <a:lightRig rig="threePt" dir="t">
                <a:rot lat="0" lon="0" rev="1200000"/>
              </a:lightRig>
            </a:scene3d>
            <a:sp3d/>
          </c:spPr>
          <c:invertIfNegative val="0"/>
          <c:dLbls>
            <c:dLbl>
              <c:idx val="4"/>
              <c:tx>
                <c:rich>
                  <a:bodyPr/>
                  <a:lstStyle/>
                  <a:p>
                    <a:fld id="{C3C40CE0-44BB-4160-AB61-D21C627C43E3}"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760-4A6C-9B86-72221AABB0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
 (n=7,090)</c:v>
                </c:pt>
                <c:pt idx="1">
                  <c:v>U.S. 
(n=4,466)</c:v>
                </c:pt>
                <c:pt idx="2">
                  <c:v>Canada
(n=2,333)</c:v>
                </c:pt>
                <c:pt idx="3">
                  <c:v>Student 
(n=723)</c:v>
                </c:pt>
                <c:pt idx="4">
                  <c:v>Professional 
(n=654)</c:v>
                </c:pt>
                <c:pt idx="5">
                  <c:v>Hobbyist 
(n=5,713)</c:v>
                </c:pt>
              </c:strCache>
            </c:strRef>
          </c:cat>
          <c:val>
            <c:numRef>
              <c:f>Sheet1!$C$2:$C$7</c:f>
              <c:numCache>
                <c:formatCode>0%</c:formatCode>
                <c:ptCount val="6"/>
                <c:pt idx="0">
                  <c:v>0.39100000000000001</c:v>
                </c:pt>
                <c:pt idx="1">
                  <c:v>0.41399999999999998</c:v>
                </c:pt>
                <c:pt idx="2">
                  <c:v>0.35099999999999998</c:v>
                </c:pt>
                <c:pt idx="3">
                  <c:v>0.38200000000000001</c:v>
                </c:pt>
                <c:pt idx="4">
                  <c:v>0</c:v>
                </c:pt>
                <c:pt idx="5">
                  <c:v>0.437</c:v>
                </c:pt>
              </c:numCache>
            </c:numRef>
          </c:val>
          <c:extLst>
            <c:ext xmlns:c16="http://schemas.microsoft.com/office/drawing/2014/chart" uri="{C3380CC4-5D6E-409C-BE32-E72D297353CC}">
              <c16:uniqueId val="{00000000-D9FB-42C9-955B-D732DA145270}"/>
            </c:ext>
          </c:extLst>
        </c:ser>
        <c:ser>
          <c:idx val="2"/>
          <c:order val="2"/>
          <c:tx>
            <c:strRef>
              <c:f>Sheet1!$D$1</c:f>
              <c:strCache>
                <c:ptCount val="1"/>
                <c:pt idx="0">
                  <c:v>About 1/4</c:v>
                </c:pt>
              </c:strCache>
            </c:strRef>
          </c:tx>
          <c:spPr>
            <a:solidFill>
              <a:schemeClr val="accent3">
                <a:lumMod val="75000"/>
              </a:schemeClr>
            </a:solidFill>
            <a:ln>
              <a:noFill/>
            </a:ln>
            <a:effectLst/>
            <a:scene3d>
              <a:camera prst="orthographicFront"/>
              <a:lightRig rig="threePt" dir="t">
                <a:rot lat="0" lon="0" rev="1200000"/>
              </a:lightRig>
            </a:scene3d>
            <a:sp3d/>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4-0760-4A6C-9B86-72221AABB0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
 (n=7,090)</c:v>
                </c:pt>
                <c:pt idx="1">
                  <c:v>U.S. 
(n=4,466)</c:v>
                </c:pt>
                <c:pt idx="2">
                  <c:v>Canada
(n=2,333)</c:v>
                </c:pt>
                <c:pt idx="3">
                  <c:v>Student 
(n=723)</c:v>
                </c:pt>
                <c:pt idx="4">
                  <c:v>Professional 
(n=654)</c:v>
                </c:pt>
                <c:pt idx="5">
                  <c:v>Hobbyist 
(n=5,713)</c:v>
                </c:pt>
              </c:strCache>
            </c:strRef>
          </c:cat>
          <c:val>
            <c:numRef>
              <c:f>Sheet1!$D$2:$D$7</c:f>
              <c:numCache>
                <c:formatCode>0%</c:formatCode>
                <c:ptCount val="6"/>
                <c:pt idx="0">
                  <c:v>7.6999999999999999E-2</c:v>
                </c:pt>
                <c:pt idx="1">
                  <c:v>8.4000000000000005E-2</c:v>
                </c:pt>
                <c:pt idx="2">
                  <c:v>6.3E-2</c:v>
                </c:pt>
                <c:pt idx="3">
                  <c:v>7.9000000000000001E-2</c:v>
                </c:pt>
                <c:pt idx="4">
                  <c:v>0</c:v>
                </c:pt>
                <c:pt idx="5">
                  <c:v>8.5999999999999993E-2</c:v>
                </c:pt>
              </c:numCache>
            </c:numRef>
          </c:val>
          <c:extLst>
            <c:ext xmlns:c16="http://schemas.microsoft.com/office/drawing/2014/chart" uri="{C3380CC4-5D6E-409C-BE32-E72D297353CC}">
              <c16:uniqueId val="{00000001-D9FB-42C9-955B-D732DA145270}"/>
            </c:ext>
          </c:extLst>
        </c:ser>
        <c:ser>
          <c:idx val="3"/>
          <c:order val="3"/>
          <c:tx>
            <c:strRef>
              <c:f>Sheet1!$E$1</c:f>
              <c:strCache>
                <c:ptCount val="1"/>
                <c:pt idx="0">
                  <c:v>About 1/2</c:v>
                </c:pt>
              </c:strCache>
            </c:strRef>
          </c:tx>
          <c:spPr>
            <a:solidFill>
              <a:schemeClr val="accent4"/>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
 (n=7,090)</c:v>
                </c:pt>
                <c:pt idx="1">
                  <c:v>U.S. 
(n=4,466)</c:v>
                </c:pt>
                <c:pt idx="2">
                  <c:v>Canada
(n=2,333)</c:v>
                </c:pt>
                <c:pt idx="3">
                  <c:v>Student 
(n=723)</c:v>
                </c:pt>
                <c:pt idx="4">
                  <c:v>Professional 
(n=654)</c:v>
                </c:pt>
                <c:pt idx="5">
                  <c:v>Hobbyist 
(n=5,713)</c:v>
                </c:pt>
              </c:strCache>
            </c:strRef>
          </c:cat>
          <c:val>
            <c:numRef>
              <c:f>Sheet1!$E$2:$E$7</c:f>
              <c:numCache>
                <c:formatCode>0%</c:formatCode>
                <c:ptCount val="6"/>
                <c:pt idx="0">
                  <c:v>3.1E-2</c:v>
                </c:pt>
                <c:pt idx="1">
                  <c:v>3.4000000000000002E-2</c:v>
                </c:pt>
                <c:pt idx="2">
                  <c:v>2.4E-2</c:v>
                </c:pt>
                <c:pt idx="3">
                  <c:v>0</c:v>
                </c:pt>
                <c:pt idx="4">
                  <c:v>0.33500000000000002</c:v>
                </c:pt>
                <c:pt idx="5">
                  <c:v>0</c:v>
                </c:pt>
              </c:numCache>
            </c:numRef>
          </c:val>
          <c:extLst>
            <c:ext xmlns:c16="http://schemas.microsoft.com/office/drawing/2014/chart" uri="{C3380CC4-5D6E-409C-BE32-E72D297353CC}">
              <c16:uniqueId val="{00000000-C327-4C0F-BB4B-B988005B6A59}"/>
            </c:ext>
          </c:extLst>
        </c:ser>
        <c:ser>
          <c:idx val="4"/>
          <c:order val="4"/>
          <c:tx>
            <c:strRef>
              <c:f>Sheet1!$F$1</c:f>
              <c:strCache>
                <c:ptCount val="1"/>
                <c:pt idx="0">
                  <c:v>About 3/4</c:v>
                </c:pt>
              </c:strCache>
            </c:strRef>
          </c:tx>
          <c:spPr>
            <a:solidFill>
              <a:schemeClr val="accent5"/>
            </a:solidFill>
            <a:ln>
              <a:noFill/>
            </a:ln>
            <a:effectLst/>
            <a:scene3d>
              <a:camera prst="orthographicFront"/>
              <a:lightRig rig="threePt" dir="t">
                <a:rot lat="0" lon="0" rev="1200000"/>
              </a:lightRig>
            </a:scene3d>
            <a:sp3d/>
          </c:spPr>
          <c:invertIfNegative val="0"/>
          <c:dLbls>
            <c:dLbl>
              <c:idx val="0"/>
              <c:layout>
                <c:manualLayout>
                  <c:x val="0.05"/>
                  <c:y val="2.923976608187127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60-4A6C-9B86-72221AABB071}"/>
                </c:ext>
              </c:extLst>
            </c:dLbl>
            <c:dLbl>
              <c:idx val="1"/>
              <c:layout>
                <c:manualLayout>
                  <c:x val="4.1666666666666664E-2"/>
                  <c:y val="2.92397660818713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60-4A6C-9B86-72221AABB071}"/>
                </c:ext>
              </c:extLst>
            </c:dLbl>
            <c:dLbl>
              <c:idx val="2"/>
              <c:layout>
                <c:manualLayout>
                  <c:x val="4.3333333333333335E-2"/>
                  <c:y val="5.84795321637427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760-4A6C-9B86-72221AABB07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
 (n=7,090)</c:v>
                </c:pt>
                <c:pt idx="1">
                  <c:v>U.S. 
(n=4,466)</c:v>
                </c:pt>
                <c:pt idx="2">
                  <c:v>Canada
(n=2,333)</c:v>
                </c:pt>
                <c:pt idx="3">
                  <c:v>Student 
(n=723)</c:v>
                </c:pt>
                <c:pt idx="4">
                  <c:v>Professional 
(n=654)</c:v>
                </c:pt>
                <c:pt idx="5">
                  <c:v>Hobbyist 
(n=5,713)</c:v>
                </c:pt>
              </c:strCache>
            </c:strRef>
          </c:cat>
          <c:val>
            <c:numRef>
              <c:f>Sheet1!$F$2:$F$7</c:f>
              <c:numCache>
                <c:formatCode>0%</c:formatCode>
                <c:ptCount val="6"/>
                <c:pt idx="0">
                  <c:v>1.4E-2</c:v>
                </c:pt>
                <c:pt idx="1">
                  <c:v>1.4999999999999999E-2</c:v>
                </c:pt>
                <c:pt idx="2">
                  <c:v>1.4999999999999999E-2</c:v>
                </c:pt>
                <c:pt idx="3">
                  <c:v>0</c:v>
                </c:pt>
                <c:pt idx="4">
                  <c:v>0.154</c:v>
                </c:pt>
                <c:pt idx="5">
                  <c:v>0</c:v>
                </c:pt>
              </c:numCache>
            </c:numRef>
          </c:val>
          <c:extLst>
            <c:ext xmlns:c16="http://schemas.microsoft.com/office/drawing/2014/chart" uri="{C3380CC4-5D6E-409C-BE32-E72D297353CC}">
              <c16:uniqueId val="{00000001-C327-4C0F-BB4B-B988005B6A59}"/>
            </c:ext>
          </c:extLst>
        </c:ser>
        <c:ser>
          <c:idx val="5"/>
          <c:order val="5"/>
          <c:tx>
            <c:strRef>
              <c:f>Sheet1!$G$1</c:f>
              <c:strCache>
                <c:ptCount val="1"/>
                <c:pt idx="0">
                  <c:v>All or nearly all</c:v>
                </c:pt>
              </c:strCache>
            </c:strRef>
          </c:tx>
          <c:spPr>
            <a:solidFill>
              <a:schemeClr val="accent6"/>
            </a:solidFill>
            <a:ln>
              <a:noFill/>
            </a:ln>
            <a:effectLst/>
            <a:scene3d>
              <a:camera prst="orthographicFront"/>
              <a:lightRig rig="threePt" dir="t">
                <a:rot lat="0" lon="0" rev="1200000"/>
              </a:lightRig>
            </a:scene3d>
            <a:sp3d/>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C327-4C0F-BB4B-B988005B6A59}"/>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C327-4C0F-BB4B-B988005B6A5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
 (n=7,090)</c:v>
                </c:pt>
                <c:pt idx="1">
                  <c:v>U.S. 
(n=4,466)</c:v>
                </c:pt>
                <c:pt idx="2">
                  <c:v>Canada
(n=2,333)</c:v>
                </c:pt>
                <c:pt idx="3">
                  <c:v>Student 
(n=723)</c:v>
                </c:pt>
                <c:pt idx="4">
                  <c:v>Professional 
(n=654)</c:v>
                </c:pt>
                <c:pt idx="5">
                  <c:v>Hobbyist 
(n=5,713)</c:v>
                </c:pt>
              </c:strCache>
            </c:strRef>
          </c:cat>
          <c:val>
            <c:numRef>
              <c:f>Sheet1!$G$2:$G$7</c:f>
              <c:numCache>
                <c:formatCode>0%</c:formatCode>
                <c:ptCount val="6"/>
                <c:pt idx="0">
                  <c:v>4.7E-2</c:v>
                </c:pt>
                <c:pt idx="1">
                  <c:v>5.3999999999999999E-2</c:v>
                </c:pt>
                <c:pt idx="2">
                  <c:v>3.5999999999999997E-2</c:v>
                </c:pt>
                <c:pt idx="3">
                  <c:v>0</c:v>
                </c:pt>
                <c:pt idx="4">
                  <c:v>0.51100000000000001</c:v>
                </c:pt>
                <c:pt idx="5">
                  <c:v>0</c:v>
                </c:pt>
              </c:numCache>
            </c:numRef>
          </c:val>
          <c:extLst>
            <c:ext xmlns:c16="http://schemas.microsoft.com/office/drawing/2014/chart" uri="{C3380CC4-5D6E-409C-BE32-E72D297353CC}">
              <c16:uniqueId val="{00000002-C327-4C0F-BB4B-B988005B6A59}"/>
            </c:ext>
          </c:extLst>
        </c:ser>
        <c:dLbls>
          <c:showLegendKey val="0"/>
          <c:showVal val="0"/>
          <c:showCatName val="0"/>
          <c:showSerName val="0"/>
          <c:showPercent val="0"/>
          <c:showBubbleSize val="0"/>
        </c:dLbls>
        <c:gapWidth val="150"/>
        <c:overlap val="100"/>
        <c:axId val="564222480"/>
        <c:axId val="564222808"/>
      </c:barChart>
      <c:catAx>
        <c:axId val="56422248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64222808"/>
        <c:crosses val="autoZero"/>
        <c:auto val="1"/>
        <c:lblAlgn val="ctr"/>
        <c:lblOffset val="100"/>
        <c:noMultiLvlLbl val="0"/>
      </c:catAx>
      <c:valAx>
        <c:axId val="564222808"/>
        <c:scaling>
          <c:orientation val="minMax"/>
          <c:max val="1"/>
        </c:scaling>
        <c:delete val="0"/>
        <c:axPos val="l"/>
        <c:majorGridlines>
          <c:spPr>
            <a:ln w="9525" cap="flat" cmpd="sng" algn="ctr">
              <a:noFill/>
              <a:round/>
            </a:ln>
            <a:effectLst/>
          </c:spPr>
        </c:majorGridlines>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64222480"/>
        <c:crosses val="autoZero"/>
        <c:crossBetween val="between"/>
      </c:valAx>
      <c:spPr>
        <a:noFill/>
        <a:ln>
          <a:noFill/>
        </a:ln>
        <a:effectLst/>
      </c:spPr>
    </c:plotArea>
    <c:legend>
      <c:legendPos val="r"/>
      <c:layout>
        <c:manualLayout>
          <c:xMode val="edge"/>
          <c:yMode val="edge"/>
          <c:x val="0.87079409448818912"/>
          <c:y val="0.33125984251968504"/>
          <c:w val="0.11920590551181101"/>
          <c:h val="0.5275387944927936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Unusual</a:t>
            </a:r>
            <a:r>
              <a:rPr lang="en-US" baseline="0" dirty="0">
                <a:solidFill>
                  <a:schemeClr val="bg1"/>
                </a:solidFill>
              </a:rPr>
              <a:t> Products Used</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653494094488189"/>
          <c:y val="7.6309301181102351E-2"/>
          <c:w val="0.46276361548556433"/>
          <c:h val="0.69414542322834649"/>
        </c:manualLayout>
      </c:layout>
      <c:doughnutChart>
        <c:varyColors val="1"/>
        <c:ser>
          <c:idx val="0"/>
          <c:order val="0"/>
          <c:tx>
            <c:strRef>
              <c:f>Sheet1!$B$1</c:f>
              <c:strCache>
                <c:ptCount val="1"/>
                <c:pt idx="0">
                  <c:v>Sales</c:v>
                </c:pt>
              </c:strCache>
            </c:strRef>
          </c:tx>
          <c:dPt>
            <c:idx val="0"/>
            <c:bubble3D val="0"/>
            <c:spPr>
              <a:solidFill>
                <a:schemeClr val="accent1"/>
              </a:solidFill>
              <a:ln w="19050">
                <a:noFill/>
              </a:ln>
              <a:effectLst/>
              <a:sp3d/>
            </c:spPr>
            <c:extLst>
              <c:ext xmlns:c16="http://schemas.microsoft.com/office/drawing/2014/chart" uri="{C3380CC4-5D6E-409C-BE32-E72D297353CC}">
                <c16:uniqueId val="{00000001-344C-4D31-A61C-FE92E8547715}"/>
              </c:ext>
            </c:extLst>
          </c:dPt>
          <c:dPt>
            <c:idx val="1"/>
            <c:bubble3D val="0"/>
            <c:spPr>
              <a:solidFill>
                <a:schemeClr val="accent2"/>
              </a:solidFill>
              <a:ln w="19050">
                <a:noFill/>
              </a:ln>
              <a:effectLst/>
              <a:sp3d/>
            </c:spPr>
            <c:extLst>
              <c:ext xmlns:c16="http://schemas.microsoft.com/office/drawing/2014/chart" uri="{C3380CC4-5D6E-409C-BE32-E72D297353CC}">
                <c16:uniqueId val="{00000002-344C-4D31-A61C-FE92E8547715}"/>
              </c:ext>
            </c:extLst>
          </c:dPt>
          <c:dPt>
            <c:idx val="2"/>
            <c:bubble3D val="0"/>
            <c:spPr>
              <a:solidFill>
                <a:schemeClr val="accent3">
                  <a:lumMod val="75000"/>
                </a:schemeClr>
              </a:solidFill>
              <a:ln w="19050">
                <a:noFill/>
              </a:ln>
              <a:effectLst/>
              <a:sp3d/>
            </c:spPr>
            <c:extLst>
              <c:ext xmlns:c16="http://schemas.microsoft.com/office/drawing/2014/chart" uri="{C3380CC4-5D6E-409C-BE32-E72D297353CC}">
                <c16:uniqueId val="{00000003-344C-4D31-A61C-FE92E8547715}"/>
              </c:ext>
            </c:extLst>
          </c:dPt>
          <c:dPt>
            <c:idx val="3"/>
            <c:bubble3D val="0"/>
            <c:spPr>
              <a:solidFill>
                <a:schemeClr val="accent4"/>
              </a:solidFill>
              <a:ln w="19050">
                <a:noFill/>
              </a:ln>
              <a:effectLst/>
              <a:sp3d/>
            </c:spPr>
            <c:extLst>
              <c:ext xmlns:c16="http://schemas.microsoft.com/office/drawing/2014/chart" uri="{C3380CC4-5D6E-409C-BE32-E72D297353CC}">
                <c16:uniqueId val="{00000004-344C-4D31-A61C-FE92E8547715}"/>
              </c:ext>
            </c:extLst>
          </c:dPt>
          <c:dPt>
            <c:idx val="4"/>
            <c:bubble3D val="0"/>
            <c:spPr>
              <a:solidFill>
                <a:schemeClr val="accent5"/>
              </a:solidFill>
              <a:ln w="19050">
                <a:noFill/>
              </a:ln>
              <a:effectLst/>
              <a:sp3d/>
            </c:spPr>
            <c:extLst>
              <c:ext xmlns:c16="http://schemas.microsoft.com/office/drawing/2014/chart" uri="{C3380CC4-5D6E-409C-BE32-E72D297353CC}">
                <c16:uniqueId val="{00000005-344C-4D31-A61C-FE92E8547715}"/>
              </c:ext>
            </c:extLst>
          </c:dPt>
          <c:dPt>
            <c:idx val="5"/>
            <c:bubble3D val="0"/>
            <c:spPr>
              <a:solidFill>
                <a:schemeClr val="accent6"/>
              </a:solidFill>
              <a:ln w="19050">
                <a:noFill/>
              </a:ln>
              <a:effectLst/>
              <a:sp3d/>
            </c:spPr>
            <c:extLst>
              <c:ext xmlns:c16="http://schemas.microsoft.com/office/drawing/2014/chart" uri="{C3380CC4-5D6E-409C-BE32-E72D297353CC}">
                <c16:uniqueId val="{00000006-344C-4D31-A61C-FE92E8547715}"/>
              </c:ext>
            </c:extLst>
          </c:dPt>
          <c:dPt>
            <c:idx val="6"/>
            <c:bubble3D val="0"/>
            <c:spPr>
              <a:solidFill>
                <a:schemeClr val="accent1">
                  <a:lumMod val="60000"/>
                </a:schemeClr>
              </a:solidFill>
              <a:ln w="19050">
                <a:noFill/>
              </a:ln>
              <a:effectLst/>
              <a:sp3d/>
            </c:spPr>
            <c:extLst>
              <c:ext xmlns:c16="http://schemas.microsoft.com/office/drawing/2014/chart" uri="{C3380CC4-5D6E-409C-BE32-E72D297353CC}">
                <c16:uniqueId val="{00000007-344C-4D31-A61C-FE92E8547715}"/>
              </c:ext>
            </c:extLst>
          </c:dPt>
          <c:dLbls>
            <c:dLbl>
              <c:idx val="2"/>
              <c:layout>
                <c:manualLayout>
                  <c:x val="-7.4481627296587929E-3"/>
                  <c:y val="-2.9771161417322836E-3"/>
                </c:manualLayout>
              </c:layout>
              <c:tx>
                <c:rich>
                  <a:bodyPr/>
                  <a:lstStyle/>
                  <a:p>
                    <a:fld id="{51A5B098-7F25-42D3-BE18-DF032AA321DC}"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44C-4D31-A61C-FE92E8547715}"/>
                </c:ext>
              </c:extLst>
            </c:dLbl>
            <c:dLbl>
              <c:idx val="3"/>
              <c:tx>
                <c:rich>
                  <a:bodyPr/>
                  <a:lstStyle/>
                  <a:p>
                    <a:fld id="{50B3A435-A8DC-41BA-8725-A903352B5CC8}"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44C-4D31-A61C-FE92E8547715}"/>
                </c:ext>
              </c:extLst>
            </c:dLbl>
            <c:dLbl>
              <c:idx val="4"/>
              <c:tx>
                <c:rich>
                  <a:bodyPr/>
                  <a:lstStyle/>
                  <a:p>
                    <a:fld id="{C1F00CBB-59A7-42BE-97CF-54BEFE9753DB}"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344C-4D31-A61C-FE92E854771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Fabric, wood crafts, &amp; supplies</c:v>
                </c:pt>
                <c:pt idx="1">
                  <c:v>Stencils &amp; craft paints</c:v>
                </c:pt>
                <c:pt idx="2">
                  <c:v>Clay, molding &amp; sculpting</c:v>
                </c:pt>
                <c:pt idx="3">
                  <c:v>Metal</c:v>
                </c:pt>
                <c:pt idx="4">
                  <c:v>Mosaic tile &amp; rocks</c:v>
                </c:pt>
                <c:pt idx="5">
                  <c:v>Glass</c:v>
                </c:pt>
                <c:pt idx="6">
                  <c:v>Other</c:v>
                </c:pt>
              </c:strCache>
            </c:strRef>
          </c:cat>
          <c:val>
            <c:numRef>
              <c:f>Sheet1!$B$2:$B$8</c:f>
              <c:numCache>
                <c:formatCode>0%</c:formatCode>
                <c:ptCount val="7"/>
                <c:pt idx="0">
                  <c:v>0.28000000000000003</c:v>
                </c:pt>
                <c:pt idx="1">
                  <c:v>0.26</c:v>
                </c:pt>
                <c:pt idx="2">
                  <c:v>0.15</c:v>
                </c:pt>
                <c:pt idx="3">
                  <c:v>0.13</c:v>
                </c:pt>
                <c:pt idx="4">
                  <c:v>0.11</c:v>
                </c:pt>
                <c:pt idx="5">
                  <c:v>0.11</c:v>
                </c:pt>
                <c:pt idx="6">
                  <c:v>0.17</c:v>
                </c:pt>
              </c:numCache>
            </c:numRef>
          </c:val>
          <c:extLst>
            <c:ext xmlns:c16="http://schemas.microsoft.com/office/drawing/2014/chart" uri="{C3380CC4-5D6E-409C-BE32-E72D297353CC}">
              <c16:uniqueId val="{00000000-344C-4D31-A61C-FE92E8547715}"/>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15067896981627296"/>
          <c:y val="0.77524465691788513"/>
          <c:w val="0.71530872703412074"/>
          <c:h val="0.2245402137232845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a:solidFill>
                  <a:schemeClr val="bg1"/>
                </a:solidFill>
              </a:rPr>
              <a:t>Age Returned</a:t>
            </a:r>
            <a:r>
              <a:rPr lang="en-US" baseline="0" dirty="0">
                <a:solidFill>
                  <a:schemeClr val="bg1"/>
                </a:solidFill>
              </a:rPr>
              <a:t> to Art </a:t>
            </a:r>
            <a:endParaRPr lang="en-US"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doughnutChart>
        <c:varyColors val="1"/>
        <c:ser>
          <c:idx val="0"/>
          <c:order val="0"/>
          <c:tx>
            <c:strRef>
              <c:f>Sheet1!$B$1</c:f>
              <c:strCache>
                <c:ptCount val="1"/>
                <c:pt idx="0">
                  <c:v>Age</c:v>
                </c:pt>
              </c:strCache>
            </c:strRef>
          </c:tx>
          <c:spPr>
            <a:ln>
              <a:noFill/>
            </a:ln>
          </c:spPr>
          <c:dPt>
            <c:idx val="0"/>
            <c:bubble3D val="0"/>
            <c:spPr>
              <a:solidFill>
                <a:schemeClr val="accent1"/>
              </a:solidFill>
              <a:ln w="19050">
                <a:noFill/>
              </a:ln>
              <a:effectLst/>
              <a:sp3d/>
            </c:spPr>
            <c:extLst>
              <c:ext xmlns:c16="http://schemas.microsoft.com/office/drawing/2014/chart" uri="{C3380CC4-5D6E-409C-BE32-E72D297353CC}">
                <c16:uniqueId val="{00000001-5979-4619-B5DF-79030D9A352B}"/>
              </c:ext>
            </c:extLst>
          </c:dPt>
          <c:dPt>
            <c:idx val="1"/>
            <c:bubble3D val="0"/>
            <c:spPr>
              <a:solidFill>
                <a:schemeClr val="accent2"/>
              </a:solidFill>
              <a:ln w="19050">
                <a:noFill/>
              </a:ln>
              <a:effectLst/>
              <a:sp3d/>
            </c:spPr>
            <c:extLst>
              <c:ext xmlns:c16="http://schemas.microsoft.com/office/drawing/2014/chart" uri="{C3380CC4-5D6E-409C-BE32-E72D297353CC}">
                <c16:uniqueId val="{00000003-5979-4619-B5DF-79030D9A352B}"/>
              </c:ext>
            </c:extLst>
          </c:dPt>
          <c:dPt>
            <c:idx val="2"/>
            <c:bubble3D val="0"/>
            <c:explosion val="10"/>
            <c:spPr>
              <a:solidFill>
                <a:schemeClr val="accent3"/>
              </a:solidFill>
              <a:ln w="19050">
                <a:noFill/>
              </a:ln>
              <a:effectLst/>
              <a:sp3d/>
            </c:spPr>
            <c:extLst>
              <c:ext xmlns:c16="http://schemas.microsoft.com/office/drawing/2014/chart" uri="{C3380CC4-5D6E-409C-BE32-E72D297353CC}">
                <c16:uniqueId val="{00000001-4BEE-4222-9D72-D4EE71CF2D27}"/>
              </c:ext>
            </c:extLst>
          </c:dPt>
          <c:dPt>
            <c:idx val="3"/>
            <c:bubble3D val="0"/>
            <c:spPr>
              <a:solidFill>
                <a:schemeClr val="accent4"/>
              </a:solidFill>
              <a:ln w="19050">
                <a:noFill/>
              </a:ln>
              <a:effectLst/>
              <a:sp3d/>
            </c:spPr>
            <c:extLst>
              <c:ext xmlns:c16="http://schemas.microsoft.com/office/drawing/2014/chart" uri="{C3380CC4-5D6E-409C-BE32-E72D297353CC}">
                <c16:uniqueId val="{00000007-5979-4619-B5DF-79030D9A352B}"/>
              </c:ext>
            </c:extLst>
          </c:dPt>
          <c:dPt>
            <c:idx val="4"/>
            <c:bubble3D val="0"/>
            <c:spPr>
              <a:solidFill>
                <a:schemeClr val="accent5"/>
              </a:solidFill>
              <a:ln w="19050">
                <a:noFill/>
              </a:ln>
              <a:effectLst/>
              <a:sp3d/>
            </c:spPr>
            <c:extLst>
              <c:ext xmlns:c16="http://schemas.microsoft.com/office/drawing/2014/chart" uri="{C3380CC4-5D6E-409C-BE32-E72D297353CC}">
                <c16:uniqueId val="{00000009-5979-4619-B5DF-79030D9A352B}"/>
              </c:ext>
            </c:extLst>
          </c:dPt>
          <c:dPt>
            <c:idx val="5"/>
            <c:bubble3D val="0"/>
            <c:spPr>
              <a:solidFill>
                <a:schemeClr val="accent6">
                  <a:lumMod val="20000"/>
                  <a:lumOff val="80000"/>
                </a:schemeClr>
              </a:solidFill>
              <a:ln w="19050">
                <a:noFill/>
              </a:ln>
              <a:effectLst/>
              <a:sp3d/>
            </c:spPr>
            <c:extLst>
              <c:ext xmlns:c16="http://schemas.microsoft.com/office/drawing/2014/chart" uri="{C3380CC4-5D6E-409C-BE32-E72D297353CC}">
                <c16:uniqueId val="{0000000B-5979-4619-B5DF-79030D9A352B}"/>
              </c:ext>
            </c:extLst>
          </c:dPt>
          <c:dPt>
            <c:idx val="6"/>
            <c:bubble3D val="0"/>
            <c:spPr>
              <a:solidFill>
                <a:schemeClr val="accent1">
                  <a:lumMod val="60000"/>
                </a:schemeClr>
              </a:solidFill>
              <a:ln w="19050">
                <a:noFill/>
              </a:ln>
              <a:effectLst/>
              <a:sp3d/>
            </c:spPr>
            <c:extLst>
              <c:ext xmlns:c16="http://schemas.microsoft.com/office/drawing/2014/chart" uri="{C3380CC4-5D6E-409C-BE32-E72D297353CC}">
                <c16:uniqueId val="{0000000D-5979-4619-B5DF-79030D9A352B}"/>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4BEE-4222-9D72-D4EE71CF2D27}"/>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5979-4619-B5DF-79030D9A352B}"/>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B-5979-4619-B5DF-79030D9A352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19 or younger </c:v>
                </c:pt>
                <c:pt idx="1">
                  <c:v>20s</c:v>
                </c:pt>
                <c:pt idx="2">
                  <c:v>30s</c:v>
                </c:pt>
                <c:pt idx="3">
                  <c:v>40s</c:v>
                </c:pt>
                <c:pt idx="4">
                  <c:v>50s</c:v>
                </c:pt>
                <c:pt idx="5">
                  <c:v>60s</c:v>
                </c:pt>
                <c:pt idx="6">
                  <c:v>70 or older</c:v>
                </c:pt>
              </c:strCache>
            </c:strRef>
          </c:cat>
          <c:val>
            <c:numRef>
              <c:f>Sheet1!$B$2:$B$8</c:f>
              <c:numCache>
                <c:formatCode>0%</c:formatCode>
                <c:ptCount val="7"/>
                <c:pt idx="0">
                  <c:v>0.04</c:v>
                </c:pt>
                <c:pt idx="1">
                  <c:v>0.15</c:v>
                </c:pt>
                <c:pt idx="2">
                  <c:v>0.32</c:v>
                </c:pt>
                <c:pt idx="3">
                  <c:v>0.27</c:v>
                </c:pt>
                <c:pt idx="4">
                  <c:v>0.17</c:v>
                </c:pt>
                <c:pt idx="5">
                  <c:v>0.06</c:v>
                </c:pt>
                <c:pt idx="6">
                  <c:v>0.04</c:v>
                </c:pt>
              </c:numCache>
            </c:numRef>
          </c:val>
          <c:extLst>
            <c:ext xmlns:c16="http://schemas.microsoft.com/office/drawing/2014/chart" uri="{C3380CC4-5D6E-409C-BE32-E72D297353CC}">
              <c16:uniqueId val="{00000000-4BEE-4222-9D72-D4EE71CF2D27}"/>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a:solidFill>
                  <a:schemeClr val="bg1"/>
                </a:solidFill>
              </a:rPr>
              <a:t>Spend on Art Supplies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doughnutChart>
        <c:varyColors val="1"/>
        <c:ser>
          <c:idx val="0"/>
          <c:order val="0"/>
          <c:tx>
            <c:strRef>
              <c:f>Sheet1!$B$1</c:f>
              <c:strCache>
                <c:ptCount val="1"/>
                <c:pt idx="0">
                  <c:v>Spend</c:v>
                </c:pt>
              </c:strCache>
            </c:strRef>
          </c:tx>
          <c:spPr>
            <a:ln>
              <a:noFill/>
            </a:ln>
          </c:spPr>
          <c:dPt>
            <c:idx val="0"/>
            <c:bubble3D val="0"/>
            <c:spPr>
              <a:solidFill>
                <a:schemeClr val="accent1"/>
              </a:solidFill>
              <a:ln w="19050">
                <a:noFill/>
              </a:ln>
              <a:effectLst/>
              <a:sp3d/>
            </c:spPr>
            <c:extLst>
              <c:ext xmlns:c16="http://schemas.microsoft.com/office/drawing/2014/chart" uri="{C3380CC4-5D6E-409C-BE32-E72D297353CC}">
                <c16:uniqueId val="{00000001-E375-464B-A1BB-A437245D0774}"/>
              </c:ext>
            </c:extLst>
          </c:dPt>
          <c:dPt>
            <c:idx val="1"/>
            <c:bubble3D val="0"/>
            <c:spPr>
              <a:solidFill>
                <a:schemeClr val="accent2"/>
              </a:solidFill>
              <a:ln w="19050">
                <a:noFill/>
              </a:ln>
              <a:effectLst/>
              <a:sp3d/>
            </c:spPr>
            <c:extLst>
              <c:ext xmlns:c16="http://schemas.microsoft.com/office/drawing/2014/chart" uri="{C3380CC4-5D6E-409C-BE32-E72D297353CC}">
                <c16:uniqueId val="{00000003-E375-464B-A1BB-A437245D0774}"/>
              </c:ext>
            </c:extLst>
          </c:dPt>
          <c:dPt>
            <c:idx val="2"/>
            <c:bubble3D val="0"/>
            <c:explosion val="10"/>
            <c:spPr>
              <a:solidFill>
                <a:schemeClr val="accent3"/>
              </a:solidFill>
              <a:ln w="19050">
                <a:noFill/>
              </a:ln>
              <a:effectLst/>
              <a:sp3d/>
            </c:spPr>
            <c:extLst>
              <c:ext xmlns:c16="http://schemas.microsoft.com/office/drawing/2014/chart" uri="{C3380CC4-5D6E-409C-BE32-E72D297353CC}">
                <c16:uniqueId val="{00000005-E375-464B-A1BB-A437245D0774}"/>
              </c:ext>
            </c:extLst>
          </c:dPt>
          <c:dPt>
            <c:idx val="3"/>
            <c:bubble3D val="0"/>
            <c:spPr>
              <a:solidFill>
                <a:schemeClr val="accent4"/>
              </a:solidFill>
              <a:ln w="19050">
                <a:noFill/>
              </a:ln>
              <a:effectLst/>
              <a:sp3d/>
            </c:spPr>
            <c:extLst>
              <c:ext xmlns:c16="http://schemas.microsoft.com/office/drawing/2014/chart" uri="{C3380CC4-5D6E-409C-BE32-E72D297353CC}">
                <c16:uniqueId val="{00000007-E375-464B-A1BB-A437245D0774}"/>
              </c:ext>
            </c:extLst>
          </c:dPt>
          <c:dPt>
            <c:idx val="4"/>
            <c:bubble3D val="0"/>
            <c:spPr>
              <a:solidFill>
                <a:schemeClr val="accent5"/>
              </a:solidFill>
              <a:ln w="19050">
                <a:noFill/>
              </a:ln>
              <a:effectLst/>
              <a:sp3d/>
            </c:spPr>
            <c:extLst>
              <c:ext xmlns:c16="http://schemas.microsoft.com/office/drawing/2014/chart" uri="{C3380CC4-5D6E-409C-BE32-E72D297353CC}">
                <c16:uniqueId val="{00000009-E375-464B-A1BB-A437245D0774}"/>
              </c:ext>
            </c:extLst>
          </c:dPt>
          <c:dPt>
            <c:idx val="5"/>
            <c:bubble3D val="0"/>
            <c:spPr>
              <a:solidFill>
                <a:schemeClr val="accent6"/>
              </a:solidFill>
              <a:ln w="19050">
                <a:noFill/>
              </a:ln>
              <a:effectLst/>
              <a:sp3d/>
            </c:spPr>
            <c:extLst>
              <c:ext xmlns:c16="http://schemas.microsoft.com/office/drawing/2014/chart" uri="{C3380CC4-5D6E-409C-BE32-E72D297353CC}">
                <c16:uniqueId val="{0000000B-E375-464B-A1BB-A437245D0774}"/>
              </c:ext>
            </c:extLst>
          </c:dPt>
          <c:dPt>
            <c:idx val="6"/>
            <c:bubble3D val="0"/>
            <c:spPr>
              <a:solidFill>
                <a:schemeClr val="accent1">
                  <a:lumMod val="60000"/>
                </a:schemeClr>
              </a:solidFill>
              <a:ln w="19050">
                <a:noFill/>
              </a:ln>
              <a:effectLst/>
              <a:sp3d/>
            </c:spPr>
            <c:extLst>
              <c:ext xmlns:c16="http://schemas.microsoft.com/office/drawing/2014/chart" uri="{C3380CC4-5D6E-409C-BE32-E72D297353CC}">
                <c16:uniqueId val="{0000000D-E375-464B-A1BB-A437245D0774}"/>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E375-464B-A1BB-A437245D077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3"/>
                <c:pt idx="0">
                  <c:v>More previous year</c:v>
                </c:pt>
                <c:pt idx="1">
                  <c:v>Same</c:v>
                </c:pt>
                <c:pt idx="2">
                  <c:v>More this year</c:v>
                </c:pt>
              </c:strCache>
            </c:strRef>
          </c:cat>
          <c:val>
            <c:numRef>
              <c:f>Sheet1!$B$2:$B$8</c:f>
              <c:numCache>
                <c:formatCode>0%</c:formatCode>
                <c:ptCount val="7"/>
                <c:pt idx="0">
                  <c:v>0.17</c:v>
                </c:pt>
                <c:pt idx="1">
                  <c:v>0.36</c:v>
                </c:pt>
                <c:pt idx="2">
                  <c:v>0.48</c:v>
                </c:pt>
              </c:numCache>
            </c:numRef>
          </c:val>
          <c:extLst>
            <c:ext xmlns:c16="http://schemas.microsoft.com/office/drawing/2014/chart" uri="{C3380CC4-5D6E-409C-BE32-E72D297353CC}">
              <c16:uniqueId val="{0000000E-E375-464B-A1BB-A437245D0774}"/>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egendEntry>
        <c:idx val="3"/>
        <c:delete val="1"/>
      </c:legendEntry>
      <c:legendEntry>
        <c:idx val="4"/>
        <c:delete val="1"/>
      </c:legendEntry>
      <c:legendEntry>
        <c:idx val="5"/>
        <c:delete val="1"/>
      </c:legendEntry>
      <c:legendEntry>
        <c:idx val="6"/>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333327939432972E-2"/>
          <c:y val="3.2163742690058478E-2"/>
          <c:w val="0.82089383202099753"/>
          <c:h val="0.84838168255283875"/>
        </c:manualLayout>
      </c:layout>
      <c:barChart>
        <c:barDir val="col"/>
        <c:grouping val="percentStacked"/>
        <c:varyColors val="0"/>
        <c:ser>
          <c:idx val="0"/>
          <c:order val="0"/>
          <c:tx>
            <c:strRef>
              <c:f>Sheet1!$B$1</c:f>
              <c:strCache>
                <c:ptCount val="1"/>
                <c:pt idx="0">
                  <c:v>No, never</c:v>
                </c:pt>
              </c:strCache>
            </c:strRef>
          </c:tx>
          <c:spPr>
            <a:solidFill>
              <a:schemeClr val="accent2"/>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Total 
(n=7,090)</c:v>
                </c:pt>
                <c:pt idx="1">
                  <c:v>U.S. 
(n=4,466)</c:v>
                </c:pt>
                <c:pt idx="2">
                  <c:v>Canada (n=2,333)</c:v>
                </c:pt>
                <c:pt idx="3">
                  <c:v>Student (n=723)</c:v>
                </c:pt>
                <c:pt idx="4">
                  <c:v>Professional (n=654)</c:v>
                </c:pt>
                <c:pt idx="5">
                  <c:v>Hobbyist (n=5,713)</c:v>
                </c:pt>
              </c:strCache>
            </c:strRef>
          </c:cat>
          <c:val>
            <c:numRef>
              <c:f>Sheet1!$B$2:$B$7</c:f>
              <c:numCache>
                <c:formatCode>0%</c:formatCode>
                <c:ptCount val="6"/>
                <c:pt idx="0">
                  <c:v>0.57699999999999996</c:v>
                </c:pt>
                <c:pt idx="1">
                  <c:v>0.48899999999999999</c:v>
                </c:pt>
                <c:pt idx="2">
                  <c:v>0.74199999999999999</c:v>
                </c:pt>
                <c:pt idx="3">
                  <c:v>0.56799999999999995</c:v>
                </c:pt>
                <c:pt idx="4">
                  <c:v>0.52600000000000002</c:v>
                </c:pt>
                <c:pt idx="5">
                  <c:v>0.58399999999999996</c:v>
                </c:pt>
              </c:numCache>
            </c:numRef>
          </c:val>
          <c:extLst>
            <c:ext xmlns:c16="http://schemas.microsoft.com/office/drawing/2014/chart" uri="{C3380CC4-5D6E-409C-BE32-E72D297353CC}">
              <c16:uniqueId val="{00000000-2E5D-40BC-AED9-2A43EAE75ED7}"/>
            </c:ext>
          </c:extLst>
        </c:ser>
        <c:ser>
          <c:idx val="1"/>
          <c:order val="1"/>
          <c:tx>
            <c:strRef>
              <c:f>Sheet1!$C$1</c:f>
              <c:strCache>
                <c:ptCount val="1"/>
                <c:pt idx="0">
                  <c:v>Sometimes</c:v>
                </c:pt>
              </c:strCache>
            </c:strRef>
          </c:tx>
          <c:spPr>
            <a:solidFill>
              <a:schemeClr val="accent1"/>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invertIfNegative val="0"/>
          <c:dLbls>
            <c:dLbl>
              <c:idx val="0"/>
              <c:tx>
                <c:rich>
                  <a:bodyPr/>
                  <a:lstStyle/>
                  <a:p>
                    <a:fld id="{D66ABF4E-01CC-4581-BFB2-DD5D44D54D8F}" type="VALUE">
                      <a:rPr lang="en-US">
                        <a:solidFill>
                          <a:schemeClr val="bg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E68-418C-81D4-1AD121C9FA9B}"/>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E68-418C-81D4-1AD121C9FA9B}"/>
                </c:ext>
              </c:extLst>
            </c:dLbl>
            <c:dLbl>
              <c:idx val="2"/>
              <c:layout>
                <c:manualLayout>
                  <c:x val="0"/>
                  <c:y val="0"/>
                </c:manualLayout>
              </c:layout>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68-418C-81D4-1AD121C9FA9B}"/>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E68-418C-81D4-1AD121C9FA9B}"/>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E68-418C-81D4-1AD121C9FA9B}"/>
                </c:ext>
              </c:extLst>
            </c:dLbl>
            <c:dLbl>
              <c:idx val="5"/>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E68-418C-81D4-1AD121C9FA9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Total 
(n=7,090)</c:v>
                </c:pt>
                <c:pt idx="1">
                  <c:v>U.S. 
(n=4,466)</c:v>
                </c:pt>
                <c:pt idx="2">
                  <c:v>Canada (n=2,333)</c:v>
                </c:pt>
                <c:pt idx="3">
                  <c:v>Student (n=723)</c:v>
                </c:pt>
                <c:pt idx="4">
                  <c:v>Professional (n=654)</c:v>
                </c:pt>
                <c:pt idx="5">
                  <c:v>Hobbyist (n=5,713)</c:v>
                </c:pt>
              </c:strCache>
            </c:strRef>
          </c:cat>
          <c:val>
            <c:numRef>
              <c:f>Sheet1!$C$2:$C$7</c:f>
              <c:numCache>
                <c:formatCode>0%</c:formatCode>
                <c:ptCount val="6"/>
                <c:pt idx="0">
                  <c:v>0.27900000000000003</c:v>
                </c:pt>
                <c:pt idx="1">
                  <c:v>0.32400000000000001</c:v>
                </c:pt>
                <c:pt idx="2">
                  <c:v>0.19900000000000001</c:v>
                </c:pt>
                <c:pt idx="3">
                  <c:v>0.30399999999999999</c:v>
                </c:pt>
                <c:pt idx="4">
                  <c:v>0.30099999999999999</c:v>
                </c:pt>
                <c:pt idx="5">
                  <c:v>0.27300000000000002</c:v>
                </c:pt>
              </c:numCache>
            </c:numRef>
          </c:val>
          <c:extLst>
            <c:ext xmlns:c16="http://schemas.microsoft.com/office/drawing/2014/chart" uri="{C3380CC4-5D6E-409C-BE32-E72D297353CC}">
              <c16:uniqueId val="{00000000-D9FB-42C9-955B-D732DA145270}"/>
            </c:ext>
          </c:extLst>
        </c:ser>
        <c:ser>
          <c:idx val="2"/>
          <c:order val="2"/>
          <c:tx>
            <c:strRef>
              <c:f>Sheet1!$D$1</c:f>
              <c:strCache>
                <c:ptCount val="1"/>
                <c:pt idx="0">
                  <c:v>Yes, always</c:v>
                </c:pt>
              </c:strCache>
            </c:strRef>
          </c:tx>
          <c:spPr>
            <a:solidFill>
              <a:schemeClr val="accent3"/>
            </a:solidFill>
            <a:ln>
              <a:noFill/>
            </a:ln>
            <a:effectLst>
              <a:outerShdw blurRad="40000" dist="23000" dir="5400000" rotWithShape="0">
                <a:srgbClr val="000000">
                  <a:alpha val="35000"/>
                </a:srgbClr>
              </a:outerShdw>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Sheet1!$A$2:$A$7</c:f>
              <c:strCache>
                <c:ptCount val="6"/>
                <c:pt idx="0">
                  <c:v>Total 
(n=7,090)</c:v>
                </c:pt>
                <c:pt idx="1">
                  <c:v>U.S. 
(n=4,466)</c:v>
                </c:pt>
                <c:pt idx="2">
                  <c:v>Canada (n=2,333)</c:v>
                </c:pt>
                <c:pt idx="3">
                  <c:v>Student (n=723)</c:v>
                </c:pt>
                <c:pt idx="4">
                  <c:v>Professional (n=654)</c:v>
                </c:pt>
                <c:pt idx="5">
                  <c:v>Hobbyist (n=5,713)</c:v>
                </c:pt>
              </c:strCache>
            </c:strRef>
          </c:cat>
          <c:val>
            <c:numRef>
              <c:f>Sheet1!$D$2:$D$7</c:f>
              <c:numCache>
                <c:formatCode>0%</c:formatCode>
                <c:ptCount val="6"/>
                <c:pt idx="0">
                  <c:v>0.14299999999999999</c:v>
                </c:pt>
                <c:pt idx="1">
                  <c:v>0.187</c:v>
                </c:pt>
                <c:pt idx="2">
                  <c:v>5.8999999999999997E-2</c:v>
                </c:pt>
                <c:pt idx="3">
                  <c:v>0.127</c:v>
                </c:pt>
                <c:pt idx="4">
                  <c:v>0.17299999999999999</c:v>
                </c:pt>
                <c:pt idx="5">
                  <c:v>0.14199999999999999</c:v>
                </c:pt>
              </c:numCache>
            </c:numRef>
          </c:val>
          <c:extLst>
            <c:ext xmlns:c16="http://schemas.microsoft.com/office/drawing/2014/chart" uri="{C3380CC4-5D6E-409C-BE32-E72D297353CC}">
              <c16:uniqueId val="{00000001-D9FB-42C9-955B-D732DA145270}"/>
            </c:ext>
          </c:extLst>
        </c:ser>
        <c:dLbls>
          <c:showLegendKey val="0"/>
          <c:showVal val="0"/>
          <c:showCatName val="0"/>
          <c:showSerName val="0"/>
          <c:showPercent val="0"/>
          <c:showBubbleSize val="0"/>
        </c:dLbls>
        <c:gapWidth val="150"/>
        <c:overlap val="100"/>
        <c:axId val="564222480"/>
        <c:axId val="564222808"/>
      </c:barChart>
      <c:catAx>
        <c:axId val="56422248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64222808"/>
        <c:crosses val="autoZero"/>
        <c:auto val="1"/>
        <c:lblAlgn val="ctr"/>
        <c:lblOffset val="100"/>
        <c:noMultiLvlLbl val="0"/>
      </c:catAx>
      <c:valAx>
        <c:axId val="564222808"/>
        <c:scaling>
          <c:orientation val="minMax"/>
          <c:max val="1"/>
        </c:scaling>
        <c:delete val="1"/>
        <c:axPos val="l"/>
        <c:majorGridlines>
          <c:spPr>
            <a:ln w="9525" cap="flat" cmpd="sng" algn="ctr">
              <a:noFill/>
              <a:round/>
            </a:ln>
            <a:effectLst/>
          </c:spPr>
        </c:majorGridlines>
        <c:numFmt formatCode="0%" sourceLinked="1"/>
        <c:majorTickMark val="none"/>
        <c:minorTickMark val="none"/>
        <c:tickLblPos val="nextTo"/>
        <c:crossAx val="56422248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Very important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Store offers classes and demos </c:v>
                </c:pt>
                <c:pt idx="1">
                  <c:v>Checkout process is quick</c:v>
                </c:pt>
                <c:pt idx="2">
                  <c:v>Store is open evenings</c:v>
                </c:pt>
                <c:pt idx="3">
                  <c:v>Store feels like part of the community </c:v>
                </c:pt>
                <c:pt idx="4">
                  <c:v>Store is clean</c:v>
                </c:pt>
                <c:pt idx="5">
                  <c:v>Convenient location and parking</c:v>
                </c:pt>
                <c:pt idx="6">
                  <c:v>Special offers and coupons</c:v>
                </c:pt>
                <c:pt idx="7">
                  <c:v>Product selection fits all of my creative activities</c:v>
                </c:pt>
                <c:pt idx="8">
                  <c:v>Staff is friendly</c:v>
                </c:pt>
                <c:pt idx="9">
                  <c:v>Store is well-organized</c:v>
                </c:pt>
                <c:pt idx="10">
                  <c:v>Staff is knowledgeable</c:v>
                </c:pt>
                <c:pt idx="11">
                  <c:v>Wide selection of art supplies</c:v>
                </c:pt>
                <c:pt idx="12">
                  <c:v>Reasonable prices</c:v>
                </c:pt>
                <c:pt idx="13">
                  <c:v>High-quality products</c:v>
                </c:pt>
              </c:strCache>
            </c:strRef>
          </c:cat>
          <c:val>
            <c:numRef>
              <c:f>Sheet1!$B$2:$B$15</c:f>
              <c:numCache>
                <c:formatCode>0%</c:formatCode>
                <c:ptCount val="14"/>
                <c:pt idx="0">
                  <c:v>0.23200000000000001</c:v>
                </c:pt>
                <c:pt idx="1">
                  <c:v>0.33</c:v>
                </c:pt>
                <c:pt idx="2">
                  <c:v>0.35599999999999998</c:v>
                </c:pt>
                <c:pt idx="3">
                  <c:v>0.432</c:v>
                </c:pt>
                <c:pt idx="4">
                  <c:v>0.51700000000000002</c:v>
                </c:pt>
                <c:pt idx="5">
                  <c:v>0.53100000000000003</c:v>
                </c:pt>
                <c:pt idx="6">
                  <c:v>0.58099999999999996</c:v>
                </c:pt>
                <c:pt idx="7">
                  <c:v>0.68100000000000005</c:v>
                </c:pt>
                <c:pt idx="8">
                  <c:v>0.70599999999999996</c:v>
                </c:pt>
                <c:pt idx="9">
                  <c:v>0.72099999999999997</c:v>
                </c:pt>
                <c:pt idx="10">
                  <c:v>0.77400000000000002</c:v>
                </c:pt>
                <c:pt idx="11">
                  <c:v>0.81299999999999994</c:v>
                </c:pt>
                <c:pt idx="12">
                  <c:v>0.82099999999999995</c:v>
                </c:pt>
                <c:pt idx="13">
                  <c:v>0.85099999999999998</c:v>
                </c:pt>
              </c:numCache>
            </c:numRef>
          </c:val>
          <c:extLst>
            <c:ext xmlns:c16="http://schemas.microsoft.com/office/drawing/2014/chart" uri="{C3380CC4-5D6E-409C-BE32-E72D297353CC}">
              <c16:uniqueId val="{00000000-D49B-4993-B8D9-0C03414B1EEC}"/>
            </c:ext>
          </c:extLst>
        </c:ser>
        <c:ser>
          <c:idx val="1"/>
          <c:order val="1"/>
          <c:tx>
            <c:strRef>
              <c:f>Sheet1!$C$1</c:f>
              <c:strCache>
                <c:ptCount val="1"/>
                <c:pt idx="0">
                  <c:v>Somewhat important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Store offers classes and demos </c:v>
                </c:pt>
                <c:pt idx="1">
                  <c:v>Checkout process is quick</c:v>
                </c:pt>
                <c:pt idx="2">
                  <c:v>Store is open evenings</c:v>
                </c:pt>
                <c:pt idx="3">
                  <c:v>Store feels like part of the community </c:v>
                </c:pt>
                <c:pt idx="4">
                  <c:v>Store is clean</c:v>
                </c:pt>
                <c:pt idx="5">
                  <c:v>Convenient location and parking</c:v>
                </c:pt>
                <c:pt idx="6">
                  <c:v>Special offers and coupons</c:v>
                </c:pt>
                <c:pt idx="7">
                  <c:v>Product selection fits all of my creative activities</c:v>
                </c:pt>
                <c:pt idx="8">
                  <c:v>Staff is friendly</c:v>
                </c:pt>
                <c:pt idx="9">
                  <c:v>Store is well-organized</c:v>
                </c:pt>
                <c:pt idx="10">
                  <c:v>Staff is knowledgeable</c:v>
                </c:pt>
                <c:pt idx="11">
                  <c:v>Wide selection of art supplies</c:v>
                </c:pt>
                <c:pt idx="12">
                  <c:v>Reasonable prices</c:v>
                </c:pt>
                <c:pt idx="13">
                  <c:v>High-quality products</c:v>
                </c:pt>
              </c:strCache>
            </c:strRef>
          </c:cat>
          <c:val>
            <c:numRef>
              <c:f>Sheet1!$C$2:$C$15</c:f>
              <c:numCache>
                <c:formatCode>0%</c:formatCode>
                <c:ptCount val="14"/>
                <c:pt idx="0">
                  <c:v>0.39900000000000002</c:v>
                </c:pt>
                <c:pt idx="1">
                  <c:v>0.55300000000000005</c:v>
                </c:pt>
                <c:pt idx="2">
                  <c:v>0.378</c:v>
                </c:pt>
                <c:pt idx="3">
                  <c:v>0.432</c:v>
                </c:pt>
                <c:pt idx="4">
                  <c:v>0.41199999999999998</c:v>
                </c:pt>
                <c:pt idx="5">
                  <c:v>0.40100000000000002</c:v>
                </c:pt>
                <c:pt idx="6">
                  <c:v>0.34699999999999998</c:v>
                </c:pt>
                <c:pt idx="7">
                  <c:v>0.27800000000000002</c:v>
                </c:pt>
                <c:pt idx="8">
                  <c:v>0.26800000000000002</c:v>
                </c:pt>
                <c:pt idx="9">
                  <c:v>0.25800000000000001</c:v>
                </c:pt>
                <c:pt idx="10">
                  <c:v>0.192</c:v>
                </c:pt>
                <c:pt idx="11">
                  <c:v>0.17399999999999999</c:v>
                </c:pt>
                <c:pt idx="12">
                  <c:v>0.17299999999999999</c:v>
                </c:pt>
                <c:pt idx="13">
                  <c:v>0.14099999999999999</c:v>
                </c:pt>
              </c:numCache>
            </c:numRef>
          </c:val>
          <c:extLst>
            <c:ext xmlns:c16="http://schemas.microsoft.com/office/drawing/2014/chart" uri="{C3380CC4-5D6E-409C-BE32-E72D297353CC}">
              <c16:uniqueId val="{00000001-D49B-4993-B8D9-0C03414B1EEC}"/>
            </c:ext>
          </c:extLst>
        </c:ser>
        <c:ser>
          <c:idx val="2"/>
          <c:order val="2"/>
          <c:tx>
            <c:strRef>
              <c:f>Sheet1!$D$1</c:f>
              <c:strCache>
                <c:ptCount val="1"/>
                <c:pt idx="0">
                  <c:v>Not important</c:v>
                </c:pt>
              </c:strCache>
            </c:strRef>
          </c:tx>
          <c:spPr>
            <a:solidFill>
              <a:schemeClr val="accent3"/>
            </a:solidFill>
            <a:ln>
              <a:noFill/>
            </a:ln>
            <a:effectLst/>
          </c:spPr>
          <c:invertIfNegative val="0"/>
          <c:dLbls>
            <c:dLbl>
              <c:idx val="8"/>
              <c:layout>
                <c:manualLayout>
                  <c:x val="8.081141521921349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2B7-4C64-A43E-7BB0A670A7E9}"/>
                </c:ext>
              </c:extLst>
            </c:dLbl>
            <c:dLbl>
              <c:idx val="9"/>
              <c:layout>
                <c:manualLayout>
                  <c:x val="6.7822903148203884E-3"/>
                  <c:y val="-5.74712643678160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2B7-4C64-A43E-7BB0A670A7E9}"/>
                </c:ext>
              </c:extLst>
            </c:dLbl>
            <c:dLbl>
              <c:idx val="10"/>
              <c:layout>
                <c:manualLayout>
                  <c:x val="3.4251267296888728E-3"/>
                  <c:y val="-5.74712643678160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2B7-4C64-A43E-7BB0A670A7E9}"/>
                </c:ext>
              </c:extLst>
            </c:dLbl>
            <c:dLbl>
              <c:idx val="13"/>
              <c:layout>
                <c:manualLayout>
                  <c:x val="3.405438993368739E-3"/>
                  <c:y val="2.873563218390804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DB5-4811-98FC-3F121642EFC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 Store offers classes and demos </c:v>
                </c:pt>
                <c:pt idx="1">
                  <c:v>Checkout process is quick</c:v>
                </c:pt>
                <c:pt idx="2">
                  <c:v>Store is open evenings</c:v>
                </c:pt>
                <c:pt idx="3">
                  <c:v>Store feels like part of the community </c:v>
                </c:pt>
                <c:pt idx="4">
                  <c:v>Store is clean</c:v>
                </c:pt>
                <c:pt idx="5">
                  <c:v>Convenient location and parking</c:v>
                </c:pt>
                <c:pt idx="6">
                  <c:v>Special offers and coupons</c:v>
                </c:pt>
                <c:pt idx="7">
                  <c:v>Product selection fits all of my creative activities</c:v>
                </c:pt>
                <c:pt idx="8">
                  <c:v>Staff is friendly</c:v>
                </c:pt>
                <c:pt idx="9">
                  <c:v>Store is well-organized</c:v>
                </c:pt>
                <c:pt idx="10">
                  <c:v>Staff is knowledgeable</c:v>
                </c:pt>
                <c:pt idx="11">
                  <c:v>Wide selection of art supplies</c:v>
                </c:pt>
                <c:pt idx="12">
                  <c:v>Reasonable prices</c:v>
                </c:pt>
                <c:pt idx="13">
                  <c:v>High-quality products</c:v>
                </c:pt>
              </c:strCache>
            </c:strRef>
          </c:cat>
          <c:val>
            <c:numRef>
              <c:f>Sheet1!$D$2:$D$15</c:f>
              <c:numCache>
                <c:formatCode>0%</c:formatCode>
                <c:ptCount val="14"/>
                <c:pt idx="0">
                  <c:v>0.37</c:v>
                </c:pt>
                <c:pt idx="1">
                  <c:v>0.11700000000000001</c:v>
                </c:pt>
                <c:pt idx="2">
                  <c:v>0.26700000000000002</c:v>
                </c:pt>
                <c:pt idx="3">
                  <c:v>0.14000000000000001</c:v>
                </c:pt>
                <c:pt idx="4">
                  <c:v>7.0999999999999994E-2</c:v>
                </c:pt>
                <c:pt idx="5">
                  <c:v>6.8000000000000005E-2</c:v>
                </c:pt>
                <c:pt idx="6">
                  <c:v>7.1999999999999995E-2</c:v>
                </c:pt>
                <c:pt idx="7">
                  <c:v>0.04</c:v>
                </c:pt>
                <c:pt idx="8">
                  <c:v>2.5999999999999999E-2</c:v>
                </c:pt>
                <c:pt idx="9">
                  <c:v>2.1000000000000001E-2</c:v>
                </c:pt>
                <c:pt idx="10">
                  <c:v>3.4000000000000002E-2</c:v>
                </c:pt>
                <c:pt idx="11">
                  <c:v>1.2999999999999999E-2</c:v>
                </c:pt>
                <c:pt idx="12">
                  <c:v>6.0000000000000001E-3</c:v>
                </c:pt>
                <c:pt idx="13">
                  <c:v>8.0000000000000002E-3</c:v>
                </c:pt>
              </c:numCache>
            </c:numRef>
          </c:val>
          <c:extLst>
            <c:ext xmlns:c16="http://schemas.microsoft.com/office/drawing/2014/chart" uri="{C3380CC4-5D6E-409C-BE32-E72D297353CC}">
              <c16:uniqueId val="{00000002-D49B-4993-B8D9-0C03414B1EEC}"/>
            </c:ext>
          </c:extLst>
        </c:ser>
        <c:dLbls>
          <c:showLegendKey val="0"/>
          <c:showVal val="0"/>
          <c:showCatName val="0"/>
          <c:showSerName val="0"/>
          <c:showPercent val="0"/>
          <c:showBubbleSize val="0"/>
        </c:dLbls>
        <c:gapWidth val="150"/>
        <c:overlap val="100"/>
        <c:axId val="537918792"/>
        <c:axId val="537919776"/>
      </c:barChart>
      <c:catAx>
        <c:axId val="5379187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37919776"/>
        <c:crosses val="autoZero"/>
        <c:auto val="1"/>
        <c:lblAlgn val="ctr"/>
        <c:lblOffset val="100"/>
        <c:noMultiLvlLbl val="0"/>
      </c:catAx>
      <c:valAx>
        <c:axId val="53791977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37918792"/>
        <c:crosses val="autoZero"/>
        <c:crossBetween val="between"/>
      </c:valAx>
      <c:spPr>
        <a:noFill/>
        <a:ln>
          <a:noFill/>
        </a:ln>
        <a:effectLst/>
      </c:spPr>
    </c:plotArea>
    <c:legend>
      <c:legendPos val="b"/>
      <c:layout>
        <c:manualLayout>
          <c:xMode val="edge"/>
          <c:yMode val="edge"/>
          <c:x val="0.17978083989501312"/>
          <c:y val="0.9337263553262739"/>
          <c:w val="0.76877152230971124"/>
          <c:h val="4.90322653633813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555524934383202"/>
          <c:y val="3.1609195402298854E-2"/>
          <c:w val="0.5689364829396325"/>
          <c:h val="0.8180179201737714"/>
        </c:manualLayout>
      </c:layout>
      <c:barChart>
        <c:barDir val="bar"/>
        <c:grouping val="percentStacked"/>
        <c:varyColors val="0"/>
        <c:ser>
          <c:idx val="0"/>
          <c:order val="0"/>
          <c:tx>
            <c:strRef>
              <c:f>Sheet1!$B$1</c:f>
              <c:strCache>
                <c:ptCount val="1"/>
                <c:pt idx="0">
                  <c:v>Very important</c:v>
                </c:pt>
              </c:strCache>
            </c:strRef>
          </c:tx>
          <c:spPr>
            <a:solidFill>
              <a:schemeClr val="accent1"/>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Shopping Convenience - Do It As Needed </c:v>
                </c:pt>
                <c:pt idx="1">
                  <c:v>Can't Find Them Locally</c:v>
                </c:pt>
                <c:pt idx="2">
                  <c:v>Shopping Convenience - Quick Delivery </c:v>
                </c:pt>
                <c:pt idx="3">
                  <c:v>Shipping Cost</c:v>
                </c:pt>
                <c:pt idx="4">
                  <c:v>Price</c:v>
                </c:pt>
              </c:strCache>
            </c:strRef>
          </c:cat>
          <c:val>
            <c:numRef>
              <c:f>Sheet1!$B$2:$B$6</c:f>
              <c:numCache>
                <c:formatCode>0%</c:formatCode>
                <c:ptCount val="5"/>
                <c:pt idx="0">
                  <c:v>0.55600000000000005</c:v>
                </c:pt>
                <c:pt idx="1">
                  <c:v>0.58599999999999997</c:v>
                </c:pt>
                <c:pt idx="2">
                  <c:v>0.67100000000000004</c:v>
                </c:pt>
                <c:pt idx="3">
                  <c:v>0.80900000000000005</c:v>
                </c:pt>
                <c:pt idx="4">
                  <c:v>0.84599999999999997</c:v>
                </c:pt>
              </c:numCache>
            </c:numRef>
          </c:val>
          <c:extLst>
            <c:ext xmlns:c16="http://schemas.microsoft.com/office/drawing/2014/chart" uri="{C3380CC4-5D6E-409C-BE32-E72D297353CC}">
              <c16:uniqueId val="{00000000-D49B-4993-B8D9-0C03414B1EEC}"/>
            </c:ext>
          </c:extLst>
        </c:ser>
        <c:ser>
          <c:idx val="1"/>
          <c:order val="1"/>
          <c:tx>
            <c:strRef>
              <c:f>Sheet1!$C$1</c:f>
              <c:strCache>
                <c:ptCount val="1"/>
                <c:pt idx="0">
                  <c:v>Somewhat important</c:v>
                </c:pt>
              </c:strCache>
            </c:strRef>
          </c:tx>
          <c:spPr>
            <a:solidFill>
              <a:schemeClr val="accent2"/>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Shopping Convenience - Do It As Needed </c:v>
                </c:pt>
                <c:pt idx="1">
                  <c:v>Can't Find Them Locally</c:v>
                </c:pt>
                <c:pt idx="2">
                  <c:v>Shopping Convenience - Quick Delivery </c:v>
                </c:pt>
                <c:pt idx="3">
                  <c:v>Shipping Cost</c:v>
                </c:pt>
                <c:pt idx="4">
                  <c:v>Price</c:v>
                </c:pt>
              </c:strCache>
            </c:strRef>
          </c:cat>
          <c:val>
            <c:numRef>
              <c:f>Sheet1!$C$2:$C$6</c:f>
              <c:numCache>
                <c:formatCode>0%</c:formatCode>
                <c:ptCount val="5"/>
                <c:pt idx="0">
                  <c:v>0.35499999999999998</c:v>
                </c:pt>
                <c:pt idx="1">
                  <c:v>0.26900000000000002</c:v>
                </c:pt>
                <c:pt idx="2">
                  <c:v>0.25800000000000001</c:v>
                </c:pt>
                <c:pt idx="3">
                  <c:v>0.14199999999999999</c:v>
                </c:pt>
                <c:pt idx="4">
                  <c:v>0.106</c:v>
                </c:pt>
              </c:numCache>
            </c:numRef>
          </c:val>
          <c:extLst>
            <c:ext xmlns:c16="http://schemas.microsoft.com/office/drawing/2014/chart" uri="{C3380CC4-5D6E-409C-BE32-E72D297353CC}">
              <c16:uniqueId val="{00000001-D49B-4993-B8D9-0C03414B1EEC}"/>
            </c:ext>
          </c:extLst>
        </c:ser>
        <c:ser>
          <c:idx val="2"/>
          <c:order val="2"/>
          <c:tx>
            <c:strRef>
              <c:f>Sheet1!$D$1</c:f>
              <c:strCache>
                <c:ptCount val="1"/>
                <c:pt idx="0">
                  <c:v>Not important</c:v>
                </c:pt>
              </c:strCache>
            </c:strRef>
          </c:tx>
          <c:spPr>
            <a:solidFill>
              <a:schemeClr val="accent3"/>
            </a:solidFill>
            <a:ln>
              <a:noFill/>
            </a:ln>
            <a:effectLst/>
            <a:scene3d>
              <a:camera prst="orthographicFront"/>
              <a:lightRig rig="threePt" dir="t">
                <a:rot lat="0" lon="0" rev="1200000"/>
              </a:lightRig>
            </a:scene3d>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Sheet1!$A$2:$A$6</c:f>
              <c:strCache>
                <c:ptCount val="5"/>
                <c:pt idx="0">
                  <c:v>Shopping Convenience - Do It As Needed </c:v>
                </c:pt>
                <c:pt idx="1">
                  <c:v>Can't Find Them Locally</c:v>
                </c:pt>
                <c:pt idx="2">
                  <c:v>Shopping Convenience - Quick Delivery </c:v>
                </c:pt>
                <c:pt idx="3">
                  <c:v>Shipping Cost</c:v>
                </c:pt>
                <c:pt idx="4">
                  <c:v>Price</c:v>
                </c:pt>
              </c:strCache>
            </c:strRef>
          </c:cat>
          <c:val>
            <c:numRef>
              <c:f>Sheet1!$D$2:$D$6</c:f>
              <c:numCache>
                <c:formatCode>0%</c:formatCode>
                <c:ptCount val="5"/>
                <c:pt idx="0">
                  <c:v>8.8999999999999996E-2</c:v>
                </c:pt>
                <c:pt idx="1">
                  <c:v>0.14499999999999999</c:v>
                </c:pt>
                <c:pt idx="2">
                  <c:v>7.0000000000000007E-2</c:v>
                </c:pt>
                <c:pt idx="3">
                  <c:v>4.9000000000000002E-2</c:v>
                </c:pt>
                <c:pt idx="4">
                  <c:v>4.8000000000000001E-2</c:v>
                </c:pt>
              </c:numCache>
            </c:numRef>
          </c:val>
          <c:extLst>
            <c:ext xmlns:c16="http://schemas.microsoft.com/office/drawing/2014/chart" uri="{C3380CC4-5D6E-409C-BE32-E72D297353CC}">
              <c16:uniqueId val="{00000002-D49B-4993-B8D9-0C03414B1EEC}"/>
            </c:ext>
          </c:extLst>
        </c:ser>
        <c:dLbls>
          <c:showLegendKey val="0"/>
          <c:showVal val="0"/>
          <c:showCatName val="0"/>
          <c:showSerName val="0"/>
          <c:showPercent val="0"/>
          <c:showBubbleSize val="0"/>
        </c:dLbls>
        <c:gapWidth val="150"/>
        <c:overlap val="100"/>
        <c:axId val="537918792"/>
        <c:axId val="537919776"/>
      </c:barChart>
      <c:catAx>
        <c:axId val="537918792"/>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537919776"/>
        <c:crosses val="autoZero"/>
        <c:auto val="1"/>
        <c:lblAlgn val="ctr"/>
        <c:lblOffset val="100"/>
        <c:noMultiLvlLbl val="0"/>
      </c:catAx>
      <c:valAx>
        <c:axId val="537919776"/>
        <c:scaling>
          <c:orientation val="minMax"/>
        </c:scaling>
        <c:delete val="1"/>
        <c:axPos val="b"/>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crossAx val="537918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baseline="0">
                <a:solidFill>
                  <a:schemeClr val="bg1"/>
                </a:solidFill>
                <a:latin typeface="+mn-lt"/>
              </a:defRPr>
            </a:pPr>
            <a:r>
              <a:rPr lang="en-US" sz="1600" baseline="0" dirty="0">
                <a:solidFill>
                  <a:schemeClr val="bg1"/>
                </a:solidFill>
                <a:latin typeface="+mn-lt"/>
              </a:rPr>
              <a:t>Location</a:t>
            </a:r>
          </a:p>
        </c:rich>
      </c:tx>
      <c:layout>
        <c:manualLayout>
          <c:xMode val="edge"/>
          <c:yMode val="edge"/>
          <c:x val="0.38011165977134215"/>
          <c:y val="1.75748809284519E-2"/>
        </c:manualLayout>
      </c:layout>
      <c:overlay val="1"/>
    </c:title>
    <c:autoTitleDeleted val="0"/>
    <c:plotArea>
      <c:layout>
        <c:manualLayout>
          <c:layoutTarget val="inner"/>
          <c:xMode val="edge"/>
          <c:yMode val="edge"/>
          <c:x val="0.45793574938436798"/>
          <c:y val="0.13526566189309353"/>
          <c:w val="0.43253348026042077"/>
          <c:h val="0.74995556602888114"/>
        </c:manualLayout>
      </c:layout>
      <c:barChart>
        <c:barDir val="bar"/>
        <c:grouping val="clustered"/>
        <c:varyColors val="0"/>
        <c:ser>
          <c:idx val="0"/>
          <c:order val="0"/>
          <c:tx>
            <c:strRef>
              <c:f>Sheet1!$B$1</c:f>
              <c:strCache>
                <c:ptCount val="1"/>
                <c:pt idx="0">
                  <c:v>Sales</c:v>
                </c:pt>
              </c:strCache>
            </c:strRef>
          </c:tx>
          <c:spPr>
            <a:solidFill>
              <a:schemeClr val="accent1"/>
            </a:solidFill>
          </c:spPr>
          <c:invertIfNegative val="0"/>
          <c:dLbls>
            <c:dLbl>
              <c:idx val="4"/>
              <c:layout>
                <c:manualLayout>
                  <c:x val="-1.428041334487769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A49-474A-AA98-2A5C9C29FC86}"/>
                </c:ext>
              </c:extLst>
            </c:dLbl>
            <c:spPr>
              <a:noFill/>
              <a:ln>
                <a:noFill/>
              </a:ln>
              <a:effectLst/>
            </c:spPr>
            <c:txPr>
              <a:bodyPr/>
              <a:lstStyle/>
              <a:p>
                <a:pPr>
                  <a:defRPr sz="1200" baseline="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Other Location</c:v>
                </c:pt>
                <c:pt idx="1">
                  <c:v>Canada</c:v>
                </c:pt>
                <c:pt idx="2">
                  <c:v>U.S. Northeast </c:v>
                </c:pt>
                <c:pt idx="3">
                  <c:v>U.S. Southeast </c:v>
                </c:pt>
                <c:pt idx="4">
                  <c:v>U.S. Southwest </c:v>
                </c:pt>
                <c:pt idx="5">
                  <c:v>U.S. Midwest </c:v>
                </c:pt>
                <c:pt idx="6">
                  <c:v>U.S. West </c:v>
                </c:pt>
              </c:strCache>
            </c:strRef>
          </c:cat>
          <c:val>
            <c:numRef>
              <c:f>Sheet1!$B$2:$B$8</c:f>
              <c:numCache>
                <c:formatCode>0%</c:formatCode>
                <c:ptCount val="7"/>
                <c:pt idx="0">
                  <c:v>1.2E-2</c:v>
                </c:pt>
                <c:pt idx="1">
                  <c:v>0.33900000000000002</c:v>
                </c:pt>
                <c:pt idx="2">
                  <c:v>0.158</c:v>
                </c:pt>
                <c:pt idx="3">
                  <c:v>0.151</c:v>
                </c:pt>
                <c:pt idx="4">
                  <c:v>6.9000000000000006E-2</c:v>
                </c:pt>
                <c:pt idx="5">
                  <c:v>0.13100000000000001</c:v>
                </c:pt>
                <c:pt idx="6">
                  <c:v>0.14000000000000001</c:v>
                </c:pt>
              </c:numCache>
            </c:numRef>
          </c:val>
          <c:extLst>
            <c:ext xmlns:c16="http://schemas.microsoft.com/office/drawing/2014/chart" uri="{C3380CC4-5D6E-409C-BE32-E72D297353CC}">
              <c16:uniqueId val="{00000000-9A52-43B9-A31F-54C679D29C38}"/>
            </c:ext>
          </c:extLst>
        </c:ser>
        <c:dLbls>
          <c:showLegendKey val="0"/>
          <c:showVal val="0"/>
          <c:showCatName val="0"/>
          <c:showSerName val="0"/>
          <c:showPercent val="0"/>
          <c:showBubbleSize val="0"/>
        </c:dLbls>
        <c:gapWidth val="100"/>
        <c:axId val="68356736"/>
        <c:axId val="68355200"/>
      </c:barChart>
      <c:valAx>
        <c:axId val="68355200"/>
        <c:scaling>
          <c:orientation val="minMax"/>
        </c:scaling>
        <c:delete val="1"/>
        <c:axPos val="b"/>
        <c:majorGridlines>
          <c:spPr>
            <a:ln>
              <a:noFill/>
            </a:ln>
          </c:spPr>
        </c:majorGridlines>
        <c:numFmt formatCode="0%" sourceLinked="1"/>
        <c:majorTickMark val="none"/>
        <c:minorTickMark val="none"/>
        <c:tickLblPos val="none"/>
        <c:crossAx val="68356736"/>
        <c:crosses val="autoZero"/>
        <c:crossBetween val="between"/>
      </c:valAx>
      <c:catAx>
        <c:axId val="68356736"/>
        <c:scaling>
          <c:orientation val="minMax"/>
        </c:scaling>
        <c:delete val="0"/>
        <c:axPos val="l"/>
        <c:numFmt formatCode="General" sourceLinked="1"/>
        <c:majorTickMark val="out"/>
        <c:minorTickMark val="none"/>
        <c:tickLblPos val="nextTo"/>
        <c:txPr>
          <a:bodyPr/>
          <a:lstStyle/>
          <a:p>
            <a:pPr>
              <a:defRPr sz="1200" baseline="0">
                <a:solidFill>
                  <a:schemeClr val="bg1"/>
                </a:solidFill>
                <a:latin typeface="Arial" panose="020B0604020202020204" pitchFamily="34" charset="0"/>
                <a:cs typeface="Arial" panose="020B0604020202020204" pitchFamily="34" charset="0"/>
              </a:defRPr>
            </a:pPr>
            <a:endParaRPr lang="en-US"/>
          </a:p>
        </c:txPr>
        <c:crossAx val="68355200"/>
        <c:crosses val="autoZero"/>
        <c:auto val="1"/>
        <c:lblAlgn val="ctr"/>
        <c:lblOffset val="100"/>
        <c:noMultiLvlLbl val="0"/>
      </c:cat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2" Type="http://schemas.openxmlformats.org/officeDocument/2006/relationships/image" Target="../media/image24.svg"/><Relationship Id="rId1" Type="http://schemas.openxmlformats.org/officeDocument/2006/relationships/image" Target="../media/image23.png"/></Relationships>
</file>

<file path=ppt/drawing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rawings/drawing1.xml><?xml version="1.0" encoding="utf-8"?>
<c:userShapes xmlns:c="http://schemas.openxmlformats.org/drawingml/2006/chart">
  <cdr:relSizeAnchor xmlns:cdr="http://schemas.openxmlformats.org/drawingml/2006/chartDrawing">
    <cdr:from>
      <cdr:x>0.18836</cdr:x>
      <cdr:y>0.03509</cdr:y>
    </cdr:from>
    <cdr:to>
      <cdr:x>0.26716</cdr:x>
      <cdr:y>0.18936</cdr:y>
    </cdr:to>
    <cdr:sp macro="" textlink="">
      <cdr:nvSpPr>
        <cdr:cNvPr id="2" name="Oval 1">
          <a:extLst xmlns:a="http://schemas.openxmlformats.org/drawingml/2006/main">
            <a:ext uri="{FF2B5EF4-FFF2-40B4-BE49-F238E27FC236}">
              <a16:creationId xmlns:a16="http://schemas.microsoft.com/office/drawing/2014/main" id="{BCCDD280-1BC6-4A44-B717-92E6A9D1BA8D}"/>
            </a:ext>
          </a:extLst>
        </cdr:cNvPr>
        <cdr:cNvSpPr/>
      </cdr:nvSpPr>
      <cdr:spPr>
        <a:xfrm xmlns:a="http://schemas.openxmlformats.org/drawingml/2006/main">
          <a:off x="1396818" y="152401"/>
          <a:ext cx="584382" cy="670056"/>
        </a:xfrm>
        <a:prstGeom xmlns:a="http://schemas.openxmlformats.org/drawingml/2006/main" prst="ellipse">
          <a:avLst/>
        </a:prstGeom>
        <a:noFill xmlns:a="http://schemas.openxmlformats.org/drawingml/2006/main"/>
        <a:ln xmlns:a="http://schemas.openxmlformats.org/drawingml/2006/main">
          <a:solidFill>
            <a:schemeClr val="accent4">
              <a:lumMod val="7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0.21</cdr:x>
      <cdr:y>0.05172</cdr:y>
    </cdr:from>
    <cdr:to>
      <cdr:x>0.32</cdr:x>
      <cdr:y>0.17241</cdr:y>
    </cdr:to>
    <cdr:pic>
      <cdr:nvPicPr>
        <cdr:cNvPr id="4" name="Graphic 3" descr="Arrow: Slight curve">
          <a:extLst xmlns:a="http://schemas.openxmlformats.org/drawingml/2006/main">
            <a:ext uri="{FF2B5EF4-FFF2-40B4-BE49-F238E27FC236}">
              <a16:creationId xmlns:a16="http://schemas.microsoft.com/office/drawing/2014/main" id="{7ADE6390-DA8D-4F7C-859F-5C376CD995C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600200" y="228600"/>
          <a:ext cx="838200" cy="533400"/>
        </a:xfrm>
        <a:prstGeom xmlns:a="http://schemas.openxmlformats.org/drawingml/2006/main" prst="rect">
          <a:avLst/>
        </a:prstGeom>
      </cdr:spPr>
    </cdr:pic>
  </cdr:relSizeAnchor>
  <cdr:relSizeAnchor xmlns:cdr="http://schemas.openxmlformats.org/drawingml/2006/chartDrawing">
    <cdr:from>
      <cdr:x>0.14</cdr:x>
      <cdr:y>0.21558</cdr:y>
    </cdr:from>
    <cdr:to>
      <cdr:x>0.25</cdr:x>
      <cdr:y>0.33627</cdr:y>
    </cdr:to>
    <cdr:pic>
      <cdr:nvPicPr>
        <cdr:cNvPr id="6" name="Graphic 1" descr="Arrow: Slight curve">
          <a:extLst xmlns:a="http://schemas.openxmlformats.org/drawingml/2006/main">
            <a:ext uri="{FF2B5EF4-FFF2-40B4-BE49-F238E27FC236}">
              <a16:creationId xmlns:a16="http://schemas.microsoft.com/office/drawing/2014/main" id="{F3C60A67-49EA-4BFF-A015-62B1E2212B7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1066800" y="952775"/>
          <a:ext cx="838200" cy="533400"/>
        </a:xfrm>
        <a:prstGeom xmlns:a="http://schemas.openxmlformats.org/drawingml/2006/main" prst="rect">
          <a:avLst/>
        </a:prstGeom>
      </cdr:spPr>
    </cdr:pic>
  </cdr:relSizeAnchor>
</c:userShapes>
</file>

<file path=ppt/drawings/drawing3.xml><?xml version="1.0" encoding="utf-8"?>
<c:userShapes xmlns:c="http://schemas.openxmlformats.org/drawingml/2006/chart">
  <cdr:relSizeAnchor xmlns:cdr="http://schemas.openxmlformats.org/drawingml/2006/chartDrawing">
    <cdr:from>
      <cdr:x>0.33387</cdr:x>
      <cdr:y>0.43478</cdr:y>
    </cdr:from>
    <cdr:to>
      <cdr:x>0.6766</cdr:x>
      <cdr:y>0.73913</cdr:y>
    </cdr:to>
    <cdr:sp macro="" textlink="">
      <cdr:nvSpPr>
        <cdr:cNvPr id="2" name="TextBox 1"/>
        <cdr:cNvSpPr txBox="1"/>
      </cdr:nvSpPr>
      <cdr:spPr>
        <a:xfrm xmlns:a="http://schemas.openxmlformats.org/drawingml/2006/main">
          <a:off x="890762" y="1306277"/>
          <a:ext cx="914400" cy="91440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600" b="1" dirty="0"/>
            <a:t>Gender</a:t>
          </a:r>
        </a:p>
      </cdr:txBody>
    </cdr:sp>
  </cdr:relSizeAnchor>
  <cdr:relSizeAnchor xmlns:cdr="http://schemas.openxmlformats.org/drawingml/2006/chartDrawing">
    <cdr:from>
      <cdr:x>0.17363</cdr:x>
      <cdr:y>0.28063</cdr:y>
    </cdr:from>
    <cdr:to>
      <cdr:x>0.4674</cdr:x>
      <cdr:y>0.51383</cdr:y>
    </cdr:to>
    <cdr:sp macro="" textlink="">
      <cdr:nvSpPr>
        <cdr:cNvPr id="3" name="TextBox 2"/>
        <cdr:cNvSpPr txBox="1"/>
      </cdr:nvSpPr>
      <cdr:spPr>
        <a:xfrm xmlns:a="http://schemas.openxmlformats.org/drawingml/2006/main">
          <a:off x="463239" y="843149"/>
          <a:ext cx="783772" cy="70064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solidFill>
                <a:schemeClr val="bg1"/>
              </a:solidFill>
              <a:latin typeface="Arial" panose="020B0604020202020204" pitchFamily="34" charset="0"/>
              <a:cs typeface="Arial" panose="020B0604020202020204" pitchFamily="34" charset="0"/>
            </a:rPr>
            <a:t>Female</a:t>
          </a:r>
          <a:r>
            <a:rPr lang="en-US" sz="1200" dirty="0">
              <a:solidFill>
                <a:schemeClr val="tx2"/>
              </a:solidFill>
              <a:latin typeface="DIN Next LT Pro"/>
            </a:rPr>
            <a:t> </a:t>
          </a:r>
          <a:r>
            <a:rPr lang="en-US" sz="1200" dirty="0">
              <a:solidFill>
                <a:schemeClr val="bg1"/>
              </a:solidFill>
              <a:latin typeface="Arial" panose="020B0604020202020204" pitchFamily="34" charset="0"/>
              <a:cs typeface="Arial" panose="020B0604020202020204" pitchFamily="34" charset="0"/>
            </a:rPr>
            <a:t>86%</a:t>
          </a:r>
        </a:p>
      </cdr:txBody>
    </cdr:sp>
  </cdr:relSizeAnchor>
  <cdr:relSizeAnchor xmlns:cdr="http://schemas.openxmlformats.org/drawingml/2006/chartDrawing">
    <cdr:from>
      <cdr:x>0.02564</cdr:x>
      <cdr:y>0.56393</cdr:y>
    </cdr:from>
    <cdr:to>
      <cdr:x>0.36837</cdr:x>
      <cdr:y>0.86828</cdr:y>
    </cdr:to>
    <cdr:pic>
      <cdr:nvPicPr>
        <cdr:cNvPr id="9" name="Graphic 8" descr="Woman">
          <a:extLst xmlns:a="http://schemas.openxmlformats.org/drawingml/2006/main">
            <a:ext uri="{FF2B5EF4-FFF2-40B4-BE49-F238E27FC236}">
              <a16:creationId xmlns:a16="http://schemas.microsoft.com/office/drawing/2014/main" id="{635ED7C5-295C-4B87-BCBE-91DAC0EE6E2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xmlns:a="http://schemas.openxmlformats.org/drawingml/2006/main">
          <a:fillRect/>
        </a:stretch>
      </cdr:blipFill>
      <cdr:spPr>
        <a:xfrm xmlns:a="http://schemas.openxmlformats.org/drawingml/2006/main">
          <a:off x="76200" y="1694316"/>
          <a:ext cx="1018525" cy="914400"/>
        </a:xfrm>
        <a:prstGeom xmlns:a="http://schemas.openxmlformats.org/drawingml/2006/main" prst="rect">
          <a:avLst/>
        </a:prstGeom>
      </cdr:spPr>
    </cdr:pic>
  </cdr:relSizeAnchor>
  <cdr:relSizeAnchor xmlns:cdr="http://schemas.openxmlformats.org/drawingml/2006/chartDrawing">
    <cdr:from>
      <cdr:x>0.68546</cdr:x>
      <cdr:y>0</cdr:y>
    </cdr:from>
    <cdr:to>
      <cdr:x>0.99315</cdr:x>
      <cdr:y>0.30434</cdr:y>
    </cdr:to>
    <cdr:pic>
      <cdr:nvPicPr>
        <cdr:cNvPr id="11" name="Graphic 10" descr="Man">
          <a:extLst xmlns:a="http://schemas.openxmlformats.org/drawingml/2006/main">
            <a:ext uri="{FF2B5EF4-FFF2-40B4-BE49-F238E27FC236}">
              <a16:creationId xmlns:a16="http://schemas.microsoft.com/office/drawing/2014/main" id="{4214442A-680C-4C7A-9B2D-1D765955D211}"/>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xmlns:a="http://schemas.openxmlformats.org/drawingml/2006/main">
          <a:fillRect/>
        </a:stretch>
      </cdr:blipFill>
      <cdr:spPr>
        <a:xfrm xmlns:a="http://schemas.openxmlformats.org/drawingml/2006/main">
          <a:off x="2037037" y="0"/>
          <a:ext cx="914393" cy="91437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0274"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defRPr sz="1200"/>
            </a:lvl1pPr>
          </a:lstStyle>
          <a:p>
            <a:endParaRPr lang="en-US" dirty="0"/>
          </a:p>
        </p:txBody>
      </p:sp>
      <p:sp>
        <p:nvSpPr>
          <p:cNvPr id="310275" name="Rectangle 3"/>
          <p:cNvSpPr>
            <a:spLocks noGrp="1" noChangeArrowheads="1"/>
          </p:cNvSpPr>
          <p:nvPr>
            <p:ph type="dt" idx="1"/>
          </p:nvPr>
        </p:nvSpPr>
        <p:spPr bwMode="auto">
          <a:xfrm>
            <a:off x="3898101" y="0"/>
            <a:ext cx="2982119" cy="46482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lvl1pPr algn="r">
              <a:defRPr sz="1200"/>
            </a:lvl1pPr>
          </a:lstStyle>
          <a:p>
            <a:endParaRPr lang="en-US" dirty="0"/>
          </a:p>
        </p:txBody>
      </p:sp>
      <p:sp>
        <p:nvSpPr>
          <p:cNvPr id="310276" name="Rectangle 4"/>
          <p:cNvSpPr>
            <a:spLocks noGrp="1" noRot="1" noChangeAspect="1" noChangeArrowheads="1" noTextEdit="1"/>
          </p:cNvSpPr>
          <p:nvPr>
            <p:ph type="sldImg" idx="2"/>
          </p:nvPr>
        </p:nvSpPr>
        <p:spPr bwMode="auto">
          <a:xfrm>
            <a:off x="1117600" y="698500"/>
            <a:ext cx="4646613" cy="3486150"/>
          </a:xfrm>
          <a:prstGeom prst="rect">
            <a:avLst/>
          </a:prstGeom>
          <a:noFill/>
          <a:ln w="9525">
            <a:solidFill>
              <a:srgbClr val="000000"/>
            </a:solidFill>
            <a:miter lim="800000"/>
            <a:headEnd/>
            <a:tailEnd/>
          </a:ln>
          <a:effectLst/>
        </p:spPr>
      </p:sp>
      <p:sp>
        <p:nvSpPr>
          <p:cNvPr id="310277"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37" tIns="46219" rIns="92437" bIns="462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0278"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defRPr sz="1200"/>
            </a:lvl1pPr>
          </a:lstStyle>
          <a:p>
            <a:endParaRPr lang="en-US" dirty="0"/>
          </a:p>
        </p:txBody>
      </p:sp>
      <p:sp>
        <p:nvSpPr>
          <p:cNvPr id="310279" name="Rectangle 7"/>
          <p:cNvSpPr>
            <a:spLocks noGrp="1" noChangeArrowheads="1"/>
          </p:cNvSpPr>
          <p:nvPr>
            <p:ph type="sldNum" sz="quarter" idx="5"/>
          </p:nvPr>
        </p:nvSpPr>
        <p:spPr bwMode="auto">
          <a:xfrm>
            <a:off x="3898101" y="8829967"/>
            <a:ext cx="2982119" cy="464820"/>
          </a:xfrm>
          <a:prstGeom prst="rect">
            <a:avLst/>
          </a:prstGeom>
          <a:noFill/>
          <a:ln w="9525">
            <a:noFill/>
            <a:miter lim="800000"/>
            <a:headEnd/>
            <a:tailEnd/>
          </a:ln>
          <a:effectLst/>
        </p:spPr>
        <p:txBody>
          <a:bodyPr vert="horz" wrap="square" lIns="92437" tIns="46219" rIns="92437" bIns="46219" numCol="1" anchor="b" anchorCtr="0" compatLnSpc="1">
            <a:prstTxWarp prst="textNoShape">
              <a:avLst/>
            </a:prstTxWarp>
          </a:bodyPr>
          <a:lstStyle>
            <a:lvl1pPr algn="r">
              <a:defRPr sz="1200"/>
            </a:lvl1pPr>
          </a:lstStyle>
          <a:p>
            <a:fld id="{5D754722-FC50-466C-ADA3-46314C0162CA}"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5C39A2-BA03-4680-967B-DF0DF62B691B}" type="slidenum">
              <a:rPr lang="en-US"/>
              <a:pPr/>
              <a:t>1</a:t>
            </a:fld>
            <a:endParaRPr lang="en-US" dirty="0"/>
          </a:p>
        </p:txBody>
      </p:sp>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54722-FC50-466C-ADA3-46314C0162CA}" type="slidenum">
              <a:rPr lang="en-US" smtClean="0"/>
              <a:pPr/>
              <a:t>26</a:t>
            </a:fld>
            <a:endParaRPr lang="en-US" dirty="0"/>
          </a:p>
        </p:txBody>
      </p:sp>
    </p:spTree>
    <p:extLst>
      <p:ext uri="{BB962C8B-B14F-4D97-AF65-F5344CB8AC3E}">
        <p14:creationId xmlns:p14="http://schemas.microsoft.com/office/powerpoint/2010/main" val="3881434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54722-FC50-466C-ADA3-46314C0162CA}" type="slidenum">
              <a:rPr lang="en-US" smtClean="0"/>
              <a:pPr/>
              <a:t>28</a:t>
            </a:fld>
            <a:endParaRPr lang="en-US" dirty="0"/>
          </a:p>
        </p:txBody>
      </p:sp>
    </p:spTree>
    <p:extLst>
      <p:ext uri="{BB962C8B-B14F-4D97-AF65-F5344CB8AC3E}">
        <p14:creationId xmlns:p14="http://schemas.microsoft.com/office/powerpoint/2010/main" val="26892399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54722-FC50-466C-ADA3-46314C0162CA}" type="slidenum">
              <a:rPr lang="en-US" smtClean="0"/>
              <a:pPr/>
              <a:t>29</a:t>
            </a:fld>
            <a:endParaRPr lang="en-US" dirty="0"/>
          </a:p>
        </p:txBody>
      </p:sp>
    </p:spTree>
    <p:extLst>
      <p:ext uri="{BB962C8B-B14F-4D97-AF65-F5344CB8AC3E}">
        <p14:creationId xmlns:p14="http://schemas.microsoft.com/office/powerpoint/2010/main" val="2685936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54722-FC50-466C-ADA3-46314C0162CA}" type="slidenum">
              <a:rPr lang="en-US" smtClean="0"/>
              <a:pPr/>
              <a:t>32</a:t>
            </a:fld>
            <a:endParaRPr lang="en-US" dirty="0"/>
          </a:p>
        </p:txBody>
      </p:sp>
    </p:spTree>
    <p:extLst>
      <p:ext uri="{BB962C8B-B14F-4D97-AF65-F5344CB8AC3E}">
        <p14:creationId xmlns:p14="http://schemas.microsoft.com/office/powerpoint/2010/main" val="540389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54722-FC50-466C-ADA3-46314C0162CA}" type="slidenum">
              <a:rPr lang="en-US" smtClean="0"/>
              <a:pPr/>
              <a:t>35</a:t>
            </a:fld>
            <a:endParaRPr lang="en-US" dirty="0"/>
          </a:p>
        </p:txBody>
      </p:sp>
    </p:spTree>
    <p:extLst>
      <p:ext uri="{BB962C8B-B14F-4D97-AF65-F5344CB8AC3E}">
        <p14:creationId xmlns:p14="http://schemas.microsoft.com/office/powerpoint/2010/main" val="4558692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5700" y="708025"/>
            <a:ext cx="4724400" cy="3544888"/>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30FC6B9-E218-C641-97A2-1CAB0590546F}" type="slidenum">
              <a:rPr lang="fr-CA" smtClean="0">
                <a:solidFill>
                  <a:prstClr val="black"/>
                </a:solidFill>
              </a:rPr>
              <a:pPr/>
              <a:t>42</a:t>
            </a:fld>
            <a:endParaRPr lang="fr-CA" dirty="0">
              <a:solidFill>
                <a:prstClr val="black"/>
              </a:solidFill>
            </a:endParaRPr>
          </a:p>
        </p:txBody>
      </p:sp>
    </p:spTree>
    <p:extLst>
      <p:ext uri="{BB962C8B-B14F-4D97-AF65-F5344CB8AC3E}">
        <p14:creationId xmlns:p14="http://schemas.microsoft.com/office/powerpoint/2010/main" val="3403334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54722-FC50-466C-ADA3-46314C0162CA}" type="slidenum">
              <a:rPr lang="en-US" smtClean="0"/>
              <a:pPr/>
              <a:t>45</a:t>
            </a:fld>
            <a:endParaRPr lang="en-US" dirty="0"/>
          </a:p>
        </p:txBody>
      </p:sp>
    </p:spTree>
    <p:extLst>
      <p:ext uri="{BB962C8B-B14F-4D97-AF65-F5344CB8AC3E}">
        <p14:creationId xmlns:p14="http://schemas.microsoft.com/office/powerpoint/2010/main" val="1847284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54722-FC50-466C-ADA3-46314C0162CA}" type="slidenum">
              <a:rPr lang="en-US" smtClean="0"/>
              <a:pPr/>
              <a:t>47</a:t>
            </a:fld>
            <a:endParaRPr lang="en-US" dirty="0"/>
          </a:p>
        </p:txBody>
      </p:sp>
    </p:spTree>
    <p:extLst>
      <p:ext uri="{BB962C8B-B14F-4D97-AF65-F5344CB8AC3E}">
        <p14:creationId xmlns:p14="http://schemas.microsoft.com/office/powerpoint/2010/main" val="3300111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54722-FC50-466C-ADA3-46314C0162CA}" type="slidenum">
              <a:rPr lang="en-US" smtClean="0"/>
              <a:pPr/>
              <a:t>13</a:t>
            </a:fld>
            <a:endParaRPr lang="en-US" dirty="0"/>
          </a:p>
        </p:txBody>
      </p:sp>
    </p:spTree>
    <p:extLst>
      <p:ext uri="{BB962C8B-B14F-4D97-AF65-F5344CB8AC3E}">
        <p14:creationId xmlns:p14="http://schemas.microsoft.com/office/powerpoint/2010/main" val="2243359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54722-FC50-466C-ADA3-46314C0162CA}" type="slidenum">
              <a:rPr lang="en-US" smtClean="0"/>
              <a:pPr/>
              <a:t>17</a:t>
            </a:fld>
            <a:endParaRPr lang="en-US" dirty="0"/>
          </a:p>
        </p:txBody>
      </p:sp>
    </p:spTree>
    <p:extLst>
      <p:ext uri="{BB962C8B-B14F-4D97-AF65-F5344CB8AC3E}">
        <p14:creationId xmlns:p14="http://schemas.microsoft.com/office/powerpoint/2010/main" val="66009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54722-FC50-466C-ADA3-46314C0162CA}" type="slidenum">
              <a:rPr lang="en-US" smtClean="0"/>
              <a:pPr/>
              <a:t>18</a:t>
            </a:fld>
            <a:endParaRPr lang="en-US" dirty="0"/>
          </a:p>
        </p:txBody>
      </p:sp>
    </p:spTree>
    <p:extLst>
      <p:ext uri="{BB962C8B-B14F-4D97-AF65-F5344CB8AC3E}">
        <p14:creationId xmlns:p14="http://schemas.microsoft.com/office/powerpoint/2010/main" val="3190303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54722-FC50-466C-ADA3-46314C0162CA}" type="slidenum">
              <a:rPr lang="en-US" smtClean="0"/>
              <a:pPr/>
              <a:t>19</a:t>
            </a:fld>
            <a:endParaRPr lang="en-US" dirty="0"/>
          </a:p>
        </p:txBody>
      </p:sp>
    </p:spTree>
    <p:extLst>
      <p:ext uri="{BB962C8B-B14F-4D97-AF65-F5344CB8AC3E}">
        <p14:creationId xmlns:p14="http://schemas.microsoft.com/office/powerpoint/2010/main" val="588654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54722-FC50-466C-ADA3-46314C0162CA}" type="slidenum">
              <a:rPr lang="en-US" smtClean="0"/>
              <a:pPr/>
              <a:t>20</a:t>
            </a:fld>
            <a:endParaRPr lang="en-US" dirty="0"/>
          </a:p>
        </p:txBody>
      </p:sp>
    </p:spTree>
    <p:extLst>
      <p:ext uri="{BB962C8B-B14F-4D97-AF65-F5344CB8AC3E}">
        <p14:creationId xmlns:p14="http://schemas.microsoft.com/office/powerpoint/2010/main" val="3221920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AE8187E-83D7-4235-AD87-F626648CDFF3}" type="slidenum">
              <a:rPr lang="ru-RU" smtClean="0"/>
              <a:pPr/>
              <a:t>22</a:t>
            </a:fld>
            <a:endParaRPr lang="ru-RU"/>
          </a:p>
        </p:txBody>
      </p:sp>
    </p:spTree>
    <p:extLst>
      <p:ext uri="{BB962C8B-B14F-4D97-AF65-F5344CB8AC3E}">
        <p14:creationId xmlns:p14="http://schemas.microsoft.com/office/powerpoint/2010/main" val="3380156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54722-FC50-466C-ADA3-46314C0162CA}" type="slidenum">
              <a:rPr lang="en-US" smtClean="0"/>
              <a:pPr/>
              <a:t>23</a:t>
            </a:fld>
            <a:endParaRPr lang="en-US" dirty="0"/>
          </a:p>
        </p:txBody>
      </p:sp>
    </p:spTree>
    <p:extLst>
      <p:ext uri="{BB962C8B-B14F-4D97-AF65-F5344CB8AC3E}">
        <p14:creationId xmlns:p14="http://schemas.microsoft.com/office/powerpoint/2010/main" val="1107130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754722-FC50-466C-ADA3-46314C0162CA}" type="slidenum">
              <a:rPr lang="en-US" smtClean="0"/>
              <a:pPr/>
              <a:t>24</a:t>
            </a:fld>
            <a:endParaRPr lang="en-US" dirty="0"/>
          </a:p>
        </p:txBody>
      </p:sp>
    </p:spTree>
    <p:extLst>
      <p:ext uri="{BB962C8B-B14F-4D97-AF65-F5344CB8AC3E}">
        <p14:creationId xmlns:p14="http://schemas.microsoft.com/office/powerpoint/2010/main" val="183827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819401"/>
            <a:ext cx="7391400" cy="1371600"/>
          </a:xfrm>
        </p:spPr>
        <p:txBody>
          <a:bodyPr anchor="t"/>
          <a:lstStyle>
            <a:lvl1pPr algn="l">
              <a:defRPr sz="4000" b="1" cap="all">
                <a:solidFill>
                  <a:srgbClr val="C00000"/>
                </a:solidFill>
              </a:defRPr>
            </a:lvl1pPr>
          </a:lstStyle>
          <a:p>
            <a:r>
              <a:rPr lang="en-US" dirty="0"/>
              <a:t>Click to edit Master title style</a:t>
            </a:r>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73411" name="Rectangle 3"/>
          <p:cNvSpPr>
            <a:spLocks noGrp="1" noChangeArrowheads="1"/>
          </p:cNvSpPr>
          <p:nvPr>
            <p:ph type="ctrTitle"/>
          </p:nvPr>
        </p:nvSpPr>
        <p:spPr>
          <a:xfrm>
            <a:off x="152400" y="3094037"/>
            <a:ext cx="3810000" cy="863600"/>
          </a:xfrm>
        </p:spPr>
        <p:txBody>
          <a:bodyPr/>
          <a:lstStyle>
            <a:lvl1pPr algn="ctr">
              <a:defRPr sz="2800" b="1"/>
            </a:lvl1pPr>
          </a:lstStyle>
          <a:p>
            <a:r>
              <a:rPr lang="en-US" dirty="0"/>
              <a:t>Click to edit Master title style</a:t>
            </a:r>
            <a:endParaRPr lang="ru-RU" dirty="0"/>
          </a:p>
        </p:txBody>
      </p:sp>
      <p:sp>
        <p:nvSpPr>
          <p:cNvPr id="273412" name="Rectangle 4"/>
          <p:cNvSpPr>
            <a:spLocks noGrp="1" noChangeArrowheads="1"/>
          </p:cNvSpPr>
          <p:nvPr>
            <p:ph type="subTitle" idx="1"/>
          </p:nvPr>
        </p:nvSpPr>
        <p:spPr>
          <a:xfrm>
            <a:off x="152400" y="3886200"/>
            <a:ext cx="3810000" cy="762000"/>
          </a:xfrm>
          <a:prstGeom prst="rect">
            <a:avLst/>
          </a:prstGeom>
        </p:spPr>
        <p:txBody>
          <a:bodyPr/>
          <a:lstStyle>
            <a:lvl1pPr marL="0" indent="0" algn="ctr">
              <a:buFontTx/>
              <a:buNone/>
              <a:defRPr sz="2400" b="1">
                <a:solidFill>
                  <a:srgbClr val="C00000"/>
                </a:solidFill>
              </a:defRPr>
            </a:lvl1pPr>
          </a:lstStyle>
          <a:p>
            <a:r>
              <a:rPr lang="en-US" dirty="0"/>
              <a:t>Click to edit Master subtitle style</a:t>
            </a:r>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88913"/>
            <a:ext cx="7620000" cy="508000"/>
          </a:xfrm>
        </p:spPr>
        <p:txBody>
          <a:bodyPr/>
          <a:lstStyle>
            <a:lvl1pPr>
              <a:defRPr sz="2800"/>
            </a:lvl1pPr>
          </a:lstStyle>
          <a:p>
            <a:r>
              <a:rPr lang="en-US" dirty="0"/>
              <a:t>Click to edit Master title style</a:t>
            </a:r>
            <a:endParaRPr lang="ru-RU" dirty="0"/>
          </a:p>
        </p:txBody>
      </p:sp>
      <p:sp>
        <p:nvSpPr>
          <p:cNvPr id="3" name="Содержимое 2"/>
          <p:cNvSpPr>
            <a:spLocks noGrp="1"/>
          </p:cNvSpPr>
          <p:nvPr>
            <p:ph idx="1"/>
          </p:nvPr>
        </p:nvSpPr>
        <p:spPr>
          <a:xfrm>
            <a:off x="228600" y="1752600"/>
            <a:ext cx="7620000" cy="4419600"/>
          </a:xfrm>
          <a:prstGeom prst="rect">
            <a:avLst/>
          </a:prstGeom>
        </p:spPr>
        <p:txBody>
          <a:bodyPr/>
          <a:lstStyle>
            <a:lvl1pPr>
              <a:defRPr sz="2000"/>
            </a:lvl1pPr>
            <a:lvl2pPr>
              <a:defRPr sz="1800"/>
            </a:lvl2pPr>
            <a:lvl3pPr>
              <a:defRPr sz="1600"/>
            </a:lvl3pPr>
            <a:lvl4pPr>
              <a:defRPr sz="1400"/>
            </a:lvl4pPr>
            <a:lvl5pP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Slide Number Placeholder 1">
            <a:extLst>
              <a:ext uri="{FF2B5EF4-FFF2-40B4-BE49-F238E27FC236}">
                <a16:creationId xmlns:a16="http://schemas.microsoft.com/office/drawing/2014/main" id="{AC7648A8-A386-42F5-B6B2-40E57012033F}"/>
              </a:ext>
            </a:extLst>
          </p:cNvPr>
          <p:cNvSpPr>
            <a:spLocks noGrp="1"/>
          </p:cNvSpPr>
          <p:nvPr>
            <p:ph type="sldNum" sz="quarter" idx="4"/>
          </p:nvPr>
        </p:nvSpPr>
        <p:spPr>
          <a:xfrm>
            <a:off x="8153400" y="6400800"/>
            <a:ext cx="381000" cy="365125"/>
          </a:xfrm>
          <a:prstGeom prst="rect">
            <a:avLst/>
          </a:prstGeom>
        </p:spPr>
        <p:txBody>
          <a:bodyPr vert="horz" lIns="91440" tIns="45720" rIns="91440" bIns="45720" rtlCol="0" anchor="ctr"/>
          <a:lstStyle>
            <a:lvl1pPr algn="r">
              <a:defRPr sz="900">
                <a:solidFill>
                  <a:schemeClr val="bg1"/>
                </a:solidFill>
              </a:defRPr>
            </a:lvl1pPr>
          </a:lstStyle>
          <a:p>
            <a:fld id="{369E2E43-2DD3-4007-9321-0E7E3D848B18}" type="slidenum">
              <a:rPr lang="en-US" smtClean="0"/>
              <a:pPr/>
              <a:t>‹#›</a:t>
            </a:fld>
            <a:endParaRPr lang="en-US" dirty="0"/>
          </a:p>
        </p:txBody>
      </p:sp>
      <p:sp>
        <p:nvSpPr>
          <p:cNvPr id="7" name="Text Placeholder 6">
            <a:extLst>
              <a:ext uri="{FF2B5EF4-FFF2-40B4-BE49-F238E27FC236}">
                <a16:creationId xmlns:a16="http://schemas.microsoft.com/office/drawing/2014/main" id="{61EDA922-2D86-4458-8EB5-25C964CA1F59}"/>
              </a:ext>
            </a:extLst>
          </p:cNvPr>
          <p:cNvSpPr>
            <a:spLocks noGrp="1"/>
          </p:cNvSpPr>
          <p:nvPr>
            <p:ph type="body" sz="quarter" idx="10"/>
          </p:nvPr>
        </p:nvSpPr>
        <p:spPr>
          <a:xfrm>
            <a:off x="1066800" y="6324600"/>
            <a:ext cx="6781800" cy="457200"/>
          </a:xfrm>
          <a:prstGeom prst="rect">
            <a:avLst/>
          </a:prstGeom>
        </p:spPr>
        <p:txBody>
          <a:bodyPr/>
          <a:lstStyle>
            <a:lvl1pPr marL="0" indent="0">
              <a:buFontTx/>
              <a:buNone/>
              <a:defRPr sz="9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88913"/>
            <a:ext cx="7620000" cy="508000"/>
          </a:xfrm>
        </p:spPr>
        <p:txBody>
          <a:bodyPr/>
          <a:lstStyle>
            <a:lvl1pPr>
              <a:defRPr sz="2800"/>
            </a:lvl1pPr>
          </a:lstStyle>
          <a:p>
            <a:r>
              <a:rPr lang="en-US" dirty="0"/>
              <a:t>Click to edit Master title style</a:t>
            </a:r>
            <a:endParaRPr lang="ru-RU" dirty="0"/>
          </a:p>
        </p:txBody>
      </p:sp>
      <p:sp>
        <p:nvSpPr>
          <p:cNvPr id="4" name="Slide Number Placeholder 1">
            <a:extLst>
              <a:ext uri="{FF2B5EF4-FFF2-40B4-BE49-F238E27FC236}">
                <a16:creationId xmlns:a16="http://schemas.microsoft.com/office/drawing/2014/main" id="{AC7648A8-A386-42F5-B6B2-40E57012033F}"/>
              </a:ext>
            </a:extLst>
          </p:cNvPr>
          <p:cNvSpPr>
            <a:spLocks noGrp="1"/>
          </p:cNvSpPr>
          <p:nvPr>
            <p:ph type="sldNum" sz="quarter" idx="4"/>
          </p:nvPr>
        </p:nvSpPr>
        <p:spPr>
          <a:xfrm>
            <a:off x="8153400" y="6400800"/>
            <a:ext cx="381000" cy="365125"/>
          </a:xfrm>
          <a:prstGeom prst="rect">
            <a:avLst/>
          </a:prstGeom>
        </p:spPr>
        <p:txBody>
          <a:bodyPr vert="horz" lIns="91440" tIns="45720" rIns="91440" bIns="45720" rtlCol="0" anchor="ctr"/>
          <a:lstStyle>
            <a:lvl1pPr algn="r">
              <a:defRPr sz="900">
                <a:solidFill>
                  <a:schemeClr val="bg1"/>
                </a:solidFill>
              </a:defRPr>
            </a:lvl1pPr>
          </a:lstStyle>
          <a:p>
            <a:fld id="{369E2E43-2DD3-4007-9321-0E7E3D848B18}" type="slidenum">
              <a:rPr lang="en-US" smtClean="0"/>
              <a:pPr/>
              <a:t>‹#›</a:t>
            </a:fld>
            <a:endParaRPr lang="en-US" dirty="0"/>
          </a:p>
        </p:txBody>
      </p:sp>
      <p:sp>
        <p:nvSpPr>
          <p:cNvPr id="6" name="Text Placeholder 5">
            <a:extLst>
              <a:ext uri="{FF2B5EF4-FFF2-40B4-BE49-F238E27FC236}">
                <a16:creationId xmlns:a16="http://schemas.microsoft.com/office/drawing/2014/main" id="{C096F815-4F7B-40A9-BA8A-6004082A5328}"/>
              </a:ext>
            </a:extLst>
          </p:cNvPr>
          <p:cNvSpPr>
            <a:spLocks noGrp="1"/>
          </p:cNvSpPr>
          <p:nvPr>
            <p:ph type="body" sz="quarter" idx="10"/>
          </p:nvPr>
        </p:nvSpPr>
        <p:spPr>
          <a:xfrm>
            <a:off x="228600" y="762000"/>
            <a:ext cx="7620000" cy="54102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5880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a:t>Click to edit Master title style</a:t>
            </a:r>
            <a:endParaRPr lang="ru-RU"/>
          </a:p>
        </p:txBody>
      </p:sp>
      <p:sp>
        <p:nvSpPr>
          <p:cNvPr id="3" name="Slide Number Placeholder 1">
            <a:extLst>
              <a:ext uri="{FF2B5EF4-FFF2-40B4-BE49-F238E27FC236}">
                <a16:creationId xmlns:a16="http://schemas.microsoft.com/office/drawing/2014/main" id="{7BFA9D44-6930-472A-A89C-AD97D9CC4889}"/>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69E2E43-2DD3-4007-9321-0E7E3D848B18}" type="slidenum">
              <a:rPr lang="en-US" smtClean="0"/>
              <a:pPr/>
              <a:t>‹#›</a:t>
            </a:fld>
            <a:endParaRPr lang="en-US" dirty="0"/>
          </a:p>
        </p:txBody>
      </p:sp>
      <p:sp>
        <p:nvSpPr>
          <p:cNvPr id="4" name="Text Placeholder 6">
            <a:extLst>
              <a:ext uri="{FF2B5EF4-FFF2-40B4-BE49-F238E27FC236}">
                <a16:creationId xmlns:a16="http://schemas.microsoft.com/office/drawing/2014/main" id="{6302FEBB-299D-452E-B041-F924D3797D3F}"/>
              </a:ext>
            </a:extLst>
          </p:cNvPr>
          <p:cNvSpPr>
            <a:spLocks noGrp="1"/>
          </p:cNvSpPr>
          <p:nvPr>
            <p:ph type="body" sz="quarter" idx="10"/>
          </p:nvPr>
        </p:nvSpPr>
        <p:spPr>
          <a:xfrm>
            <a:off x="1066800" y="6324600"/>
            <a:ext cx="6781800" cy="457200"/>
          </a:xfrm>
          <a:prstGeom prst="rect">
            <a:avLst/>
          </a:prstGeom>
        </p:spPr>
        <p:txBody>
          <a:bodyPr/>
          <a:lstStyle>
            <a:lvl1pPr marL="0" indent="0">
              <a:buFontTx/>
              <a:buNone/>
              <a:defRPr sz="9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Пустой слайд">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BE3C11D-618F-4F60-90F3-F78DB1D8179F}"/>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69E2E43-2DD3-4007-9321-0E7E3D848B18}" type="slidenum">
              <a:rPr lang="en-US" smtClean="0"/>
              <a:pPr/>
              <a:t>‹#›</a:t>
            </a:fld>
            <a:endParaRPr lang="en-US" dirty="0"/>
          </a:p>
        </p:txBody>
      </p:sp>
    </p:spTree>
    <p:extLst>
      <p:ext uri="{BB962C8B-B14F-4D97-AF65-F5344CB8AC3E}">
        <p14:creationId xmlns:p14="http://schemas.microsoft.com/office/powerpoint/2010/main" val="155500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le &amp;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12" name="Date Placeholder 11"/>
          <p:cNvSpPr>
            <a:spLocks noGrp="1"/>
          </p:cNvSpPr>
          <p:nvPr>
            <p:ph type="dt" sz="half" idx="10"/>
          </p:nvPr>
        </p:nvSpPr>
        <p:spPr/>
        <p:txBody>
          <a:bodyPr/>
          <a:lstStyle/>
          <a:p>
            <a:endParaRPr lang="fr-CA" dirty="0">
              <a:solidFill>
                <a:srgbClr val="492A22"/>
              </a:solidFill>
            </a:endParaRPr>
          </a:p>
        </p:txBody>
      </p:sp>
      <p:sp>
        <p:nvSpPr>
          <p:cNvPr id="13" name="Footer Placeholder 12"/>
          <p:cNvSpPr>
            <a:spLocks noGrp="1"/>
          </p:cNvSpPr>
          <p:nvPr>
            <p:ph type="ftr" sz="quarter" idx="11"/>
          </p:nvPr>
        </p:nvSpPr>
        <p:spPr/>
        <p:txBody>
          <a:bodyPr/>
          <a:lstStyle/>
          <a:p>
            <a:r>
              <a:rPr lang="en-CA" dirty="0">
                <a:solidFill>
                  <a:srgbClr val="492A22"/>
                </a:solidFill>
                <a:ea typeface="ＭＳ Ｐゴシック" charset="0"/>
                <a:cs typeface="DIN Next LT Pro"/>
                <a:sym typeface="Arial" charset="0"/>
              </a:rPr>
              <a:t>Confidential and Proprietary Information of Restaurant Brands International</a:t>
            </a:r>
            <a:endParaRPr lang="en-US" dirty="0">
              <a:solidFill>
                <a:srgbClr val="492A22"/>
              </a:solidFill>
              <a:ea typeface="ＭＳ Ｐゴシック" charset="0"/>
              <a:cs typeface="DIN Next LT Pro"/>
              <a:sym typeface="Arial" charset="0"/>
            </a:endParaRPr>
          </a:p>
        </p:txBody>
      </p:sp>
      <p:sp>
        <p:nvSpPr>
          <p:cNvPr id="14" name="Slide Number Placeholder 13"/>
          <p:cNvSpPr>
            <a:spLocks noGrp="1"/>
          </p:cNvSpPr>
          <p:nvPr>
            <p:ph type="sldNum" sz="quarter" idx="12"/>
          </p:nvPr>
        </p:nvSpPr>
        <p:spPr/>
        <p:txBody>
          <a:bodyPr/>
          <a:lstStyle/>
          <a:p>
            <a:fld id="{FB11039C-3A9C-F74D-BF64-BDFA7A12F5ED}" type="slidenum">
              <a:rPr lang="fr-CA" smtClean="0">
                <a:solidFill>
                  <a:srgbClr val="492A22"/>
                </a:solidFill>
              </a:rPr>
              <a:pPr/>
              <a:t>‹#›</a:t>
            </a:fld>
            <a:endParaRPr lang="fr-CA" dirty="0">
              <a:solidFill>
                <a:srgbClr val="492A22"/>
              </a:solidFill>
            </a:endParaRPr>
          </a:p>
        </p:txBody>
      </p:sp>
      <p:sp>
        <p:nvSpPr>
          <p:cNvPr id="6" name="Content Placeholder 2"/>
          <p:cNvSpPr>
            <a:spLocks noGrp="1"/>
          </p:cNvSpPr>
          <p:nvPr>
            <p:ph idx="13" hasCustomPrompt="1"/>
          </p:nvPr>
        </p:nvSpPr>
        <p:spPr>
          <a:xfrm>
            <a:off x="400052" y="1066800"/>
            <a:ext cx="6824219" cy="381000"/>
          </a:xfrm>
        </p:spPr>
        <p:txBody>
          <a:bodyPr lIns="0">
            <a:normAutofit/>
          </a:bodyPr>
          <a:lstStyle>
            <a:lvl1pPr marL="0" indent="0">
              <a:lnSpc>
                <a:spcPct val="100000"/>
              </a:lnSpc>
              <a:buSzPct val="65000"/>
              <a:buNone/>
              <a:defRPr sz="1600" cap="none" baseline="0">
                <a:solidFill>
                  <a:schemeClr val="tx2"/>
                </a:solidFill>
                <a:latin typeface="+mn-lt"/>
                <a:cs typeface="HelveticaNeueLT Std Lt Cn"/>
              </a:defRPr>
            </a:lvl1pPr>
            <a:lvl2pPr>
              <a:lnSpc>
                <a:spcPct val="85000"/>
              </a:lnSpc>
              <a:buSzPct val="55000"/>
              <a:defRPr sz="2600">
                <a:solidFill>
                  <a:srgbClr val="492A22"/>
                </a:solidFill>
                <a:latin typeface="HelveticaNeueLT Std Lt Cn"/>
                <a:cs typeface="HelveticaNeueLT Std Lt Cn"/>
              </a:defRPr>
            </a:lvl2pPr>
            <a:lvl3pPr>
              <a:buSzPct val="55000"/>
              <a:defRPr sz="2600">
                <a:latin typeface="HelveticaNeueLT Std Lt Cn"/>
                <a:cs typeface="HelveticaNeueLT Std Lt Cn"/>
              </a:defRPr>
            </a:lvl3pPr>
            <a:lvl4pPr>
              <a:buSzPct val="55000"/>
              <a:defRPr sz="2600">
                <a:latin typeface="HelveticaNeueLT Std Lt Cn"/>
                <a:cs typeface="HelveticaNeueLT Std Lt Cn"/>
              </a:defRPr>
            </a:lvl4pPr>
            <a:lvl5pPr>
              <a:buSzPct val="55000"/>
              <a:defRPr sz="2600">
                <a:latin typeface="HelveticaNeueLT Std Lt Cn"/>
                <a:cs typeface="HelveticaNeueLT Std Lt Cn"/>
              </a:defRPr>
            </a:lvl5pPr>
          </a:lstStyle>
          <a:p>
            <a:pPr lvl="0"/>
            <a:r>
              <a:rPr lang="en-US" dirty="0"/>
              <a:t>Click to edit master text styles</a:t>
            </a:r>
          </a:p>
        </p:txBody>
      </p:sp>
    </p:spTree>
    <p:extLst>
      <p:ext uri="{BB962C8B-B14F-4D97-AF65-F5344CB8AC3E}">
        <p14:creationId xmlns:p14="http://schemas.microsoft.com/office/powerpoint/2010/main" val="337304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228601" y="188913"/>
            <a:ext cx="7086600" cy="508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ru-RU"/>
          </a:p>
        </p:txBody>
      </p:sp>
      <p:pic>
        <p:nvPicPr>
          <p:cNvPr id="4" name="Picture 3">
            <a:extLst>
              <a:ext uri="{FF2B5EF4-FFF2-40B4-BE49-F238E27FC236}">
                <a16:creationId xmlns:a16="http://schemas.microsoft.com/office/drawing/2014/main" id="{4215C719-F8F0-44B6-8DE1-9A42B35C251B}"/>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0" y="6354122"/>
            <a:ext cx="955631" cy="503878"/>
          </a:xfrm>
          <a:prstGeom prst="rect">
            <a:avLst/>
          </a:prstGeom>
          <a:noFill/>
        </p:spPr>
      </p:pic>
      <p:sp>
        <p:nvSpPr>
          <p:cNvPr id="2" name="Slide Number Placeholder 1">
            <a:extLst>
              <a:ext uri="{FF2B5EF4-FFF2-40B4-BE49-F238E27FC236}">
                <a16:creationId xmlns:a16="http://schemas.microsoft.com/office/drawing/2014/main" id="{D340AA71-C410-417F-BDEB-66E3BDBAA9A1}"/>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53" r:id="rId1"/>
    <p:sldLayoutId id="2147483751" r:id="rId2"/>
    <p:sldLayoutId id="2147483752" r:id="rId3"/>
    <p:sldLayoutId id="2147483760" r:id="rId4"/>
    <p:sldLayoutId id="2147483756" r:id="rId5"/>
    <p:sldLayoutId id="2147483758" r:id="rId6"/>
    <p:sldLayoutId id="2147483761" r:id="rId7"/>
  </p:sldLayoutIdLst>
  <p:txStyles>
    <p:titleStyle>
      <a:lvl1pPr algn="l" rtl="0" eaLnBrk="1" fontAlgn="base" hangingPunct="1">
        <a:spcBef>
          <a:spcPct val="0"/>
        </a:spcBef>
        <a:spcAft>
          <a:spcPct val="0"/>
        </a:spcAft>
        <a:defRPr sz="2800">
          <a:solidFill>
            <a:srgbClr val="080808"/>
          </a:solidFill>
          <a:latin typeface="+mj-lt"/>
          <a:ea typeface="+mj-ea"/>
          <a:cs typeface="+mj-cs"/>
        </a:defRPr>
      </a:lvl1pPr>
      <a:lvl2pPr algn="l" rtl="0" eaLnBrk="1" fontAlgn="base" hangingPunct="1">
        <a:spcBef>
          <a:spcPct val="0"/>
        </a:spcBef>
        <a:spcAft>
          <a:spcPct val="0"/>
        </a:spcAft>
        <a:defRPr sz="2400">
          <a:solidFill>
            <a:srgbClr val="080808"/>
          </a:solidFill>
          <a:latin typeface="Arial" charset="0"/>
        </a:defRPr>
      </a:lvl2pPr>
      <a:lvl3pPr algn="l" rtl="0" eaLnBrk="1" fontAlgn="base" hangingPunct="1">
        <a:spcBef>
          <a:spcPct val="0"/>
        </a:spcBef>
        <a:spcAft>
          <a:spcPct val="0"/>
        </a:spcAft>
        <a:defRPr sz="2400">
          <a:solidFill>
            <a:srgbClr val="080808"/>
          </a:solidFill>
          <a:latin typeface="Arial" charset="0"/>
        </a:defRPr>
      </a:lvl3pPr>
      <a:lvl4pPr algn="l" rtl="0" eaLnBrk="1" fontAlgn="base" hangingPunct="1">
        <a:spcBef>
          <a:spcPct val="0"/>
        </a:spcBef>
        <a:spcAft>
          <a:spcPct val="0"/>
        </a:spcAft>
        <a:defRPr sz="2400">
          <a:solidFill>
            <a:srgbClr val="080808"/>
          </a:solidFill>
          <a:latin typeface="Arial" charset="0"/>
        </a:defRPr>
      </a:lvl4pPr>
      <a:lvl5pPr algn="l" rtl="0" eaLnBrk="1" fontAlgn="base" hangingPunct="1">
        <a:spcBef>
          <a:spcPct val="0"/>
        </a:spcBef>
        <a:spcAft>
          <a:spcPct val="0"/>
        </a:spcAft>
        <a:defRPr sz="2400">
          <a:solidFill>
            <a:srgbClr val="080808"/>
          </a:solidFill>
          <a:latin typeface="Arial" charset="0"/>
        </a:defRPr>
      </a:lvl5pPr>
      <a:lvl6pPr marL="457200" algn="l" rtl="0" eaLnBrk="1" fontAlgn="base" hangingPunct="1">
        <a:spcBef>
          <a:spcPct val="0"/>
        </a:spcBef>
        <a:spcAft>
          <a:spcPct val="0"/>
        </a:spcAft>
        <a:defRPr sz="2400">
          <a:solidFill>
            <a:srgbClr val="080808"/>
          </a:solidFill>
          <a:latin typeface="Arial" charset="0"/>
        </a:defRPr>
      </a:lvl6pPr>
      <a:lvl7pPr marL="914400" algn="l" rtl="0" eaLnBrk="1" fontAlgn="base" hangingPunct="1">
        <a:spcBef>
          <a:spcPct val="0"/>
        </a:spcBef>
        <a:spcAft>
          <a:spcPct val="0"/>
        </a:spcAft>
        <a:defRPr sz="2400">
          <a:solidFill>
            <a:srgbClr val="080808"/>
          </a:solidFill>
          <a:latin typeface="Arial" charset="0"/>
        </a:defRPr>
      </a:lvl7pPr>
      <a:lvl8pPr marL="1371600" algn="l" rtl="0" eaLnBrk="1" fontAlgn="base" hangingPunct="1">
        <a:spcBef>
          <a:spcPct val="0"/>
        </a:spcBef>
        <a:spcAft>
          <a:spcPct val="0"/>
        </a:spcAft>
        <a:defRPr sz="2400">
          <a:solidFill>
            <a:srgbClr val="080808"/>
          </a:solidFill>
          <a:latin typeface="Arial" charset="0"/>
        </a:defRPr>
      </a:lvl8pPr>
      <a:lvl9pPr marL="1828800" algn="l" rtl="0" eaLnBrk="1" fontAlgn="base" hangingPunct="1">
        <a:spcBef>
          <a:spcPct val="0"/>
        </a:spcBef>
        <a:spcAft>
          <a:spcPct val="0"/>
        </a:spcAft>
        <a:defRPr sz="2400">
          <a:solidFill>
            <a:srgbClr val="080808"/>
          </a:solidFill>
          <a:latin typeface="Arial" charset="0"/>
        </a:defRPr>
      </a:lvl9pPr>
    </p:titleStyle>
    <p:bodyStyle>
      <a:lvl1pPr marL="342900" indent="-342900" algn="l" rtl="0" eaLnBrk="1" fontAlgn="base" hangingPunct="1">
        <a:spcBef>
          <a:spcPct val="20000"/>
        </a:spcBef>
        <a:spcAft>
          <a:spcPct val="0"/>
        </a:spcAft>
        <a:buChar char="•"/>
        <a:defRPr sz="2000">
          <a:solidFill>
            <a:schemeClr val="bg2"/>
          </a:solidFill>
          <a:latin typeface="+mn-lt"/>
          <a:ea typeface="+mn-ea"/>
          <a:cs typeface="+mn-cs"/>
        </a:defRPr>
      </a:lvl1pPr>
      <a:lvl2pPr marL="742950" indent="-285750" algn="l" rtl="0" eaLnBrk="1" fontAlgn="base" hangingPunct="1">
        <a:spcBef>
          <a:spcPct val="20000"/>
        </a:spcBef>
        <a:spcAft>
          <a:spcPct val="0"/>
        </a:spcAft>
        <a:buChar char="–"/>
        <a:defRPr sz="1800" b="1">
          <a:solidFill>
            <a:schemeClr val="bg2"/>
          </a:solidFill>
          <a:latin typeface="+mn-lt"/>
        </a:defRPr>
      </a:lvl2pPr>
      <a:lvl3pPr marL="1143000" indent="-228600" algn="l" rtl="0" eaLnBrk="1" fontAlgn="base" hangingPunct="1">
        <a:spcBef>
          <a:spcPct val="20000"/>
        </a:spcBef>
        <a:spcAft>
          <a:spcPct val="0"/>
        </a:spcAft>
        <a:buChar char="•"/>
        <a:defRPr sz="1600">
          <a:solidFill>
            <a:schemeClr val="bg2"/>
          </a:solidFill>
          <a:latin typeface="+mn-lt"/>
        </a:defRPr>
      </a:lvl3pPr>
      <a:lvl4pPr marL="1600200" indent="-228600" algn="l" rtl="0" eaLnBrk="1" fontAlgn="base" hangingPunct="1">
        <a:spcBef>
          <a:spcPct val="20000"/>
        </a:spcBef>
        <a:spcAft>
          <a:spcPct val="0"/>
        </a:spcAft>
        <a:buChar char="–"/>
        <a:defRPr sz="1400">
          <a:solidFill>
            <a:schemeClr val="bg2"/>
          </a:solidFill>
          <a:latin typeface="+mn-lt"/>
        </a:defRPr>
      </a:lvl4pPr>
      <a:lvl5pPr marL="2057400" indent="-228600" algn="l" rtl="0" eaLnBrk="1" fontAlgn="base" hangingPunct="1">
        <a:spcBef>
          <a:spcPct val="20000"/>
        </a:spcBef>
        <a:spcAft>
          <a:spcPct val="0"/>
        </a:spcAft>
        <a:buChar char="»"/>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15C719-F8F0-44B6-8DE1-9A42B35C251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436963" y="582519"/>
            <a:ext cx="2363637" cy="1246281"/>
          </a:xfrm>
          <a:prstGeom prst="rect">
            <a:avLst/>
          </a:prstGeom>
          <a:noFill/>
        </p:spPr>
      </p:pic>
      <p:sp>
        <p:nvSpPr>
          <p:cNvPr id="5" name="Заголовок 1">
            <a:extLst>
              <a:ext uri="{FF2B5EF4-FFF2-40B4-BE49-F238E27FC236}">
                <a16:creationId xmlns:a16="http://schemas.microsoft.com/office/drawing/2014/main" id="{D0EF02E9-9032-4326-8AF1-4A4F498A6016}"/>
              </a:ext>
            </a:extLst>
          </p:cNvPr>
          <p:cNvSpPr txBox="1">
            <a:spLocks/>
          </p:cNvSpPr>
          <p:nvPr userDrawn="1"/>
        </p:nvSpPr>
        <p:spPr>
          <a:xfrm>
            <a:off x="2438401" y="3596575"/>
            <a:ext cx="5410199" cy="1362075"/>
          </a:xfrm>
          <a:prstGeom prst="rect">
            <a:avLst/>
          </a:prstGeom>
        </p:spPr>
        <p:txBody>
          <a:bodyPr anchor="t"/>
          <a:lstStyle>
            <a:lvl1pPr algn="l" rtl="0" eaLnBrk="1" fontAlgn="base" hangingPunct="1">
              <a:spcBef>
                <a:spcPct val="0"/>
              </a:spcBef>
              <a:spcAft>
                <a:spcPct val="0"/>
              </a:spcAft>
              <a:defRPr sz="4000" b="1" cap="all">
                <a:solidFill>
                  <a:srgbClr val="080808"/>
                </a:solidFill>
                <a:latin typeface="+mj-lt"/>
                <a:ea typeface="+mj-ea"/>
                <a:cs typeface="+mj-cs"/>
              </a:defRPr>
            </a:lvl1pPr>
            <a:lvl2pPr algn="l" rtl="0" eaLnBrk="1" fontAlgn="base" hangingPunct="1">
              <a:spcBef>
                <a:spcPct val="0"/>
              </a:spcBef>
              <a:spcAft>
                <a:spcPct val="0"/>
              </a:spcAft>
              <a:defRPr sz="2400">
                <a:solidFill>
                  <a:srgbClr val="080808"/>
                </a:solidFill>
                <a:latin typeface="Arial" charset="0"/>
              </a:defRPr>
            </a:lvl2pPr>
            <a:lvl3pPr algn="l" rtl="0" eaLnBrk="1" fontAlgn="base" hangingPunct="1">
              <a:spcBef>
                <a:spcPct val="0"/>
              </a:spcBef>
              <a:spcAft>
                <a:spcPct val="0"/>
              </a:spcAft>
              <a:defRPr sz="2400">
                <a:solidFill>
                  <a:srgbClr val="080808"/>
                </a:solidFill>
                <a:latin typeface="Arial" charset="0"/>
              </a:defRPr>
            </a:lvl3pPr>
            <a:lvl4pPr algn="l" rtl="0" eaLnBrk="1" fontAlgn="base" hangingPunct="1">
              <a:spcBef>
                <a:spcPct val="0"/>
              </a:spcBef>
              <a:spcAft>
                <a:spcPct val="0"/>
              </a:spcAft>
              <a:defRPr sz="2400">
                <a:solidFill>
                  <a:srgbClr val="080808"/>
                </a:solidFill>
                <a:latin typeface="Arial" charset="0"/>
              </a:defRPr>
            </a:lvl4pPr>
            <a:lvl5pPr algn="l" rtl="0" eaLnBrk="1" fontAlgn="base" hangingPunct="1">
              <a:spcBef>
                <a:spcPct val="0"/>
              </a:spcBef>
              <a:spcAft>
                <a:spcPct val="0"/>
              </a:spcAft>
              <a:defRPr sz="2400">
                <a:solidFill>
                  <a:srgbClr val="080808"/>
                </a:solidFill>
                <a:latin typeface="Arial" charset="0"/>
              </a:defRPr>
            </a:lvl5pPr>
            <a:lvl6pPr marL="457200" algn="l" rtl="0" eaLnBrk="1" fontAlgn="base" hangingPunct="1">
              <a:spcBef>
                <a:spcPct val="0"/>
              </a:spcBef>
              <a:spcAft>
                <a:spcPct val="0"/>
              </a:spcAft>
              <a:defRPr sz="2400">
                <a:solidFill>
                  <a:srgbClr val="080808"/>
                </a:solidFill>
                <a:latin typeface="Arial" charset="0"/>
              </a:defRPr>
            </a:lvl6pPr>
            <a:lvl7pPr marL="914400" algn="l" rtl="0" eaLnBrk="1" fontAlgn="base" hangingPunct="1">
              <a:spcBef>
                <a:spcPct val="0"/>
              </a:spcBef>
              <a:spcAft>
                <a:spcPct val="0"/>
              </a:spcAft>
              <a:defRPr sz="2400">
                <a:solidFill>
                  <a:srgbClr val="080808"/>
                </a:solidFill>
                <a:latin typeface="Arial" charset="0"/>
              </a:defRPr>
            </a:lvl7pPr>
            <a:lvl8pPr marL="1371600" algn="l" rtl="0" eaLnBrk="1" fontAlgn="base" hangingPunct="1">
              <a:spcBef>
                <a:spcPct val="0"/>
              </a:spcBef>
              <a:spcAft>
                <a:spcPct val="0"/>
              </a:spcAft>
              <a:defRPr sz="2400">
                <a:solidFill>
                  <a:srgbClr val="080808"/>
                </a:solidFill>
                <a:latin typeface="Arial" charset="0"/>
              </a:defRPr>
            </a:lvl8pPr>
            <a:lvl9pPr marL="1828800" algn="l" rtl="0" eaLnBrk="1" fontAlgn="base" hangingPunct="1">
              <a:spcBef>
                <a:spcPct val="0"/>
              </a:spcBef>
              <a:spcAft>
                <a:spcPct val="0"/>
              </a:spcAft>
              <a:defRPr sz="2400">
                <a:solidFill>
                  <a:srgbClr val="080808"/>
                </a:solidFill>
                <a:latin typeface="Arial" charset="0"/>
              </a:defRPr>
            </a:lvl9pPr>
          </a:lstStyle>
          <a:p>
            <a:r>
              <a:rPr lang="en-US" sz="3400" kern="0" dirty="0"/>
              <a:t>Click to edit Master title style</a:t>
            </a:r>
            <a:endParaRPr lang="ru-RU" sz="3400" kern="0" dirty="0"/>
          </a:p>
        </p:txBody>
      </p:sp>
      <p:sp>
        <p:nvSpPr>
          <p:cNvPr id="6" name="Текст 2">
            <a:extLst>
              <a:ext uri="{FF2B5EF4-FFF2-40B4-BE49-F238E27FC236}">
                <a16:creationId xmlns:a16="http://schemas.microsoft.com/office/drawing/2014/main" id="{5848685D-D9C6-49E4-BD94-FC2448E9382C}"/>
              </a:ext>
            </a:extLst>
          </p:cNvPr>
          <p:cNvSpPr txBox="1">
            <a:spLocks/>
          </p:cNvSpPr>
          <p:nvPr userDrawn="1"/>
        </p:nvSpPr>
        <p:spPr>
          <a:xfrm>
            <a:off x="2438402" y="2096388"/>
            <a:ext cx="5410198" cy="1500187"/>
          </a:xfrm>
          <a:prstGeom prst="rect">
            <a:avLst/>
          </a:prstGeom>
        </p:spPr>
        <p:txBody>
          <a:bodyPr anchor="b"/>
          <a:lstStyle>
            <a:lvl1pPr marL="0" indent="0" algn="l" rtl="0" eaLnBrk="1" fontAlgn="base" hangingPunct="1">
              <a:spcBef>
                <a:spcPct val="20000"/>
              </a:spcBef>
              <a:spcAft>
                <a:spcPct val="0"/>
              </a:spcAft>
              <a:buNone/>
              <a:defRPr sz="2000">
                <a:solidFill>
                  <a:schemeClr val="bg2"/>
                </a:solidFill>
                <a:latin typeface="+mn-lt"/>
                <a:ea typeface="+mn-ea"/>
                <a:cs typeface="+mn-cs"/>
              </a:defRPr>
            </a:lvl1pPr>
            <a:lvl2pPr marL="457200" indent="0" algn="l" rtl="0" eaLnBrk="1" fontAlgn="base" hangingPunct="1">
              <a:spcBef>
                <a:spcPct val="20000"/>
              </a:spcBef>
              <a:spcAft>
                <a:spcPct val="0"/>
              </a:spcAft>
              <a:buNone/>
              <a:defRPr sz="1800" b="1">
                <a:solidFill>
                  <a:schemeClr val="bg2"/>
                </a:solidFill>
                <a:latin typeface="+mn-lt"/>
              </a:defRPr>
            </a:lvl2pPr>
            <a:lvl3pPr marL="914400" indent="0" algn="l" rtl="0" eaLnBrk="1" fontAlgn="base" hangingPunct="1">
              <a:spcBef>
                <a:spcPct val="20000"/>
              </a:spcBef>
              <a:spcAft>
                <a:spcPct val="0"/>
              </a:spcAft>
              <a:buNone/>
              <a:defRPr sz="1600">
                <a:solidFill>
                  <a:schemeClr val="bg2"/>
                </a:solidFill>
                <a:latin typeface="+mn-lt"/>
              </a:defRPr>
            </a:lvl3pPr>
            <a:lvl4pPr marL="1371600" indent="0" algn="l" rtl="0" eaLnBrk="1" fontAlgn="base" hangingPunct="1">
              <a:spcBef>
                <a:spcPct val="20000"/>
              </a:spcBef>
              <a:spcAft>
                <a:spcPct val="0"/>
              </a:spcAft>
              <a:buNone/>
              <a:defRPr sz="1400">
                <a:solidFill>
                  <a:schemeClr val="bg2"/>
                </a:solidFill>
                <a:latin typeface="+mn-lt"/>
              </a:defRPr>
            </a:lvl4pPr>
            <a:lvl5pPr marL="1828800" indent="0" algn="l" rtl="0" eaLnBrk="1" fontAlgn="base" hangingPunct="1">
              <a:spcBef>
                <a:spcPct val="20000"/>
              </a:spcBef>
              <a:spcAft>
                <a:spcPct val="0"/>
              </a:spcAft>
              <a:buNone/>
              <a:defRPr sz="1400">
                <a:solidFill>
                  <a:schemeClr val="bg2"/>
                </a:solidFill>
                <a:latin typeface="+mn-lt"/>
              </a:defRPr>
            </a:lvl5pPr>
            <a:lvl6pPr marL="2286000" indent="0" algn="l" rtl="0" eaLnBrk="1" fontAlgn="base" hangingPunct="1">
              <a:spcBef>
                <a:spcPct val="20000"/>
              </a:spcBef>
              <a:spcAft>
                <a:spcPct val="0"/>
              </a:spcAft>
              <a:buNone/>
              <a:defRPr sz="1400">
                <a:solidFill>
                  <a:schemeClr val="bg2"/>
                </a:solidFill>
                <a:latin typeface="+mn-lt"/>
              </a:defRPr>
            </a:lvl6pPr>
            <a:lvl7pPr marL="2743200" indent="0" algn="l" rtl="0" eaLnBrk="1" fontAlgn="base" hangingPunct="1">
              <a:spcBef>
                <a:spcPct val="20000"/>
              </a:spcBef>
              <a:spcAft>
                <a:spcPct val="0"/>
              </a:spcAft>
              <a:buNone/>
              <a:defRPr sz="1400">
                <a:solidFill>
                  <a:schemeClr val="bg2"/>
                </a:solidFill>
                <a:latin typeface="+mn-lt"/>
              </a:defRPr>
            </a:lvl7pPr>
            <a:lvl8pPr marL="3200400" indent="0" algn="l" rtl="0" eaLnBrk="1" fontAlgn="base" hangingPunct="1">
              <a:spcBef>
                <a:spcPct val="20000"/>
              </a:spcBef>
              <a:spcAft>
                <a:spcPct val="0"/>
              </a:spcAft>
              <a:buNone/>
              <a:defRPr sz="1400">
                <a:solidFill>
                  <a:schemeClr val="bg2"/>
                </a:solidFill>
                <a:latin typeface="+mn-lt"/>
              </a:defRPr>
            </a:lvl8pPr>
            <a:lvl9pPr marL="3657600" indent="0" algn="l" rtl="0" eaLnBrk="1" fontAlgn="base" hangingPunct="1">
              <a:spcBef>
                <a:spcPct val="20000"/>
              </a:spcBef>
              <a:spcAft>
                <a:spcPct val="0"/>
              </a:spcAft>
              <a:buNone/>
              <a:defRPr sz="1400">
                <a:solidFill>
                  <a:schemeClr val="bg2"/>
                </a:solidFill>
                <a:latin typeface="+mn-lt"/>
              </a:defRPr>
            </a:lvl9pPr>
          </a:lstStyle>
          <a:p>
            <a:r>
              <a:rPr lang="en-US" sz="2800" kern="0" dirty="0"/>
              <a:t>Edit Master text styles</a:t>
            </a:r>
          </a:p>
        </p:txBody>
      </p:sp>
    </p:spTree>
    <p:extLst>
      <p:ext uri="{BB962C8B-B14F-4D97-AF65-F5344CB8AC3E}">
        <p14:creationId xmlns:p14="http://schemas.microsoft.com/office/powerpoint/2010/main" val="1125058321"/>
      </p:ext>
    </p:extLst>
  </p:cSld>
  <p:clrMap bg1="lt1" tx1="dk1" bg2="lt2" tx2="dk2" accent1="accent1" accent2="accent2" accent3="accent3" accent4="accent4" accent5="accent5" accent6="accent6" hlink="hlink" folHlink="folHlink"/>
  <p:txStyles>
    <p:titleStyle>
      <a:lvl1pPr algn="l" rtl="0" eaLnBrk="1" fontAlgn="base" hangingPunct="1">
        <a:spcBef>
          <a:spcPct val="0"/>
        </a:spcBef>
        <a:spcAft>
          <a:spcPct val="0"/>
        </a:spcAft>
        <a:defRPr sz="2800">
          <a:solidFill>
            <a:srgbClr val="080808"/>
          </a:solidFill>
          <a:latin typeface="+mj-lt"/>
          <a:ea typeface="+mj-ea"/>
          <a:cs typeface="+mj-cs"/>
        </a:defRPr>
      </a:lvl1pPr>
      <a:lvl2pPr algn="l" rtl="0" eaLnBrk="1" fontAlgn="base" hangingPunct="1">
        <a:spcBef>
          <a:spcPct val="0"/>
        </a:spcBef>
        <a:spcAft>
          <a:spcPct val="0"/>
        </a:spcAft>
        <a:defRPr sz="2400">
          <a:solidFill>
            <a:srgbClr val="080808"/>
          </a:solidFill>
          <a:latin typeface="Arial" charset="0"/>
        </a:defRPr>
      </a:lvl2pPr>
      <a:lvl3pPr algn="l" rtl="0" eaLnBrk="1" fontAlgn="base" hangingPunct="1">
        <a:spcBef>
          <a:spcPct val="0"/>
        </a:spcBef>
        <a:spcAft>
          <a:spcPct val="0"/>
        </a:spcAft>
        <a:defRPr sz="2400">
          <a:solidFill>
            <a:srgbClr val="080808"/>
          </a:solidFill>
          <a:latin typeface="Arial" charset="0"/>
        </a:defRPr>
      </a:lvl3pPr>
      <a:lvl4pPr algn="l" rtl="0" eaLnBrk="1" fontAlgn="base" hangingPunct="1">
        <a:spcBef>
          <a:spcPct val="0"/>
        </a:spcBef>
        <a:spcAft>
          <a:spcPct val="0"/>
        </a:spcAft>
        <a:defRPr sz="2400">
          <a:solidFill>
            <a:srgbClr val="080808"/>
          </a:solidFill>
          <a:latin typeface="Arial" charset="0"/>
        </a:defRPr>
      </a:lvl4pPr>
      <a:lvl5pPr algn="l" rtl="0" eaLnBrk="1" fontAlgn="base" hangingPunct="1">
        <a:spcBef>
          <a:spcPct val="0"/>
        </a:spcBef>
        <a:spcAft>
          <a:spcPct val="0"/>
        </a:spcAft>
        <a:defRPr sz="2400">
          <a:solidFill>
            <a:srgbClr val="080808"/>
          </a:solidFill>
          <a:latin typeface="Arial" charset="0"/>
        </a:defRPr>
      </a:lvl5pPr>
      <a:lvl6pPr marL="457200" algn="l" rtl="0" eaLnBrk="1" fontAlgn="base" hangingPunct="1">
        <a:spcBef>
          <a:spcPct val="0"/>
        </a:spcBef>
        <a:spcAft>
          <a:spcPct val="0"/>
        </a:spcAft>
        <a:defRPr sz="2400">
          <a:solidFill>
            <a:srgbClr val="080808"/>
          </a:solidFill>
          <a:latin typeface="Arial" charset="0"/>
        </a:defRPr>
      </a:lvl6pPr>
      <a:lvl7pPr marL="914400" algn="l" rtl="0" eaLnBrk="1" fontAlgn="base" hangingPunct="1">
        <a:spcBef>
          <a:spcPct val="0"/>
        </a:spcBef>
        <a:spcAft>
          <a:spcPct val="0"/>
        </a:spcAft>
        <a:defRPr sz="2400">
          <a:solidFill>
            <a:srgbClr val="080808"/>
          </a:solidFill>
          <a:latin typeface="Arial" charset="0"/>
        </a:defRPr>
      </a:lvl7pPr>
      <a:lvl8pPr marL="1371600" algn="l" rtl="0" eaLnBrk="1" fontAlgn="base" hangingPunct="1">
        <a:spcBef>
          <a:spcPct val="0"/>
        </a:spcBef>
        <a:spcAft>
          <a:spcPct val="0"/>
        </a:spcAft>
        <a:defRPr sz="2400">
          <a:solidFill>
            <a:srgbClr val="080808"/>
          </a:solidFill>
          <a:latin typeface="Arial" charset="0"/>
        </a:defRPr>
      </a:lvl8pPr>
      <a:lvl9pPr marL="1828800" algn="l" rtl="0" eaLnBrk="1" fontAlgn="base" hangingPunct="1">
        <a:spcBef>
          <a:spcPct val="0"/>
        </a:spcBef>
        <a:spcAft>
          <a:spcPct val="0"/>
        </a:spcAft>
        <a:defRPr sz="2400">
          <a:solidFill>
            <a:srgbClr val="080808"/>
          </a:solidFill>
          <a:latin typeface="Arial" charset="0"/>
        </a:defRPr>
      </a:lvl9pPr>
    </p:titleStyle>
    <p:bodyStyle>
      <a:lvl1pPr marL="342900" indent="-342900" algn="l" rtl="0" eaLnBrk="1" fontAlgn="base" hangingPunct="1">
        <a:spcBef>
          <a:spcPct val="20000"/>
        </a:spcBef>
        <a:spcAft>
          <a:spcPct val="0"/>
        </a:spcAft>
        <a:buChar char="•"/>
        <a:defRPr sz="2000">
          <a:solidFill>
            <a:schemeClr val="bg2"/>
          </a:solidFill>
          <a:latin typeface="+mn-lt"/>
          <a:ea typeface="+mn-ea"/>
          <a:cs typeface="+mn-cs"/>
        </a:defRPr>
      </a:lvl1pPr>
      <a:lvl2pPr marL="742950" indent="-285750" algn="l" rtl="0" eaLnBrk="1" fontAlgn="base" hangingPunct="1">
        <a:spcBef>
          <a:spcPct val="20000"/>
        </a:spcBef>
        <a:spcAft>
          <a:spcPct val="0"/>
        </a:spcAft>
        <a:buChar char="–"/>
        <a:defRPr sz="1800" b="1">
          <a:solidFill>
            <a:schemeClr val="bg2"/>
          </a:solidFill>
          <a:latin typeface="+mn-lt"/>
        </a:defRPr>
      </a:lvl2pPr>
      <a:lvl3pPr marL="1143000" indent="-228600" algn="l" rtl="0" eaLnBrk="1" fontAlgn="base" hangingPunct="1">
        <a:spcBef>
          <a:spcPct val="20000"/>
        </a:spcBef>
        <a:spcAft>
          <a:spcPct val="0"/>
        </a:spcAft>
        <a:buChar char="•"/>
        <a:defRPr sz="1600">
          <a:solidFill>
            <a:schemeClr val="bg2"/>
          </a:solidFill>
          <a:latin typeface="+mn-lt"/>
        </a:defRPr>
      </a:lvl3pPr>
      <a:lvl4pPr marL="1600200" indent="-228600" algn="l" rtl="0" eaLnBrk="1" fontAlgn="base" hangingPunct="1">
        <a:spcBef>
          <a:spcPct val="20000"/>
        </a:spcBef>
        <a:spcAft>
          <a:spcPct val="0"/>
        </a:spcAft>
        <a:buChar char="–"/>
        <a:defRPr sz="1400">
          <a:solidFill>
            <a:schemeClr val="bg2"/>
          </a:solidFill>
          <a:latin typeface="+mn-lt"/>
        </a:defRPr>
      </a:lvl4pPr>
      <a:lvl5pPr marL="2057400" indent="-228600" algn="l" rtl="0" eaLnBrk="1" fontAlgn="base" hangingPunct="1">
        <a:spcBef>
          <a:spcPct val="20000"/>
        </a:spcBef>
        <a:spcAft>
          <a:spcPct val="0"/>
        </a:spcAft>
        <a:buChar char="»"/>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2.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2.svg"/></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6.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4.xml"/><Relationship Id="rId6" Type="http://schemas.openxmlformats.org/officeDocument/2006/relationships/image" Target="../media/image18.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4.png"/><Relationship Id="rId9" Type="http://schemas.openxmlformats.org/officeDocument/2006/relationships/image" Target="../media/image20.sv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5.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6.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20.sv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7.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8.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chart" Target="../charts/chart11.xml"/><Relationship Id="rId4" Type="http://schemas.openxmlformats.org/officeDocument/2006/relationships/chart" Target="../charts/char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2.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13.xml"/><Relationship Id="rId1" Type="http://schemas.openxmlformats.org/officeDocument/2006/relationships/slideLayout" Target="../slideLayouts/slideLayout3.xml"/><Relationship Id="rId4" Type="http://schemas.openxmlformats.org/officeDocument/2006/relationships/image" Target="../media/image6.sv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svg"/></Relationships>
</file>

<file path=ppt/slides/_rels/slide4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mailto:jolinger@olingergroup.com"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ctrTitle"/>
          </p:nvPr>
        </p:nvSpPr>
        <p:spPr>
          <a:xfrm>
            <a:off x="179389" y="3200400"/>
            <a:ext cx="4308474" cy="1604963"/>
          </a:xfrm>
        </p:spPr>
        <p:txBody>
          <a:bodyPr/>
          <a:lstStyle/>
          <a:p>
            <a:pPr algn="l"/>
            <a:r>
              <a:rPr lang="en-US" sz="3200" dirty="0">
                <a:solidFill>
                  <a:srgbClr val="2E1D19"/>
                </a:solidFill>
                <a:latin typeface="Verdana" pitchFamily="34" charset="0"/>
              </a:rPr>
              <a:t>Artists </a:t>
            </a:r>
            <a:r>
              <a:rPr lang="en-US" sz="4000" dirty="0">
                <a:solidFill>
                  <a:schemeClr val="accent2"/>
                </a:solidFill>
                <a:latin typeface="Verdana" pitchFamily="34" charset="0"/>
              </a:rPr>
              <a:t>&amp;</a:t>
            </a:r>
            <a:br>
              <a:rPr lang="en-US" sz="3200" dirty="0">
                <a:solidFill>
                  <a:srgbClr val="2E1D19"/>
                </a:solidFill>
                <a:latin typeface="Verdana" pitchFamily="34" charset="0"/>
              </a:rPr>
            </a:br>
            <a:r>
              <a:rPr lang="en-US" sz="3200" dirty="0">
                <a:solidFill>
                  <a:srgbClr val="2E1D19"/>
                </a:solidFill>
                <a:latin typeface="Verdana" pitchFamily="34" charset="0"/>
              </a:rPr>
              <a:t>Art Materials Study 2017</a:t>
            </a:r>
            <a:endParaRPr lang="uk-UA" sz="3200" dirty="0">
              <a:solidFill>
                <a:srgbClr val="2E1D19"/>
              </a:solidFill>
              <a:latin typeface="Verdan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a:t>Time Devoted to Art</a:t>
            </a:r>
            <a:endParaRPr lang="en-US" dirty="0"/>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533400" y="762000"/>
            <a:ext cx="7010400" cy="722376"/>
          </a:xfrm>
        </p:spPr>
        <p:txBody>
          <a:bodyPr/>
          <a:lstStyle/>
          <a:p>
            <a:pPr marL="0" indent="0">
              <a:buNone/>
            </a:pPr>
            <a:r>
              <a:rPr lang="en-US" dirty="0"/>
              <a:t>Artists in the U.S. report spending more time on their art than their Canadian counterparts.</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4274361478"/>
              </p:ext>
            </p:extLst>
          </p:nvPr>
        </p:nvGraphicFramePr>
        <p:xfrm>
          <a:off x="228600" y="1960880"/>
          <a:ext cx="7415784" cy="3383280"/>
        </p:xfrm>
        <a:graphic>
          <a:graphicData uri="http://schemas.openxmlformats.org/drawingml/2006/table">
            <a:tbl>
              <a:tblPr firstRow="1" bandRow="1">
                <a:tableStyleId>{6E25E649-3F16-4E02-A733-19D2CDBF48F0}</a:tableStyleId>
              </a:tblPr>
              <a:tblGrid>
                <a:gridCol w="2023932">
                  <a:extLst>
                    <a:ext uri="{9D8B030D-6E8A-4147-A177-3AD203B41FA5}">
                      <a16:colId xmlns:a16="http://schemas.microsoft.com/office/drawing/2014/main" val="3124580405"/>
                    </a:ext>
                  </a:extLst>
                </a:gridCol>
                <a:gridCol w="854902">
                  <a:extLst>
                    <a:ext uri="{9D8B030D-6E8A-4147-A177-3AD203B41FA5}">
                      <a16:colId xmlns:a16="http://schemas.microsoft.com/office/drawing/2014/main" val="3408498545"/>
                    </a:ext>
                  </a:extLst>
                </a:gridCol>
                <a:gridCol w="854902">
                  <a:extLst>
                    <a:ext uri="{9D8B030D-6E8A-4147-A177-3AD203B41FA5}">
                      <a16:colId xmlns:a16="http://schemas.microsoft.com/office/drawing/2014/main" val="3533829055"/>
                    </a:ext>
                  </a:extLst>
                </a:gridCol>
                <a:gridCol w="920512">
                  <a:extLst>
                    <a:ext uri="{9D8B030D-6E8A-4147-A177-3AD203B41FA5}">
                      <a16:colId xmlns:a16="http://schemas.microsoft.com/office/drawing/2014/main" val="4142446680"/>
                    </a:ext>
                  </a:extLst>
                </a:gridCol>
                <a:gridCol w="920512">
                  <a:extLst>
                    <a:ext uri="{9D8B030D-6E8A-4147-A177-3AD203B41FA5}">
                      <a16:colId xmlns:a16="http://schemas.microsoft.com/office/drawing/2014/main" val="2399029991"/>
                    </a:ext>
                  </a:extLst>
                </a:gridCol>
                <a:gridCol w="920512">
                  <a:extLst>
                    <a:ext uri="{9D8B030D-6E8A-4147-A177-3AD203B41FA5}">
                      <a16:colId xmlns:a16="http://schemas.microsoft.com/office/drawing/2014/main" val="2908534431"/>
                    </a:ext>
                  </a:extLst>
                </a:gridCol>
                <a:gridCol w="920512">
                  <a:extLst>
                    <a:ext uri="{9D8B030D-6E8A-4147-A177-3AD203B41FA5}">
                      <a16:colId xmlns:a16="http://schemas.microsoft.com/office/drawing/2014/main" val="1076768269"/>
                    </a:ext>
                  </a:extLst>
                </a:gridCol>
              </a:tblGrid>
              <a:tr h="415091">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b="1" dirty="0">
                          <a:solidFill>
                            <a:schemeClr val="bg1"/>
                          </a:solidFill>
                        </a:rPr>
                        <a:t>U.S.</a:t>
                      </a:r>
                    </a:p>
                  </a:txBody>
                  <a:tcPr anchor="ctr">
                    <a:solidFill>
                      <a:schemeClr val="bg1">
                        <a:lumMod val="20000"/>
                        <a:lumOff val="80000"/>
                      </a:schemeClr>
                    </a:solidFill>
                  </a:tcPr>
                </a:tc>
                <a:tc>
                  <a:txBody>
                    <a:bodyPr/>
                    <a:lstStyle/>
                    <a:p>
                      <a:pPr algn="ctr"/>
                      <a:r>
                        <a:rPr lang="en-US" sz="1200" b="1" dirty="0">
                          <a:solidFill>
                            <a:schemeClr val="bg1"/>
                          </a:solidFill>
                        </a:rPr>
                        <a:t>Canada</a:t>
                      </a:r>
                    </a:p>
                  </a:txBody>
                  <a:tcPr anchor="ctr">
                    <a:solidFill>
                      <a:schemeClr val="bg1">
                        <a:lumMod val="20000"/>
                        <a:lumOff val="80000"/>
                      </a:schemeClr>
                    </a:solid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307054">
                <a:tc>
                  <a:txBody>
                    <a:bodyPr/>
                    <a:lstStyle/>
                    <a:p>
                      <a:endParaRPr lang="en-US" sz="1200" b="1" dirty="0">
                        <a:solidFill>
                          <a:schemeClr val="bg1"/>
                        </a:solidFill>
                      </a:endParaRPr>
                    </a:p>
                  </a:txBody>
                  <a:tcPr anchor="ctr">
                    <a:noFill/>
                  </a:tcPr>
                </a:tc>
                <a:tc>
                  <a:txBody>
                    <a:bodyPr/>
                    <a:lstStyle/>
                    <a:p>
                      <a:pPr algn="ctr"/>
                      <a:endParaRPr lang="en-US" sz="1200" dirty="0">
                        <a:solidFill>
                          <a:schemeClr val="bg1"/>
                        </a:solidFill>
                      </a:endParaRPr>
                    </a:p>
                  </a:txBody>
                  <a:tcPr anchor="ctr">
                    <a:noFill/>
                  </a:tcPr>
                </a:tc>
                <a:tc>
                  <a:txBody>
                    <a:bodyPr/>
                    <a:lstStyle/>
                    <a:p>
                      <a:pPr algn="ctr"/>
                      <a:r>
                        <a:rPr lang="en-US" sz="1200" b="1" dirty="0">
                          <a:solidFill>
                            <a:schemeClr val="bg1"/>
                          </a:solidFill>
                        </a:rPr>
                        <a:t>(a)</a:t>
                      </a:r>
                    </a:p>
                  </a:txBody>
                  <a:tcPr anchor="ctr">
                    <a:solidFill>
                      <a:schemeClr val="bg1">
                        <a:lumMod val="20000"/>
                        <a:lumOff val="80000"/>
                      </a:schemeClr>
                    </a:solidFill>
                  </a:tcPr>
                </a:tc>
                <a:tc>
                  <a:txBody>
                    <a:bodyPr/>
                    <a:lstStyle/>
                    <a:p>
                      <a:pPr algn="ctr"/>
                      <a:r>
                        <a:rPr lang="en-US" sz="1200" b="1" dirty="0">
                          <a:solidFill>
                            <a:schemeClr val="bg1"/>
                          </a:solidFill>
                        </a:rPr>
                        <a:t>(b)</a:t>
                      </a:r>
                    </a:p>
                  </a:txBody>
                  <a:tcPr anchor="ctr">
                    <a:solidFill>
                      <a:schemeClr val="bg1">
                        <a:lumMod val="20000"/>
                        <a:lumOff val="80000"/>
                      </a:schemeClr>
                    </a:solidFill>
                  </a:tcPr>
                </a:tc>
                <a:tc>
                  <a:txBody>
                    <a:bodyPr/>
                    <a:lstStyle/>
                    <a:p>
                      <a:pPr algn="ctr"/>
                      <a:r>
                        <a:rPr lang="en-US" sz="1200" dirty="0">
                          <a:solidFill>
                            <a:schemeClr val="bg1"/>
                          </a:solidFill>
                        </a:rPr>
                        <a:t>(c)</a:t>
                      </a:r>
                      <a:endParaRPr lang="en-US" sz="1200" b="1" dirty="0">
                        <a:solidFill>
                          <a:schemeClr val="bg1"/>
                        </a:solidFill>
                      </a:endParaRPr>
                    </a:p>
                  </a:txBody>
                  <a:tcPr anchor="ctr">
                    <a:noFill/>
                  </a:tcPr>
                </a:tc>
                <a:tc>
                  <a:txBody>
                    <a:bodyPr/>
                    <a:lstStyle/>
                    <a:p>
                      <a:pPr algn="ctr"/>
                      <a:r>
                        <a:rPr lang="en-US" sz="1200" dirty="0">
                          <a:solidFill>
                            <a:schemeClr val="bg1"/>
                          </a:solidFill>
                        </a:rPr>
                        <a:t>(d)</a:t>
                      </a:r>
                      <a:endParaRPr lang="en-US" sz="1200" b="1" dirty="0">
                        <a:solidFill>
                          <a:schemeClr val="bg1"/>
                        </a:solidFill>
                      </a:endParaRPr>
                    </a:p>
                  </a:txBody>
                  <a:tcPr anchor="ctr">
                    <a:noFill/>
                  </a:tcPr>
                </a:tc>
                <a:tc>
                  <a:txBody>
                    <a:bodyPr/>
                    <a:lstStyle/>
                    <a:p>
                      <a:pPr algn="ctr"/>
                      <a:r>
                        <a:rPr lang="en-US" sz="1200" dirty="0">
                          <a:solidFill>
                            <a:schemeClr val="bg1"/>
                          </a:solidFill>
                        </a:rPr>
                        <a:t>(e)</a:t>
                      </a:r>
                      <a:endParaRPr lang="en-US" sz="1200" b="1" dirty="0">
                        <a:solidFill>
                          <a:schemeClr val="bg1"/>
                        </a:solidFill>
                      </a:endParaRPr>
                    </a:p>
                  </a:txBody>
                  <a:tcPr anchor="ctr">
                    <a:noFill/>
                  </a:tcPr>
                </a:tc>
                <a:extLst>
                  <a:ext uri="{0D108BD9-81ED-4DB2-BD59-A6C34878D82A}">
                    <a16:rowId xmlns:a16="http://schemas.microsoft.com/office/drawing/2014/main" val="3423750114"/>
                  </a:ext>
                </a:extLst>
              </a:tr>
              <a:tr h="307054">
                <a:tc>
                  <a:txBody>
                    <a:bodyPr/>
                    <a:lstStyle/>
                    <a:p>
                      <a:r>
                        <a:rPr lang="en-US" sz="1200" dirty="0">
                          <a:solidFill>
                            <a:schemeClr val="bg1"/>
                          </a:solidFill>
                        </a:rPr>
                        <a:t>Over 30 hours a week</a:t>
                      </a:r>
                      <a:endParaRPr lang="en-US" sz="1200" b="1" dirty="0">
                        <a:solidFill>
                          <a:schemeClr val="bg1"/>
                        </a:solidFill>
                      </a:endParaRP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b="1" baseline="0" dirty="0">
                          <a:solidFill>
                            <a:schemeClr val="bg1"/>
                          </a:solidFill>
                        </a:rPr>
                        <a:t>13%</a:t>
                      </a:r>
                      <a:r>
                        <a:rPr lang="en-US" sz="1200" b="1" baseline="30000" dirty="0">
                          <a:solidFill>
                            <a:schemeClr val="bg1"/>
                          </a:solidFill>
                        </a:rPr>
                        <a:t>(b)</a:t>
                      </a:r>
                    </a:p>
                  </a:txBody>
                  <a:tcPr anchor="ctr">
                    <a:solidFill>
                      <a:schemeClr val="bg1">
                        <a:lumMod val="20000"/>
                        <a:lumOff val="80000"/>
                      </a:schemeClr>
                    </a:solidFill>
                  </a:tcPr>
                </a:tc>
                <a:tc>
                  <a:txBody>
                    <a:bodyPr/>
                    <a:lstStyle/>
                    <a:p>
                      <a:pPr algn="ctr"/>
                      <a:r>
                        <a:rPr lang="en-US" sz="1200" b="1" dirty="0">
                          <a:solidFill>
                            <a:schemeClr val="bg1"/>
                          </a:solidFill>
                        </a:rPr>
                        <a:t>7%</a:t>
                      </a:r>
                    </a:p>
                  </a:txBody>
                  <a:tcPr anchor="ctr">
                    <a:solidFill>
                      <a:schemeClr val="bg1">
                        <a:lumMod val="20000"/>
                        <a:lumOff val="80000"/>
                      </a:schemeClr>
                    </a:solidFill>
                  </a:tcPr>
                </a:tc>
                <a:tc>
                  <a:txBody>
                    <a:bodyPr/>
                    <a:lstStyle/>
                    <a:p>
                      <a:pPr algn="ctr"/>
                      <a:r>
                        <a:rPr lang="en-US" sz="1200" baseline="0" dirty="0">
                          <a:solidFill>
                            <a:schemeClr val="bg1"/>
                          </a:solidFill>
                        </a:rPr>
                        <a:t>14</a:t>
                      </a:r>
                      <a:r>
                        <a:rPr lang="en-US" sz="1200" baseline="30000" dirty="0">
                          <a:solidFill>
                            <a:schemeClr val="bg1"/>
                          </a:solidFill>
                        </a:rPr>
                        <a:t>%(d,e)</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40</a:t>
                      </a:r>
                      <a:r>
                        <a:rPr lang="en-US" sz="1200" baseline="30000" dirty="0">
                          <a:solidFill>
                            <a:schemeClr val="bg1"/>
                          </a:solidFill>
                        </a:rPr>
                        <a:t>%(c,e)</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7</a:t>
                      </a:r>
                      <a:r>
                        <a:rPr lang="en-US" sz="1200" baseline="30000" dirty="0">
                          <a:solidFill>
                            <a:schemeClr val="bg1"/>
                          </a:solidFill>
                        </a:rPr>
                        <a:t>%(c,d)</a:t>
                      </a:r>
                    </a:p>
                  </a:txBody>
                  <a:tcPr anchor="ctr">
                    <a:noFill/>
                  </a:tcPr>
                </a:tc>
                <a:extLst>
                  <a:ext uri="{0D108BD9-81ED-4DB2-BD59-A6C34878D82A}">
                    <a16:rowId xmlns:a16="http://schemas.microsoft.com/office/drawing/2014/main" val="4230878191"/>
                  </a:ext>
                </a:extLst>
              </a:tr>
              <a:tr h="307054">
                <a:tc>
                  <a:txBody>
                    <a:bodyPr/>
                    <a:lstStyle/>
                    <a:p>
                      <a:r>
                        <a:rPr lang="en-US" sz="1200" dirty="0">
                          <a:solidFill>
                            <a:schemeClr val="bg1"/>
                          </a:solidFill>
                        </a:rPr>
                        <a:t>21-30 hours a week</a:t>
                      </a:r>
                      <a:endParaRPr lang="en-US" sz="1200" b="1" dirty="0">
                        <a:solidFill>
                          <a:schemeClr val="bg1"/>
                        </a:solidFill>
                      </a:endParaRP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b="1" baseline="0" dirty="0">
                          <a:solidFill>
                            <a:schemeClr val="bg1"/>
                          </a:solidFill>
                        </a:rPr>
                        <a:t>12%</a:t>
                      </a:r>
                      <a:r>
                        <a:rPr lang="en-US" sz="1200" b="1" baseline="30000" dirty="0">
                          <a:solidFill>
                            <a:schemeClr val="bg1"/>
                          </a:solidFill>
                        </a:rPr>
                        <a:t>(b)</a:t>
                      </a:r>
                    </a:p>
                  </a:txBody>
                  <a:tcPr anchor="ctr">
                    <a:solidFill>
                      <a:schemeClr val="bg1">
                        <a:lumMod val="20000"/>
                        <a:lumOff val="80000"/>
                      </a:schemeClr>
                    </a:solidFill>
                  </a:tcPr>
                </a:tc>
                <a:tc>
                  <a:txBody>
                    <a:bodyPr/>
                    <a:lstStyle/>
                    <a:p>
                      <a:pPr algn="ctr"/>
                      <a:r>
                        <a:rPr lang="en-US" sz="1200" b="1" dirty="0">
                          <a:solidFill>
                            <a:schemeClr val="bg1"/>
                          </a:solidFill>
                        </a:rPr>
                        <a:t>8%</a:t>
                      </a:r>
                    </a:p>
                  </a:txBody>
                  <a:tcPr anchor="ctr">
                    <a:solidFill>
                      <a:schemeClr val="bg1">
                        <a:lumMod val="20000"/>
                        <a:lumOff val="80000"/>
                      </a:schemeClr>
                    </a:solidFill>
                  </a:tcPr>
                </a:tc>
                <a:tc>
                  <a:txBody>
                    <a:bodyPr/>
                    <a:lstStyle/>
                    <a:p>
                      <a:pPr algn="ctr"/>
                      <a:r>
                        <a:rPr lang="en-US" sz="1200" baseline="0" dirty="0">
                          <a:solidFill>
                            <a:schemeClr val="bg1"/>
                          </a:solidFill>
                        </a:rPr>
                        <a:t>12</a:t>
                      </a:r>
                      <a:r>
                        <a:rPr lang="en-US" sz="1200" baseline="30000" dirty="0">
                          <a:solidFill>
                            <a:schemeClr val="bg1"/>
                          </a:solidFill>
                        </a:rPr>
                        <a:t>%(d,e)</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29</a:t>
                      </a:r>
                      <a:r>
                        <a:rPr lang="en-US" sz="1200" baseline="30000" dirty="0">
                          <a:solidFill>
                            <a:schemeClr val="bg1"/>
                          </a:solidFill>
                        </a:rPr>
                        <a:t>%(c,e)</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9</a:t>
                      </a:r>
                      <a:r>
                        <a:rPr lang="en-US" sz="1200" baseline="30000" dirty="0">
                          <a:solidFill>
                            <a:schemeClr val="bg1"/>
                          </a:solidFill>
                        </a:rPr>
                        <a:t>%(c,d)</a:t>
                      </a:r>
                    </a:p>
                  </a:txBody>
                  <a:tcPr anchor="ctr">
                    <a:noFill/>
                  </a:tcPr>
                </a:tc>
                <a:extLst>
                  <a:ext uri="{0D108BD9-81ED-4DB2-BD59-A6C34878D82A}">
                    <a16:rowId xmlns:a16="http://schemas.microsoft.com/office/drawing/2014/main" val="399659408"/>
                  </a:ext>
                </a:extLst>
              </a:tr>
              <a:tr h="307054">
                <a:tc>
                  <a:txBody>
                    <a:bodyPr/>
                    <a:lstStyle/>
                    <a:p>
                      <a:r>
                        <a:rPr lang="en-US" sz="1200" dirty="0">
                          <a:solidFill>
                            <a:schemeClr val="bg1"/>
                          </a:solidFill>
                        </a:rPr>
                        <a:t>11-20 hours a week</a:t>
                      </a:r>
                      <a:endParaRPr lang="en-US" sz="1200" b="1" dirty="0">
                        <a:solidFill>
                          <a:schemeClr val="bg1"/>
                        </a:solidFill>
                      </a:endParaRPr>
                    </a:p>
                  </a:txBody>
                  <a:tcPr anchor="ctr">
                    <a:noFill/>
                  </a:tcPr>
                </a:tc>
                <a:tc>
                  <a:txBody>
                    <a:bodyPr/>
                    <a:lstStyle/>
                    <a:p>
                      <a:pPr algn="ctr"/>
                      <a:r>
                        <a:rPr lang="en-US" sz="1200" dirty="0">
                          <a:solidFill>
                            <a:schemeClr val="bg1"/>
                          </a:solidFill>
                        </a:rPr>
                        <a:t>21%</a:t>
                      </a:r>
                    </a:p>
                  </a:txBody>
                  <a:tcPr anchor="ctr">
                    <a:noFill/>
                  </a:tcPr>
                </a:tc>
                <a:tc>
                  <a:txBody>
                    <a:bodyPr/>
                    <a:lstStyle/>
                    <a:p>
                      <a:pPr algn="ctr"/>
                      <a:r>
                        <a:rPr lang="en-US" sz="1200" b="1" baseline="0" dirty="0">
                          <a:solidFill>
                            <a:schemeClr val="bg1"/>
                          </a:solidFill>
                        </a:rPr>
                        <a:t>22%</a:t>
                      </a:r>
                      <a:r>
                        <a:rPr lang="en-US" sz="1200" b="1" baseline="30000" dirty="0">
                          <a:solidFill>
                            <a:schemeClr val="bg1"/>
                          </a:solidFill>
                        </a:rPr>
                        <a:t>(b)</a:t>
                      </a:r>
                    </a:p>
                  </a:txBody>
                  <a:tcPr anchor="ctr">
                    <a:solidFill>
                      <a:schemeClr val="bg1">
                        <a:lumMod val="20000"/>
                        <a:lumOff val="80000"/>
                      </a:schemeClr>
                    </a:solidFill>
                  </a:tcPr>
                </a:tc>
                <a:tc>
                  <a:txBody>
                    <a:bodyPr/>
                    <a:lstStyle/>
                    <a:p>
                      <a:pPr algn="ctr"/>
                      <a:r>
                        <a:rPr lang="en-US" sz="1200" b="1" dirty="0">
                          <a:solidFill>
                            <a:schemeClr val="bg1"/>
                          </a:solidFill>
                        </a:rPr>
                        <a:t>18%</a:t>
                      </a:r>
                    </a:p>
                  </a:txBody>
                  <a:tcPr anchor="ctr">
                    <a:solidFill>
                      <a:schemeClr val="bg1">
                        <a:lumMod val="20000"/>
                        <a:lumOff val="80000"/>
                      </a:schemeClr>
                    </a:solidFill>
                  </a:tcPr>
                </a:tc>
                <a:tc>
                  <a:txBody>
                    <a:bodyPr/>
                    <a:lstStyle/>
                    <a:p>
                      <a:pPr algn="ctr"/>
                      <a:r>
                        <a:rPr lang="en-US" sz="1200" baseline="0" dirty="0">
                          <a:solidFill>
                            <a:schemeClr val="bg1"/>
                          </a:solidFill>
                        </a:rPr>
                        <a:t>27</a:t>
                      </a:r>
                      <a:r>
                        <a:rPr lang="en-US" sz="1200" baseline="30000" dirty="0">
                          <a:solidFill>
                            <a:schemeClr val="bg1"/>
                          </a:solidFill>
                        </a:rPr>
                        <a:t>%(d,e)</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19</a:t>
                      </a:r>
                      <a:r>
                        <a:rPr lang="en-US" sz="1200" baseline="30000" dirty="0">
                          <a:solidFill>
                            <a:schemeClr val="bg1"/>
                          </a:solidFill>
                        </a:rPr>
                        <a:t>%(c)</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20</a:t>
                      </a:r>
                      <a:r>
                        <a:rPr lang="en-US" sz="1200" baseline="30000" dirty="0">
                          <a:solidFill>
                            <a:schemeClr val="bg1"/>
                          </a:solidFill>
                        </a:rPr>
                        <a:t>%(c)</a:t>
                      </a:r>
                    </a:p>
                  </a:txBody>
                  <a:tcPr anchor="ctr">
                    <a:noFill/>
                  </a:tcPr>
                </a:tc>
                <a:extLst>
                  <a:ext uri="{0D108BD9-81ED-4DB2-BD59-A6C34878D82A}">
                    <a16:rowId xmlns:a16="http://schemas.microsoft.com/office/drawing/2014/main" val="2159702854"/>
                  </a:ext>
                </a:extLst>
              </a:tr>
              <a:tr h="307054">
                <a:tc>
                  <a:txBody>
                    <a:bodyPr/>
                    <a:lstStyle/>
                    <a:p>
                      <a:r>
                        <a:rPr lang="en-US" sz="1200" dirty="0">
                          <a:solidFill>
                            <a:schemeClr val="bg1"/>
                          </a:solidFill>
                        </a:rPr>
                        <a:t>6-10 hours a week</a:t>
                      </a:r>
                      <a:endParaRPr lang="en-US" sz="1200" b="1" dirty="0">
                        <a:solidFill>
                          <a:schemeClr val="bg1"/>
                        </a:solidFill>
                      </a:endParaRPr>
                    </a:p>
                  </a:txBody>
                  <a:tcPr anchor="ctr">
                    <a:noFill/>
                  </a:tcPr>
                </a:tc>
                <a:tc>
                  <a:txBody>
                    <a:bodyPr/>
                    <a:lstStyle/>
                    <a:p>
                      <a:pPr algn="ctr"/>
                      <a:r>
                        <a:rPr lang="en-US" sz="1200" dirty="0">
                          <a:solidFill>
                            <a:schemeClr val="bg1"/>
                          </a:solidFill>
                        </a:rPr>
                        <a:t>25%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rPr>
                        <a:t>25%</a:t>
                      </a: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rPr>
                        <a:t>25%</a:t>
                      </a: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algn="ctr"/>
                      <a:r>
                        <a:rPr lang="en-US" sz="1200" baseline="0" dirty="0">
                          <a:solidFill>
                            <a:schemeClr val="bg1"/>
                          </a:solidFill>
                        </a:rPr>
                        <a:t>27</a:t>
                      </a:r>
                      <a:r>
                        <a:rPr lang="en-US" sz="1200" baseline="30000" dirty="0">
                          <a:solidFill>
                            <a:schemeClr val="bg1"/>
                          </a:solidFill>
                        </a:rPr>
                        <a:t>%(d)</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9</a:t>
                      </a:r>
                      <a:r>
                        <a:rPr lang="en-US" sz="1200" baseline="30000" dirty="0">
                          <a:solidFill>
                            <a:schemeClr val="bg1"/>
                          </a:solidFill>
                        </a:rPr>
                        <a:t>%(c,e)</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26</a:t>
                      </a:r>
                      <a:r>
                        <a:rPr lang="en-US" sz="1200" baseline="30000" dirty="0">
                          <a:solidFill>
                            <a:schemeClr val="bg1"/>
                          </a:solidFill>
                        </a:rPr>
                        <a:t>%(d)</a:t>
                      </a:r>
                    </a:p>
                  </a:txBody>
                  <a:tcPr anchor="ctr">
                    <a:noFill/>
                  </a:tcPr>
                </a:tc>
                <a:extLst>
                  <a:ext uri="{0D108BD9-81ED-4DB2-BD59-A6C34878D82A}">
                    <a16:rowId xmlns:a16="http://schemas.microsoft.com/office/drawing/2014/main" val="3343760334"/>
                  </a:ext>
                </a:extLst>
              </a:tr>
              <a:tr h="307054">
                <a:tc>
                  <a:txBody>
                    <a:bodyPr/>
                    <a:lstStyle/>
                    <a:p>
                      <a:r>
                        <a:rPr lang="en-US" sz="1200" dirty="0">
                          <a:solidFill>
                            <a:schemeClr val="bg1"/>
                          </a:solidFill>
                        </a:rPr>
                        <a:t>1-5 hours a week</a:t>
                      </a:r>
                      <a:endParaRPr lang="en-US" sz="1200" b="1" dirty="0">
                        <a:solidFill>
                          <a:schemeClr val="bg1"/>
                        </a:solidFill>
                      </a:endParaRPr>
                    </a:p>
                  </a:txBody>
                  <a:tcPr anchor="ctr">
                    <a:noFill/>
                  </a:tcPr>
                </a:tc>
                <a:tc>
                  <a:txBody>
                    <a:bodyPr/>
                    <a:lstStyle/>
                    <a:p>
                      <a:pPr algn="ctr"/>
                      <a:r>
                        <a:rPr lang="en-US" sz="1200" dirty="0">
                          <a:solidFill>
                            <a:schemeClr val="bg1"/>
                          </a:solidFill>
                        </a:rPr>
                        <a:t>28%</a:t>
                      </a:r>
                    </a:p>
                  </a:txBody>
                  <a:tcPr anchor="ctr">
                    <a:noFill/>
                  </a:tcPr>
                </a:tc>
                <a:tc>
                  <a:txBody>
                    <a:bodyPr/>
                    <a:lstStyle/>
                    <a:p>
                      <a:pPr algn="ctr"/>
                      <a:r>
                        <a:rPr lang="en-US" sz="1200" b="1" baseline="0" dirty="0">
                          <a:solidFill>
                            <a:schemeClr val="bg1"/>
                          </a:solidFill>
                        </a:rPr>
                        <a:t>25%</a:t>
                      </a:r>
                      <a:r>
                        <a:rPr lang="en-US" sz="1200" b="1" baseline="30000" dirty="0">
                          <a:solidFill>
                            <a:schemeClr val="bg1"/>
                          </a:solidFill>
                        </a:rPr>
                        <a:t>(b)</a:t>
                      </a:r>
                    </a:p>
                  </a:txBody>
                  <a:tcPr anchor="ctr">
                    <a:solidFill>
                      <a:schemeClr val="bg1">
                        <a:lumMod val="20000"/>
                        <a:lumOff val="80000"/>
                      </a:schemeClr>
                    </a:solidFill>
                  </a:tcPr>
                </a:tc>
                <a:tc>
                  <a:txBody>
                    <a:bodyPr/>
                    <a:lstStyle/>
                    <a:p>
                      <a:pPr algn="ctr"/>
                      <a:r>
                        <a:rPr lang="en-US" sz="1200" b="1" dirty="0">
                          <a:solidFill>
                            <a:schemeClr val="bg1"/>
                          </a:solidFill>
                        </a:rPr>
                        <a:t>33%</a:t>
                      </a:r>
                    </a:p>
                  </a:txBody>
                  <a:tcPr anchor="ctr">
                    <a:solidFill>
                      <a:schemeClr val="bg1">
                        <a:lumMod val="20000"/>
                        <a:lumOff val="80000"/>
                      </a:schemeClr>
                    </a:solidFill>
                  </a:tcPr>
                </a:tc>
                <a:tc>
                  <a:txBody>
                    <a:bodyPr/>
                    <a:lstStyle/>
                    <a:p>
                      <a:pPr algn="ctr"/>
                      <a:r>
                        <a:rPr lang="en-US" sz="1200" baseline="0" dirty="0">
                          <a:solidFill>
                            <a:schemeClr val="bg1"/>
                          </a:solidFill>
                        </a:rPr>
                        <a:t>19</a:t>
                      </a:r>
                      <a:r>
                        <a:rPr lang="en-US" sz="1200" baseline="30000" dirty="0">
                          <a:solidFill>
                            <a:schemeClr val="bg1"/>
                          </a:solidFill>
                        </a:rPr>
                        <a:t>%(d,e)</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3</a:t>
                      </a:r>
                      <a:r>
                        <a:rPr lang="en-US" sz="1200" baseline="30000" dirty="0">
                          <a:solidFill>
                            <a:schemeClr val="bg1"/>
                          </a:solidFill>
                        </a:rPr>
                        <a:t>%(c,e)</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31</a:t>
                      </a:r>
                      <a:r>
                        <a:rPr lang="en-US" sz="1200" baseline="30000" dirty="0">
                          <a:solidFill>
                            <a:schemeClr val="bg1"/>
                          </a:solidFill>
                        </a:rPr>
                        <a:t>%(c,d)</a:t>
                      </a:r>
                    </a:p>
                  </a:txBody>
                  <a:tcPr anchor="ctr">
                    <a:noFill/>
                  </a:tcPr>
                </a:tc>
                <a:extLst>
                  <a:ext uri="{0D108BD9-81ED-4DB2-BD59-A6C34878D82A}">
                    <a16:rowId xmlns:a16="http://schemas.microsoft.com/office/drawing/2014/main" val="1260973540"/>
                  </a:ext>
                </a:extLst>
              </a:tr>
              <a:tr h="511757">
                <a:tc>
                  <a:txBody>
                    <a:bodyPr/>
                    <a:lstStyle/>
                    <a:p>
                      <a:r>
                        <a:rPr lang="en-US" sz="1200" dirty="0">
                          <a:solidFill>
                            <a:schemeClr val="bg1"/>
                          </a:solidFill>
                        </a:rPr>
                        <a:t>Less than an hour a week</a:t>
                      </a:r>
                      <a:endParaRPr lang="en-US" sz="1200" b="1" dirty="0">
                        <a:solidFill>
                          <a:schemeClr val="bg1"/>
                        </a:solidFill>
                      </a:endParaRPr>
                    </a:p>
                  </a:txBody>
                  <a:tcPr anchor="ctr">
                    <a:noFill/>
                  </a:tcPr>
                </a:tc>
                <a:tc>
                  <a:txBody>
                    <a:bodyPr/>
                    <a:lstStyle/>
                    <a:p>
                      <a:pPr algn="ctr"/>
                      <a:r>
                        <a:rPr lang="en-US" sz="1200" dirty="0">
                          <a:solidFill>
                            <a:schemeClr val="bg1"/>
                          </a:solidFill>
                        </a:rPr>
                        <a:t>5%</a:t>
                      </a:r>
                    </a:p>
                  </a:txBody>
                  <a:tcPr anchor="ctr">
                    <a:noFill/>
                  </a:tcPr>
                </a:tc>
                <a:tc>
                  <a:txBody>
                    <a:bodyPr/>
                    <a:lstStyle/>
                    <a:p>
                      <a:pPr algn="ctr"/>
                      <a:r>
                        <a:rPr lang="en-US" sz="1200" b="1" baseline="0" dirty="0">
                          <a:solidFill>
                            <a:schemeClr val="bg1"/>
                          </a:solidFill>
                        </a:rPr>
                        <a:t>4%</a:t>
                      </a:r>
                      <a:r>
                        <a:rPr lang="en-US" sz="1200" b="1" baseline="30000" dirty="0">
                          <a:solidFill>
                            <a:schemeClr val="bg1"/>
                          </a:solidFill>
                        </a:rPr>
                        <a:t>(b)</a:t>
                      </a:r>
                    </a:p>
                  </a:txBody>
                  <a:tcPr anchor="ctr">
                    <a:solidFill>
                      <a:schemeClr val="bg1">
                        <a:lumMod val="20000"/>
                        <a:lumOff val="80000"/>
                      </a:schemeClr>
                    </a:solidFill>
                  </a:tcPr>
                </a:tc>
                <a:tc>
                  <a:txBody>
                    <a:bodyPr/>
                    <a:lstStyle/>
                    <a:p>
                      <a:pPr algn="ctr"/>
                      <a:r>
                        <a:rPr lang="en-US" sz="1200" b="1" dirty="0">
                          <a:solidFill>
                            <a:schemeClr val="bg1"/>
                          </a:solidFill>
                        </a:rPr>
                        <a:t>8%</a:t>
                      </a:r>
                    </a:p>
                  </a:txBody>
                  <a:tcPr anchor="ctr">
                    <a:solidFill>
                      <a:schemeClr val="bg1">
                        <a:lumMod val="20000"/>
                        <a:lumOff val="80000"/>
                      </a:schemeClr>
                    </a:solidFill>
                  </a:tcPr>
                </a:tc>
                <a:tc>
                  <a:txBody>
                    <a:bodyPr/>
                    <a:lstStyle/>
                    <a:p>
                      <a:pPr algn="ctr"/>
                      <a:r>
                        <a:rPr lang="en-US" sz="1200" baseline="0" dirty="0">
                          <a:solidFill>
                            <a:schemeClr val="bg1"/>
                          </a:solidFill>
                        </a:rPr>
                        <a:t>1</a:t>
                      </a:r>
                      <a:r>
                        <a:rPr lang="en-US" sz="1200" baseline="30000" dirty="0">
                          <a:solidFill>
                            <a:schemeClr val="bg1"/>
                          </a:solidFill>
                        </a:rPr>
                        <a:t>%(e)</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0</a:t>
                      </a:r>
                      <a:r>
                        <a:rPr lang="en-US" sz="1200" baseline="30000" dirty="0">
                          <a:solidFill>
                            <a:schemeClr val="bg1"/>
                          </a:solidFill>
                        </a:rPr>
                        <a:t>%(e)</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solidFill>
                        </a:rPr>
                        <a:t>6</a:t>
                      </a:r>
                      <a:r>
                        <a:rPr lang="en-US" sz="1200" baseline="30000" dirty="0">
                          <a:solidFill>
                            <a:schemeClr val="bg1"/>
                          </a:solidFill>
                        </a:rPr>
                        <a:t>%(c,d)</a:t>
                      </a:r>
                    </a:p>
                  </a:txBody>
                  <a:tcPr anchor="ctr">
                    <a:noFill/>
                  </a:tcPr>
                </a:tc>
                <a:extLst>
                  <a:ext uri="{0D108BD9-81ED-4DB2-BD59-A6C34878D82A}">
                    <a16:rowId xmlns:a16="http://schemas.microsoft.com/office/drawing/2014/main" val="1118177052"/>
                  </a:ext>
                </a:extLst>
              </a:tr>
              <a:tr h="307054">
                <a:tc>
                  <a:txBody>
                    <a:bodyPr/>
                    <a:lstStyle/>
                    <a:p>
                      <a:r>
                        <a:rPr lang="en-US" sz="1200" dirty="0">
                          <a:solidFill>
                            <a:schemeClr val="bg1"/>
                          </a:solidFill>
                        </a:rPr>
                        <a:t>None</a:t>
                      </a:r>
                      <a:endParaRPr lang="en-US" sz="1200" b="1" dirty="0">
                        <a:solidFill>
                          <a:schemeClr val="bg1"/>
                        </a:solidFill>
                      </a:endParaRPr>
                    </a:p>
                  </a:txBody>
                  <a:tcPr anchor="ctr">
                    <a:noFill/>
                  </a:tcPr>
                </a:tc>
                <a:tc>
                  <a:txBody>
                    <a:bodyPr/>
                    <a:lstStyle/>
                    <a:p>
                      <a:pPr algn="ctr"/>
                      <a:r>
                        <a:rPr lang="en-US" sz="1200" dirty="0">
                          <a:solidFill>
                            <a:schemeClr val="bg1"/>
                          </a:solidFill>
                        </a:rPr>
                        <a:t>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rPr>
                        <a:t>0%</a:t>
                      </a: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u="none" strike="noStrike" kern="1200" cap="none" spc="0" normalizeH="0" baseline="0" noProof="0" dirty="0">
                          <a:ln>
                            <a:noFill/>
                          </a:ln>
                          <a:solidFill>
                            <a:schemeClr val="bg1"/>
                          </a:solidFill>
                          <a:effectLst/>
                          <a:uLnTx/>
                          <a:uFillTx/>
                        </a:rPr>
                        <a:t>0%</a:t>
                      </a:r>
                      <a:endParaRPr kumimoji="0" lang="en-US" sz="1200" b="1"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bg1">
                        <a:lumMod val="20000"/>
                        <a:lumOff val="80000"/>
                      </a:schemeClr>
                    </a:solidFill>
                  </a:tcPr>
                </a:tc>
                <a:tc>
                  <a:txBody>
                    <a:bodyPr/>
                    <a:lstStyle/>
                    <a:p>
                      <a:pPr algn="ctr"/>
                      <a:r>
                        <a:rPr lang="en-US" sz="1200" dirty="0">
                          <a:solidFill>
                            <a:schemeClr val="bg1"/>
                          </a:solidFill>
                        </a:rPr>
                        <a:t>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0%</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0%</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1478962705"/>
                  </a:ext>
                </a:extLst>
              </a:tr>
              <a:tr h="307054">
                <a:tc>
                  <a:txBody>
                    <a:bodyPr/>
                    <a:lstStyle/>
                    <a:p>
                      <a:pPr algn="ctr"/>
                      <a:r>
                        <a:rPr lang="en-US" sz="1200" dirty="0">
                          <a:solidFill>
                            <a:schemeClr val="bg1"/>
                          </a:solidFill>
                        </a:rPr>
                        <a:t>n</a:t>
                      </a:r>
                      <a:endParaRPr lang="en-US" sz="1200" b="1" dirty="0">
                        <a:solidFill>
                          <a:schemeClr val="bg1"/>
                        </a:solidFill>
                      </a:endParaRP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b="1" dirty="0">
                          <a:solidFill>
                            <a:schemeClr val="bg1"/>
                          </a:solidFill>
                        </a:rPr>
                        <a:t>4,466</a:t>
                      </a:r>
                    </a:p>
                  </a:txBody>
                  <a:tcPr anchor="ctr">
                    <a:solidFill>
                      <a:schemeClr val="bg1">
                        <a:lumMod val="20000"/>
                        <a:lumOff val="80000"/>
                      </a:schemeClr>
                    </a:solidFill>
                  </a:tcPr>
                </a:tc>
                <a:tc>
                  <a:txBody>
                    <a:bodyPr/>
                    <a:lstStyle/>
                    <a:p>
                      <a:pPr algn="ctr"/>
                      <a:r>
                        <a:rPr lang="en-US" sz="1200" b="1" dirty="0">
                          <a:solidFill>
                            <a:schemeClr val="bg1"/>
                          </a:solidFill>
                        </a:rPr>
                        <a:t>2,333</a:t>
                      </a:r>
                    </a:p>
                  </a:txBody>
                  <a:tcPr anchor="ctr">
                    <a:solidFill>
                      <a:schemeClr val="bg1">
                        <a:lumMod val="20000"/>
                        <a:lumOff val="80000"/>
                      </a:schemeClr>
                    </a:solid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914400" y="64770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b="1" dirty="0"/>
              <a:t>2. How much time, on average, did you spend creating art in the past 12 months?</a:t>
            </a:r>
            <a:endParaRPr lang="en-US" dirty="0"/>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10</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228600" y="5410200"/>
            <a:ext cx="4114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p:txBody>
      </p:sp>
      <p:sp>
        <p:nvSpPr>
          <p:cNvPr id="12" name="TextBox 11">
            <a:extLst>
              <a:ext uri="{FF2B5EF4-FFF2-40B4-BE49-F238E27FC236}">
                <a16:creationId xmlns:a16="http://schemas.microsoft.com/office/drawing/2014/main" id="{9B1045BB-062A-4AE4-B0D0-02FB3F4B76F6}"/>
              </a:ext>
            </a:extLst>
          </p:cNvPr>
          <p:cNvSpPr txBox="1"/>
          <p:nvPr/>
        </p:nvSpPr>
        <p:spPr>
          <a:xfrm>
            <a:off x="4343400" y="5461084"/>
            <a:ext cx="3276600" cy="253916"/>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050" dirty="0">
                <a:solidFill>
                  <a:schemeClr val="tx2"/>
                </a:solidFill>
              </a:rPr>
              <a:t>Results were very similar to previous findings.</a:t>
            </a:r>
          </a:p>
        </p:txBody>
      </p:sp>
      <p:pic>
        <p:nvPicPr>
          <p:cNvPr id="13" name="Graphic 12" descr="Small paint brush">
            <a:extLst>
              <a:ext uri="{FF2B5EF4-FFF2-40B4-BE49-F238E27FC236}">
                <a16:creationId xmlns:a16="http://schemas.microsoft.com/office/drawing/2014/main" id="{E69639CE-20D9-4BB2-B821-F5274896EC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124460" y="803181"/>
            <a:ext cx="408940" cy="381000"/>
          </a:xfrm>
          <a:prstGeom prst="rect">
            <a:avLst/>
          </a:prstGeom>
        </p:spPr>
      </p:pic>
      <p:pic>
        <p:nvPicPr>
          <p:cNvPr id="2" name="Picture 1">
            <a:extLst>
              <a:ext uri="{FF2B5EF4-FFF2-40B4-BE49-F238E27FC236}">
                <a16:creationId xmlns:a16="http://schemas.microsoft.com/office/drawing/2014/main" id="{700E35F4-C5A6-46D6-8CBA-BF1CF54C56D2}"/>
              </a:ext>
            </a:extLst>
          </p:cNvPr>
          <p:cNvPicPr>
            <a:picLocks noChangeAspect="1"/>
          </p:cNvPicPr>
          <p:nvPr/>
        </p:nvPicPr>
        <p:blipFill>
          <a:blip r:embed="rId4"/>
          <a:stretch>
            <a:fillRect/>
          </a:stretch>
        </p:blipFill>
        <p:spPr>
          <a:xfrm>
            <a:off x="3200400" y="1447800"/>
            <a:ext cx="609600" cy="417577"/>
          </a:xfrm>
          <a:prstGeom prst="rect">
            <a:avLst/>
          </a:prstGeom>
        </p:spPr>
      </p:pic>
      <p:pic>
        <p:nvPicPr>
          <p:cNvPr id="3" name="Picture 2">
            <a:extLst>
              <a:ext uri="{FF2B5EF4-FFF2-40B4-BE49-F238E27FC236}">
                <a16:creationId xmlns:a16="http://schemas.microsoft.com/office/drawing/2014/main" id="{3A3B459D-4735-46FF-9088-8836B061AA22}"/>
              </a:ext>
            </a:extLst>
          </p:cNvPr>
          <p:cNvPicPr>
            <a:picLocks noChangeAspect="1"/>
          </p:cNvPicPr>
          <p:nvPr/>
        </p:nvPicPr>
        <p:blipFill>
          <a:blip r:embed="rId5"/>
          <a:stretch>
            <a:fillRect/>
          </a:stretch>
        </p:blipFill>
        <p:spPr>
          <a:xfrm>
            <a:off x="4111752" y="1447799"/>
            <a:ext cx="612648" cy="417577"/>
          </a:xfrm>
          <a:prstGeom prst="rect">
            <a:avLst/>
          </a:prstGeom>
        </p:spPr>
      </p:pic>
    </p:spTree>
    <p:extLst>
      <p:ext uri="{BB962C8B-B14F-4D97-AF65-F5344CB8AC3E}">
        <p14:creationId xmlns:p14="http://schemas.microsoft.com/office/powerpoint/2010/main" val="2763175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Number of Artworks Produced</a:t>
            </a:r>
            <a:br>
              <a:rPr lang="en-US" dirty="0"/>
            </a:br>
            <a:r>
              <a:rPr lang="en-US" sz="1000" dirty="0"/>
              <a:t>Top 10 Categories</a:t>
            </a:r>
            <a:endParaRPr lang="en-US" dirty="0"/>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533400" y="914400"/>
            <a:ext cx="7086600" cy="620713"/>
          </a:xfrm>
        </p:spPr>
        <p:txBody>
          <a:bodyPr/>
          <a:lstStyle/>
          <a:p>
            <a:pPr marL="0" indent="0">
              <a:buNone/>
            </a:pPr>
            <a:r>
              <a:rPr lang="en-US" dirty="0"/>
              <a:t>Drawings and cards top the list of artworks produced.</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2214044052"/>
              </p:ext>
            </p:extLst>
          </p:nvPr>
        </p:nvGraphicFramePr>
        <p:xfrm>
          <a:off x="152400" y="1600200"/>
          <a:ext cx="7415785" cy="4200403"/>
        </p:xfrm>
        <a:graphic>
          <a:graphicData uri="http://schemas.openxmlformats.org/drawingml/2006/table">
            <a:tbl>
              <a:tblPr firstRow="1" bandRow="1">
                <a:tableStyleId>{8EC20E35-A176-4012-BC5E-935CFFF8708E}</a:tableStyleId>
              </a:tblPr>
              <a:tblGrid>
                <a:gridCol w="2076419">
                  <a:extLst>
                    <a:ext uri="{9D8B030D-6E8A-4147-A177-3AD203B41FA5}">
                      <a16:colId xmlns:a16="http://schemas.microsoft.com/office/drawing/2014/main" val="3124580405"/>
                    </a:ext>
                  </a:extLst>
                </a:gridCol>
                <a:gridCol w="802416">
                  <a:extLst>
                    <a:ext uri="{9D8B030D-6E8A-4147-A177-3AD203B41FA5}">
                      <a16:colId xmlns:a16="http://schemas.microsoft.com/office/drawing/2014/main" val="3408498545"/>
                    </a:ext>
                  </a:extLst>
                </a:gridCol>
                <a:gridCol w="854902">
                  <a:extLst>
                    <a:ext uri="{9D8B030D-6E8A-4147-A177-3AD203B41FA5}">
                      <a16:colId xmlns:a16="http://schemas.microsoft.com/office/drawing/2014/main" val="3533829055"/>
                    </a:ext>
                  </a:extLst>
                </a:gridCol>
                <a:gridCol w="920512">
                  <a:extLst>
                    <a:ext uri="{9D8B030D-6E8A-4147-A177-3AD203B41FA5}">
                      <a16:colId xmlns:a16="http://schemas.microsoft.com/office/drawing/2014/main" val="4142446680"/>
                    </a:ext>
                  </a:extLst>
                </a:gridCol>
                <a:gridCol w="920512">
                  <a:extLst>
                    <a:ext uri="{9D8B030D-6E8A-4147-A177-3AD203B41FA5}">
                      <a16:colId xmlns:a16="http://schemas.microsoft.com/office/drawing/2014/main" val="2399029991"/>
                    </a:ext>
                  </a:extLst>
                </a:gridCol>
                <a:gridCol w="920512">
                  <a:extLst>
                    <a:ext uri="{9D8B030D-6E8A-4147-A177-3AD203B41FA5}">
                      <a16:colId xmlns:a16="http://schemas.microsoft.com/office/drawing/2014/main" val="2908534431"/>
                    </a:ext>
                  </a:extLst>
                </a:gridCol>
                <a:gridCol w="920512">
                  <a:extLst>
                    <a:ext uri="{9D8B030D-6E8A-4147-A177-3AD203B41FA5}">
                      <a16:colId xmlns:a16="http://schemas.microsoft.com/office/drawing/2014/main" val="1076768269"/>
                    </a:ext>
                  </a:extLst>
                </a:gridCol>
              </a:tblGrid>
              <a:tr h="215954">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dirty="0"/>
                        <a:t>U.S.</a:t>
                      </a:r>
                      <a:endParaRPr lang="en-US" sz="1200" dirty="0">
                        <a:solidFill>
                          <a:schemeClr val="tx2"/>
                        </a:solidFill>
                      </a:endParaRPr>
                    </a:p>
                  </a:txBody>
                  <a:tcPr anchor="ctr">
                    <a:noFill/>
                  </a:tcPr>
                </a:tc>
                <a:tc>
                  <a:txBody>
                    <a:bodyPr/>
                    <a:lstStyle/>
                    <a:p>
                      <a:pPr algn="ctr"/>
                      <a:r>
                        <a:rPr lang="en-US" sz="1200" dirty="0"/>
                        <a:t>Canada</a:t>
                      </a:r>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noFill/>
                  </a:tcPr>
                </a:tc>
                <a:tc>
                  <a:txBody>
                    <a:bodyPr/>
                    <a:lstStyle/>
                    <a:p>
                      <a:pPr algn="ctr"/>
                      <a:r>
                        <a:rPr lang="en-US" sz="1200" dirty="0"/>
                        <a:t>Pro</a:t>
                      </a:r>
                      <a:endParaRPr lang="en-US" sz="1200" dirty="0">
                        <a:solidFill>
                          <a:schemeClr val="tx2"/>
                        </a:solidFill>
                      </a:endParaRPr>
                    </a:p>
                  </a:txBody>
                  <a:tcPr anchor="ctr">
                    <a:no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215954">
                <a:tc>
                  <a:txBody>
                    <a:bodyPr/>
                    <a:lstStyle/>
                    <a:p>
                      <a:endParaRPr lang="en-US" sz="1200" b="1" dirty="0">
                        <a:solidFill>
                          <a:schemeClr val="bg1"/>
                        </a:solidFill>
                      </a:endParaRPr>
                    </a:p>
                  </a:txBody>
                  <a:tcPr anchor="ctr">
                    <a:noFill/>
                  </a:tcPr>
                </a:tc>
                <a:tc>
                  <a:txBody>
                    <a:bodyPr/>
                    <a:lstStyle/>
                    <a:p>
                      <a:pPr algn="ctr"/>
                      <a:endParaRPr lang="en-US" sz="1200" dirty="0">
                        <a:solidFill>
                          <a:schemeClr val="bg1"/>
                        </a:solidFill>
                      </a:endParaRPr>
                    </a:p>
                  </a:txBody>
                  <a:tcPr anchor="ctr">
                    <a:noFill/>
                  </a:tcPr>
                </a:tc>
                <a:tc>
                  <a:txBody>
                    <a:bodyPr/>
                    <a:lstStyle/>
                    <a:p>
                      <a:pPr algn="ctr"/>
                      <a:r>
                        <a:rPr lang="en-US" sz="1200" dirty="0">
                          <a:solidFill>
                            <a:schemeClr val="bg1"/>
                          </a:solidFill>
                        </a:rPr>
                        <a:t>(a)</a:t>
                      </a:r>
                      <a:endParaRPr lang="en-US" sz="1200" b="1" dirty="0">
                        <a:solidFill>
                          <a:schemeClr val="bg1"/>
                        </a:solidFill>
                      </a:endParaRPr>
                    </a:p>
                  </a:txBody>
                  <a:tcPr anchor="ctr">
                    <a:noFill/>
                  </a:tcPr>
                </a:tc>
                <a:tc>
                  <a:txBody>
                    <a:bodyPr/>
                    <a:lstStyle/>
                    <a:p>
                      <a:pPr algn="ctr"/>
                      <a:r>
                        <a:rPr lang="en-US" sz="1200" dirty="0">
                          <a:solidFill>
                            <a:schemeClr val="bg1"/>
                          </a:solidFill>
                        </a:rPr>
                        <a:t>(b)</a:t>
                      </a:r>
                      <a:endParaRPr lang="en-US" sz="1200" b="1" dirty="0">
                        <a:solidFill>
                          <a:schemeClr val="bg1"/>
                        </a:solidFill>
                      </a:endParaRPr>
                    </a:p>
                  </a:txBody>
                  <a:tcPr anchor="ctr">
                    <a:noFill/>
                  </a:tcPr>
                </a:tc>
                <a:tc>
                  <a:txBody>
                    <a:bodyPr/>
                    <a:lstStyle/>
                    <a:p>
                      <a:pPr algn="ctr"/>
                      <a:r>
                        <a:rPr lang="en-US" sz="1200" dirty="0">
                          <a:solidFill>
                            <a:schemeClr val="bg1"/>
                          </a:solidFill>
                        </a:rPr>
                        <a:t>(c)</a:t>
                      </a:r>
                      <a:endParaRPr lang="en-US" sz="1200" b="1" dirty="0">
                        <a:solidFill>
                          <a:schemeClr val="bg1"/>
                        </a:solidFill>
                      </a:endParaRPr>
                    </a:p>
                  </a:txBody>
                  <a:tcPr anchor="ctr">
                    <a:noFill/>
                  </a:tcPr>
                </a:tc>
                <a:tc>
                  <a:txBody>
                    <a:bodyPr/>
                    <a:lstStyle/>
                    <a:p>
                      <a:pPr algn="ctr"/>
                      <a:r>
                        <a:rPr lang="en-US" sz="1200" dirty="0">
                          <a:solidFill>
                            <a:schemeClr val="bg1"/>
                          </a:solidFill>
                        </a:rPr>
                        <a:t>(d)</a:t>
                      </a:r>
                      <a:endParaRPr lang="en-US" sz="1200" b="1" dirty="0">
                        <a:solidFill>
                          <a:schemeClr val="bg1"/>
                        </a:solidFill>
                      </a:endParaRPr>
                    </a:p>
                  </a:txBody>
                  <a:tcPr anchor="ctr">
                    <a:noFill/>
                  </a:tcPr>
                </a:tc>
                <a:tc>
                  <a:txBody>
                    <a:bodyPr/>
                    <a:lstStyle/>
                    <a:p>
                      <a:pPr algn="ctr"/>
                      <a:r>
                        <a:rPr lang="en-US" sz="1200" dirty="0">
                          <a:solidFill>
                            <a:schemeClr val="bg1"/>
                          </a:solidFill>
                        </a:rPr>
                        <a:t>(e)</a:t>
                      </a:r>
                      <a:endParaRPr lang="en-US" sz="1200" b="1" dirty="0">
                        <a:solidFill>
                          <a:schemeClr val="bg1"/>
                        </a:solidFill>
                      </a:endParaRPr>
                    </a:p>
                  </a:txBody>
                  <a:tcPr anchor="ctr">
                    <a:noFill/>
                  </a:tcPr>
                </a:tc>
                <a:extLst>
                  <a:ext uri="{0D108BD9-81ED-4DB2-BD59-A6C34878D82A}">
                    <a16:rowId xmlns:a16="http://schemas.microsoft.com/office/drawing/2014/main" val="3423750114"/>
                  </a:ext>
                </a:extLst>
              </a:tr>
              <a:tr h="359923">
                <a:tc>
                  <a:txBody>
                    <a:bodyPr/>
                    <a:lstStyle/>
                    <a:p>
                      <a:r>
                        <a:rPr lang="en-US" sz="1200" dirty="0">
                          <a:solidFill>
                            <a:schemeClr val="bg1"/>
                          </a:solidFill>
                        </a:rPr>
                        <a:t>Drawings using pen, ink, markers</a:t>
                      </a:r>
                      <a:endParaRPr lang="en-US" sz="1200" b="1" dirty="0">
                        <a:solidFill>
                          <a:schemeClr val="bg1"/>
                        </a:solidFill>
                      </a:endParaRPr>
                    </a:p>
                  </a:txBody>
                  <a:tcPr anchor="ctr">
                    <a:solidFill>
                      <a:schemeClr val="accent3"/>
                    </a:solidFill>
                  </a:tcPr>
                </a:tc>
                <a:tc>
                  <a:txBody>
                    <a:bodyPr/>
                    <a:lstStyle/>
                    <a:p>
                      <a:pPr algn="ctr"/>
                      <a:r>
                        <a:rPr lang="en-US" sz="1200" dirty="0">
                          <a:solidFill>
                            <a:schemeClr val="bg1"/>
                          </a:solidFill>
                        </a:rPr>
                        <a:t>16.7</a:t>
                      </a:r>
                    </a:p>
                  </a:txBody>
                  <a:tcPr anchor="ctr">
                    <a:solidFill>
                      <a:schemeClr val="accent3"/>
                    </a:solidFill>
                  </a:tcPr>
                </a:tc>
                <a:tc>
                  <a:txBody>
                    <a:bodyPr/>
                    <a:lstStyle/>
                    <a:p>
                      <a:pPr algn="ctr"/>
                      <a:r>
                        <a:rPr lang="en-US" sz="1200" baseline="0" dirty="0">
                          <a:solidFill>
                            <a:schemeClr val="bg1"/>
                          </a:solidFill>
                        </a:rPr>
                        <a:t>19.7</a:t>
                      </a:r>
                    </a:p>
                  </a:txBody>
                  <a:tcPr anchor="ctr">
                    <a:solidFill>
                      <a:schemeClr val="accent3"/>
                    </a:solidFill>
                  </a:tcPr>
                </a:tc>
                <a:tc>
                  <a:txBody>
                    <a:bodyPr/>
                    <a:lstStyle/>
                    <a:p>
                      <a:pPr algn="ctr"/>
                      <a:r>
                        <a:rPr lang="en-US" sz="1200" dirty="0">
                          <a:solidFill>
                            <a:schemeClr val="bg1"/>
                          </a:solidFill>
                        </a:rPr>
                        <a:t>12.1</a:t>
                      </a:r>
                    </a:p>
                  </a:txBody>
                  <a:tcPr anchor="ctr">
                    <a:solidFill>
                      <a:schemeClr val="accent3"/>
                    </a:solidFill>
                  </a:tcPr>
                </a:tc>
                <a:tc>
                  <a:txBody>
                    <a:bodyPr/>
                    <a:lstStyle/>
                    <a:p>
                      <a:pPr algn="ctr"/>
                      <a:r>
                        <a:rPr lang="en-US" sz="1200" baseline="0" dirty="0">
                          <a:solidFill>
                            <a:schemeClr val="bg1"/>
                          </a:solidFill>
                        </a:rPr>
                        <a:t>18.1</a:t>
                      </a:r>
                      <a:r>
                        <a:rPr lang="en-US" sz="1200" baseline="30000" dirty="0">
                          <a:solidFill>
                            <a:schemeClr val="bg1"/>
                          </a:solidFill>
                        </a:rPr>
                        <a:t>(d)</a:t>
                      </a:r>
                      <a:endParaRPr lang="en-US" sz="1200" baseline="0" dirty="0">
                        <a:solidFill>
                          <a:schemeClr val="bg1"/>
                        </a:solidFill>
                      </a:endParaRPr>
                    </a:p>
                  </a:txBody>
                  <a:tcPr anchor="ctr">
                    <a:solidFill>
                      <a:schemeClr val="accent3"/>
                    </a:solidFill>
                  </a:tcPr>
                </a:tc>
                <a:tc>
                  <a:txBody>
                    <a:bodyPr/>
                    <a:lstStyle/>
                    <a:p>
                      <a:pPr algn="ctr"/>
                      <a:r>
                        <a:rPr lang="en-US" sz="1200" dirty="0">
                          <a:solidFill>
                            <a:schemeClr val="bg1"/>
                          </a:solidFill>
                        </a:rPr>
                        <a:t>58.0</a:t>
                      </a:r>
                      <a:r>
                        <a:rPr lang="en-US" sz="1200" baseline="30000" dirty="0">
                          <a:solidFill>
                            <a:schemeClr val="bg1"/>
                          </a:solidFill>
                        </a:rPr>
                        <a:t>(c,e)</a:t>
                      </a:r>
                      <a:endParaRPr lang="en-US" sz="1200" dirty="0">
                        <a:solidFill>
                          <a:schemeClr val="bg1"/>
                        </a:solidFill>
                      </a:endParaRPr>
                    </a:p>
                  </a:txBody>
                  <a:tcPr anchor="ctr">
                    <a:solidFill>
                      <a:schemeClr val="accent3"/>
                    </a:solidFill>
                  </a:tcPr>
                </a:tc>
                <a:tc>
                  <a:txBody>
                    <a:bodyPr/>
                    <a:lstStyle/>
                    <a:p>
                      <a:pPr algn="ctr"/>
                      <a:r>
                        <a:rPr lang="en-US" sz="1200" dirty="0">
                          <a:solidFill>
                            <a:schemeClr val="bg1"/>
                          </a:solidFill>
                        </a:rPr>
                        <a:t>11.8</a:t>
                      </a:r>
                      <a:r>
                        <a:rPr lang="en-US" sz="1200" baseline="30000" dirty="0">
                          <a:solidFill>
                            <a:schemeClr val="bg1"/>
                          </a:solidFill>
                        </a:rPr>
                        <a:t>(d)</a:t>
                      </a:r>
                      <a:endParaRPr lang="en-US" sz="1200" dirty="0">
                        <a:solidFill>
                          <a:schemeClr val="bg1"/>
                        </a:solidFill>
                      </a:endParaRPr>
                    </a:p>
                  </a:txBody>
                  <a:tcPr anchor="ctr">
                    <a:solidFill>
                      <a:schemeClr val="accent3"/>
                    </a:solidFill>
                  </a:tcPr>
                </a:tc>
                <a:extLst>
                  <a:ext uri="{0D108BD9-81ED-4DB2-BD59-A6C34878D82A}">
                    <a16:rowId xmlns:a16="http://schemas.microsoft.com/office/drawing/2014/main" val="4230878191"/>
                  </a:ext>
                </a:extLst>
              </a:tr>
              <a:tr h="215954">
                <a:tc>
                  <a:txBody>
                    <a:bodyPr/>
                    <a:lstStyle/>
                    <a:p>
                      <a:r>
                        <a:rPr lang="en-US" sz="1200" dirty="0">
                          <a:solidFill>
                            <a:schemeClr val="bg1"/>
                          </a:solidFill>
                        </a:rPr>
                        <a:t>Cards</a:t>
                      </a:r>
                      <a:endParaRPr lang="en-US" sz="1200" b="1" dirty="0">
                        <a:solidFill>
                          <a:schemeClr val="bg1"/>
                        </a:solidFill>
                      </a:endParaRPr>
                    </a:p>
                  </a:txBody>
                  <a:tcPr anchor="ctr">
                    <a:solidFill>
                      <a:schemeClr val="accent3"/>
                    </a:solidFill>
                  </a:tcPr>
                </a:tc>
                <a:tc>
                  <a:txBody>
                    <a:bodyPr/>
                    <a:lstStyle/>
                    <a:p>
                      <a:pPr algn="ctr"/>
                      <a:r>
                        <a:rPr lang="en-US" sz="1200" dirty="0">
                          <a:solidFill>
                            <a:schemeClr val="bg1"/>
                          </a:solidFill>
                        </a:rPr>
                        <a:t>13.8</a:t>
                      </a:r>
                    </a:p>
                  </a:txBody>
                  <a:tcPr anchor="ctr">
                    <a:solidFill>
                      <a:schemeClr val="accent3"/>
                    </a:solidFill>
                  </a:tcPr>
                </a:tc>
                <a:tc>
                  <a:txBody>
                    <a:bodyPr/>
                    <a:lstStyle/>
                    <a:p>
                      <a:pPr algn="ctr"/>
                      <a:r>
                        <a:rPr lang="en-US" sz="1200" dirty="0">
                          <a:solidFill>
                            <a:schemeClr val="bg1"/>
                          </a:solidFill>
                        </a:rPr>
                        <a:t>15.5</a:t>
                      </a:r>
                    </a:p>
                  </a:txBody>
                  <a:tcPr anchor="ctr">
                    <a:solidFill>
                      <a:schemeClr val="accent3"/>
                    </a:solidFill>
                  </a:tcPr>
                </a:tc>
                <a:tc>
                  <a:txBody>
                    <a:bodyPr/>
                    <a:lstStyle/>
                    <a:p>
                      <a:pPr algn="ctr"/>
                      <a:r>
                        <a:rPr lang="en-US" sz="1200" dirty="0">
                          <a:solidFill>
                            <a:schemeClr val="bg1"/>
                          </a:solidFill>
                        </a:rPr>
                        <a:t>11.6</a:t>
                      </a:r>
                    </a:p>
                  </a:txBody>
                  <a:tcPr anchor="ctr">
                    <a:solidFill>
                      <a:schemeClr val="accent3"/>
                    </a:solidFill>
                  </a:tcPr>
                </a:tc>
                <a:tc>
                  <a:txBody>
                    <a:bodyPr/>
                    <a:lstStyle/>
                    <a:p>
                      <a:pPr algn="ctr"/>
                      <a:r>
                        <a:rPr lang="en-US" sz="1200" baseline="0" dirty="0">
                          <a:solidFill>
                            <a:schemeClr val="bg1"/>
                          </a:solidFill>
                        </a:rPr>
                        <a:t>4.6</a:t>
                      </a:r>
                      <a:r>
                        <a:rPr lang="en-US" sz="1200" baseline="30000" dirty="0">
                          <a:solidFill>
                            <a:schemeClr val="bg1"/>
                          </a:solidFill>
                        </a:rPr>
                        <a:t>(d)</a:t>
                      </a:r>
                      <a:endParaRPr lang="en-US" sz="1200" baseline="0" dirty="0">
                        <a:solidFill>
                          <a:schemeClr val="bg1"/>
                        </a:solidFill>
                      </a:endParaRPr>
                    </a:p>
                  </a:txBody>
                  <a:tcPr anchor="ctr">
                    <a:solidFill>
                      <a:schemeClr val="accent3"/>
                    </a:solidFill>
                  </a:tcPr>
                </a:tc>
                <a:tc>
                  <a:txBody>
                    <a:bodyPr/>
                    <a:lstStyle/>
                    <a:p>
                      <a:pPr algn="ctr"/>
                      <a:r>
                        <a:rPr lang="en-US" sz="1200" dirty="0">
                          <a:solidFill>
                            <a:schemeClr val="bg1"/>
                          </a:solidFill>
                        </a:rPr>
                        <a:t>69.6</a:t>
                      </a:r>
                      <a:r>
                        <a:rPr lang="en-US" sz="1200" baseline="30000" dirty="0">
                          <a:solidFill>
                            <a:schemeClr val="bg1"/>
                          </a:solidFill>
                        </a:rPr>
                        <a:t>(c,e)</a:t>
                      </a:r>
                      <a:endParaRPr lang="en-US" sz="1200" dirty="0">
                        <a:solidFill>
                          <a:schemeClr val="bg1"/>
                        </a:solidFill>
                      </a:endParaRPr>
                    </a:p>
                  </a:txBody>
                  <a:tcPr anchor="ctr">
                    <a:solidFill>
                      <a:schemeClr val="accent3"/>
                    </a:solidFill>
                  </a:tcPr>
                </a:tc>
                <a:tc>
                  <a:txBody>
                    <a:bodyPr/>
                    <a:lstStyle/>
                    <a:p>
                      <a:pPr algn="ctr"/>
                      <a:r>
                        <a:rPr lang="en-US" sz="1200" dirty="0">
                          <a:solidFill>
                            <a:schemeClr val="bg1"/>
                          </a:solidFill>
                        </a:rPr>
                        <a:t>8.6</a:t>
                      </a:r>
                      <a:r>
                        <a:rPr lang="en-US" sz="1200" baseline="30000" dirty="0">
                          <a:solidFill>
                            <a:schemeClr val="bg1"/>
                          </a:solidFill>
                        </a:rPr>
                        <a:t>(d)</a:t>
                      </a:r>
                      <a:endParaRPr lang="en-US" sz="1200" dirty="0">
                        <a:solidFill>
                          <a:schemeClr val="bg1"/>
                        </a:solidFill>
                      </a:endParaRPr>
                    </a:p>
                  </a:txBody>
                  <a:tcPr anchor="ctr">
                    <a:solidFill>
                      <a:schemeClr val="accent3"/>
                    </a:solidFill>
                  </a:tcPr>
                </a:tc>
                <a:extLst>
                  <a:ext uri="{0D108BD9-81ED-4DB2-BD59-A6C34878D82A}">
                    <a16:rowId xmlns:a16="http://schemas.microsoft.com/office/drawing/2014/main" val="399659408"/>
                  </a:ext>
                </a:extLst>
              </a:tr>
              <a:tr h="359923">
                <a:tc>
                  <a:txBody>
                    <a:bodyPr/>
                    <a:lstStyle/>
                    <a:p>
                      <a:r>
                        <a:rPr lang="en-US" sz="1200" dirty="0">
                          <a:solidFill>
                            <a:schemeClr val="bg1"/>
                          </a:solidFill>
                        </a:rPr>
                        <a:t>Drawings using pencils, graphite, charcoal</a:t>
                      </a:r>
                      <a:endParaRPr lang="en-US" sz="1200" b="1" dirty="0">
                        <a:solidFill>
                          <a:schemeClr val="bg1"/>
                        </a:solidFill>
                      </a:endParaRPr>
                    </a:p>
                  </a:txBody>
                  <a:tcPr anchor="ctr">
                    <a:noFill/>
                  </a:tcPr>
                </a:tc>
                <a:tc>
                  <a:txBody>
                    <a:bodyPr/>
                    <a:lstStyle/>
                    <a:p>
                      <a:pPr algn="ctr"/>
                      <a:r>
                        <a:rPr lang="en-US" sz="1200" dirty="0">
                          <a:solidFill>
                            <a:schemeClr val="bg1"/>
                          </a:solidFill>
                        </a:rPr>
                        <a:t>13.4</a:t>
                      </a:r>
                    </a:p>
                  </a:txBody>
                  <a:tcPr anchor="ctr">
                    <a:noFill/>
                  </a:tcPr>
                </a:tc>
                <a:tc>
                  <a:txBody>
                    <a:bodyPr/>
                    <a:lstStyle/>
                    <a:p>
                      <a:pPr algn="ctr"/>
                      <a:r>
                        <a:rPr lang="en-US" sz="1200" dirty="0">
                          <a:solidFill>
                            <a:schemeClr val="bg1"/>
                          </a:solidFill>
                        </a:rPr>
                        <a:t>13.4</a:t>
                      </a:r>
                    </a:p>
                  </a:txBody>
                  <a:tcPr anchor="ctr">
                    <a:noFill/>
                  </a:tcPr>
                </a:tc>
                <a:tc>
                  <a:txBody>
                    <a:bodyPr/>
                    <a:lstStyle/>
                    <a:p>
                      <a:pPr algn="ctr"/>
                      <a:r>
                        <a:rPr lang="en-US" sz="1200" dirty="0">
                          <a:solidFill>
                            <a:schemeClr val="bg1"/>
                          </a:solidFill>
                        </a:rPr>
                        <a:t>13.8</a:t>
                      </a:r>
                    </a:p>
                  </a:txBody>
                  <a:tcPr anchor="ctr">
                    <a:noFill/>
                  </a:tcPr>
                </a:tc>
                <a:tc>
                  <a:txBody>
                    <a:bodyPr/>
                    <a:lstStyle/>
                    <a:p>
                      <a:pPr algn="ctr"/>
                      <a:r>
                        <a:rPr lang="en-US" sz="1200" baseline="0" dirty="0">
                          <a:solidFill>
                            <a:schemeClr val="bg1"/>
                          </a:solidFill>
                        </a:rPr>
                        <a:t>22.9</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20.8</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11.3</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2159702854"/>
                  </a:ext>
                </a:extLst>
              </a:tr>
              <a:tr h="215954">
                <a:tc>
                  <a:txBody>
                    <a:bodyPr/>
                    <a:lstStyle/>
                    <a:p>
                      <a:pPr marL="0" algn="l" defTabSz="914400" rtl="0" eaLnBrk="1" latinLnBrk="0" hangingPunct="1"/>
                      <a:r>
                        <a:rPr lang="en-US" sz="1200" kern="1200" dirty="0">
                          <a:solidFill>
                            <a:schemeClr val="bg1"/>
                          </a:solidFill>
                        </a:rPr>
                        <a:t>Acrylic paintings</a:t>
                      </a:r>
                      <a:endParaRPr lang="en-US" sz="1200" b="1" kern="1200" dirty="0">
                        <a:solidFill>
                          <a:schemeClr val="bg1"/>
                        </a:solidFill>
                        <a:latin typeface="+mn-lt"/>
                        <a:ea typeface="+mn-ea"/>
                        <a:cs typeface="+mn-cs"/>
                      </a:endParaRPr>
                    </a:p>
                  </a:txBody>
                  <a:tcPr anchor="ctr">
                    <a:noFill/>
                  </a:tcPr>
                </a:tc>
                <a:tc>
                  <a:txBody>
                    <a:bodyPr/>
                    <a:lstStyle/>
                    <a:p>
                      <a:pPr algn="ctr"/>
                      <a:r>
                        <a:rPr lang="en-US" sz="1200" dirty="0">
                          <a:solidFill>
                            <a:schemeClr val="bg1"/>
                          </a:solidFill>
                        </a:rPr>
                        <a:t>9.3</a:t>
                      </a:r>
                    </a:p>
                  </a:txBody>
                  <a:tcPr anchor="ctr">
                    <a:noFill/>
                  </a:tcPr>
                </a:tc>
                <a:tc>
                  <a:txBody>
                    <a:bodyPr/>
                    <a:lstStyle/>
                    <a:p>
                      <a:pPr algn="ctr"/>
                      <a:r>
                        <a:rPr lang="en-US" sz="1200" dirty="0">
                          <a:solidFill>
                            <a:schemeClr val="bg1"/>
                          </a:solidFill>
                        </a:rPr>
                        <a:t>9.8</a:t>
                      </a:r>
                    </a:p>
                  </a:txBody>
                  <a:tcPr anchor="ctr">
                    <a:noFill/>
                  </a:tcPr>
                </a:tc>
                <a:tc>
                  <a:txBody>
                    <a:bodyPr/>
                    <a:lstStyle/>
                    <a:p>
                      <a:pPr algn="ctr"/>
                      <a:r>
                        <a:rPr lang="en-US" sz="1200" dirty="0">
                          <a:solidFill>
                            <a:schemeClr val="bg1"/>
                          </a:solidFill>
                        </a:rPr>
                        <a:t>8.4</a:t>
                      </a:r>
                    </a:p>
                  </a:txBody>
                  <a:tcPr anchor="ctr">
                    <a:noFill/>
                  </a:tcPr>
                </a:tc>
                <a:tc>
                  <a:txBody>
                    <a:bodyPr/>
                    <a:lstStyle/>
                    <a:p>
                      <a:pPr algn="ctr"/>
                      <a:r>
                        <a:rPr lang="en-US" sz="1200" baseline="0" dirty="0">
                          <a:solidFill>
                            <a:schemeClr val="bg1"/>
                          </a:solidFill>
                        </a:rPr>
                        <a:t>5.6</a:t>
                      </a:r>
                      <a:r>
                        <a:rPr lang="en-US" sz="1200" baseline="30000" dirty="0">
                          <a:solidFill>
                            <a:schemeClr val="bg1"/>
                          </a:solidFill>
                        </a:rPr>
                        <a:t>(d)</a:t>
                      </a:r>
                      <a:endParaRPr lang="en-US" sz="1200" baseline="0" dirty="0">
                        <a:solidFill>
                          <a:schemeClr val="bg1"/>
                        </a:solidFill>
                      </a:endParaRPr>
                    </a:p>
                  </a:txBody>
                  <a:tcPr anchor="ctr">
                    <a:noFill/>
                  </a:tcPr>
                </a:tc>
                <a:tc>
                  <a:txBody>
                    <a:bodyPr/>
                    <a:lstStyle/>
                    <a:p>
                      <a:pPr algn="ctr"/>
                      <a:r>
                        <a:rPr lang="en-US" sz="1200" dirty="0">
                          <a:solidFill>
                            <a:schemeClr val="bg1"/>
                          </a:solidFill>
                        </a:rPr>
                        <a:t>18.7</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8.7</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3343760334"/>
                  </a:ext>
                </a:extLst>
              </a:tr>
              <a:tr h="215954">
                <a:tc>
                  <a:txBody>
                    <a:bodyPr/>
                    <a:lstStyle/>
                    <a:p>
                      <a:r>
                        <a:rPr lang="en-US" sz="1200" dirty="0">
                          <a:solidFill>
                            <a:schemeClr val="bg1"/>
                          </a:solidFill>
                        </a:rPr>
                        <a:t>Watercolors</a:t>
                      </a:r>
                      <a:endParaRPr lang="en-US" sz="1200" b="1" dirty="0">
                        <a:solidFill>
                          <a:schemeClr val="bg1"/>
                        </a:solidFill>
                      </a:endParaRPr>
                    </a:p>
                  </a:txBody>
                  <a:tcPr anchor="ctr">
                    <a:noFill/>
                  </a:tcPr>
                </a:tc>
                <a:tc>
                  <a:txBody>
                    <a:bodyPr/>
                    <a:lstStyle/>
                    <a:p>
                      <a:pPr algn="ctr"/>
                      <a:r>
                        <a:rPr lang="en-US" sz="1200" dirty="0">
                          <a:solidFill>
                            <a:schemeClr val="bg1"/>
                          </a:solidFill>
                        </a:rPr>
                        <a:t>8.2</a:t>
                      </a:r>
                    </a:p>
                  </a:txBody>
                  <a:tcPr anchor="ctr">
                    <a:noFill/>
                  </a:tcPr>
                </a:tc>
                <a:tc>
                  <a:txBody>
                    <a:bodyPr/>
                    <a:lstStyle/>
                    <a:p>
                      <a:pPr algn="ctr"/>
                      <a:r>
                        <a:rPr lang="en-US" sz="1200" dirty="0">
                          <a:solidFill>
                            <a:schemeClr val="bg1"/>
                          </a:solidFill>
                        </a:rPr>
                        <a:t>8.8</a:t>
                      </a:r>
                    </a:p>
                  </a:txBody>
                  <a:tcPr anchor="ctr">
                    <a:noFill/>
                  </a:tcPr>
                </a:tc>
                <a:tc>
                  <a:txBody>
                    <a:bodyPr/>
                    <a:lstStyle/>
                    <a:p>
                      <a:pPr algn="ctr"/>
                      <a:r>
                        <a:rPr lang="en-US" sz="1200" dirty="0">
                          <a:solidFill>
                            <a:schemeClr val="bg1"/>
                          </a:solidFill>
                        </a:rPr>
                        <a:t>7.5</a:t>
                      </a:r>
                    </a:p>
                  </a:txBody>
                  <a:tcPr anchor="ctr">
                    <a:noFill/>
                  </a:tcPr>
                </a:tc>
                <a:tc>
                  <a:txBody>
                    <a:bodyPr/>
                    <a:lstStyle/>
                    <a:p>
                      <a:pPr algn="ctr"/>
                      <a:r>
                        <a:rPr lang="en-US" sz="1200" baseline="0" dirty="0">
                          <a:solidFill>
                            <a:schemeClr val="bg1"/>
                          </a:solidFill>
                        </a:rPr>
                        <a:t>7.5</a:t>
                      </a:r>
                      <a:r>
                        <a:rPr lang="en-US" sz="1200" baseline="30000" dirty="0">
                          <a:solidFill>
                            <a:schemeClr val="bg1"/>
                          </a:solidFill>
                        </a:rPr>
                        <a:t>(d)</a:t>
                      </a:r>
                      <a:endParaRPr lang="en-US" sz="1200" baseline="0" dirty="0">
                        <a:solidFill>
                          <a:schemeClr val="bg1"/>
                        </a:solidFill>
                      </a:endParaRPr>
                    </a:p>
                  </a:txBody>
                  <a:tcPr anchor="ctr">
                    <a:noFill/>
                  </a:tcPr>
                </a:tc>
                <a:tc>
                  <a:txBody>
                    <a:bodyPr/>
                    <a:lstStyle/>
                    <a:p>
                      <a:pPr algn="ctr"/>
                      <a:r>
                        <a:rPr lang="en-US" sz="1200" dirty="0">
                          <a:solidFill>
                            <a:schemeClr val="bg1"/>
                          </a:solidFill>
                        </a:rPr>
                        <a:t>15.0</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7.6</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1260973540"/>
                  </a:ext>
                </a:extLst>
              </a:tr>
              <a:tr h="359923">
                <a:tc>
                  <a:txBody>
                    <a:bodyPr/>
                    <a:lstStyle/>
                    <a:p>
                      <a:r>
                        <a:rPr lang="en-US" sz="1200" dirty="0">
                          <a:solidFill>
                            <a:schemeClr val="bg1"/>
                          </a:solidFill>
                        </a:rPr>
                        <a:t>Communication art/Graphic design</a:t>
                      </a:r>
                      <a:endParaRPr lang="en-US" sz="1200" b="1" dirty="0">
                        <a:solidFill>
                          <a:schemeClr val="bg1"/>
                        </a:solidFill>
                      </a:endParaRPr>
                    </a:p>
                  </a:txBody>
                  <a:tcPr anchor="ctr">
                    <a:noFill/>
                  </a:tcPr>
                </a:tc>
                <a:tc>
                  <a:txBody>
                    <a:bodyPr/>
                    <a:lstStyle/>
                    <a:p>
                      <a:pPr algn="ctr"/>
                      <a:r>
                        <a:rPr lang="en-US" sz="1200" dirty="0">
                          <a:solidFill>
                            <a:schemeClr val="bg1"/>
                          </a:solidFill>
                        </a:rPr>
                        <a:t>8.1</a:t>
                      </a:r>
                    </a:p>
                  </a:txBody>
                  <a:tcPr anchor="ctr">
                    <a:noFill/>
                  </a:tcPr>
                </a:tc>
                <a:tc>
                  <a:txBody>
                    <a:bodyPr/>
                    <a:lstStyle/>
                    <a:p>
                      <a:pPr algn="ctr"/>
                      <a:r>
                        <a:rPr lang="en-US" sz="1200" dirty="0">
                          <a:solidFill>
                            <a:schemeClr val="bg1"/>
                          </a:solidFill>
                        </a:rPr>
                        <a:t>10.9</a:t>
                      </a:r>
                    </a:p>
                  </a:txBody>
                  <a:tcPr anchor="ctr">
                    <a:noFill/>
                  </a:tcPr>
                </a:tc>
                <a:tc>
                  <a:txBody>
                    <a:bodyPr/>
                    <a:lstStyle/>
                    <a:p>
                      <a:pPr algn="ctr"/>
                      <a:r>
                        <a:rPr lang="en-US" sz="1200" dirty="0">
                          <a:solidFill>
                            <a:schemeClr val="bg1"/>
                          </a:solidFill>
                        </a:rPr>
                        <a:t>3.6</a:t>
                      </a:r>
                    </a:p>
                  </a:txBody>
                  <a:tcPr anchor="ctr">
                    <a:noFill/>
                  </a:tcPr>
                </a:tc>
                <a:tc>
                  <a:txBody>
                    <a:bodyPr/>
                    <a:lstStyle/>
                    <a:p>
                      <a:pPr algn="ctr"/>
                      <a:r>
                        <a:rPr lang="en-US" sz="1200" baseline="0" dirty="0">
                          <a:solidFill>
                            <a:schemeClr val="bg1"/>
                          </a:solidFill>
                        </a:rPr>
                        <a:t>4.4</a:t>
                      </a:r>
                      <a:r>
                        <a:rPr lang="en-US" sz="1200" baseline="30000" dirty="0">
                          <a:solidFill>
                            <a:schemeClr val="bg1"/>
                          </a:solidFill>
                        </a:rPr>
                        <a:t>(d)</a:t>
                      </a:r>
                      <a:endParaRPr lang="en-US" sz="1200" baseline="0" dirty="0">
                        <a:solidFill>
                          <a:schemeClr val="bg1"/>
                        </a:solidFill>
                      </a:endParaRPr>
                    </a:p>
                  </a:txBody>
                  <a:tcPr anchor="ctr">
                    <a:noFill/>
                  </a:tcPr>
                </a:tc>
                <a:tc>
                  <a:txBody>
                    <a:bodyPr/>
                    <a:lstStyle/>
                    <a:p>
                      <a:pPr algn="ctr"/>
                      <a:r>
                        <a:rPr lang="en-US" sz="1200" dirty="0">
                          <a:solidFill>
                            <a:schemeClr val="bg1"/>
                          </a:solidFill>
                        </a:rPr>
                        <a:t>30.2</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6.1</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1118177052"/>
                  </a:ext>
                </a:extLst>
              </a:tr>
              <a:tr h="359923">
                <a:tc>
                  <a:txBody>
                    <a:bodyPr/>
                    <a:lstStyle/>
                    <a:p>
                      <a:r>
                        <a:rPr lang="en-US" sz="1200" dirty="0">
                          <a:solidFill>
                            <a:schemeClr val="bg1"/>
                          </a:solidFill>
                        </a:rPr>
                        <a:t>Digital paintings/Drawings</a:t>
                      </a:r>
                      <a:endParaRPr lang="en-US" sz="1200" b="1" dirty="0">
                        <a:solidFill>
                          <a:schemeClr val="bg1"/>
                        </a:solidFill>
                      </a:endParaRPr>
                    </a:p>
                  </a:txBody>
                  <a:tcPr anchor="ctr">
                    <a:noFill/>
                  </a:tcPr>
                </a:tc>
                <a:tc>
                  <a:txBody>
                    <a:bodyPr/>
                    <a:lstStyle/>
                    <a:p>
                      <a:pPr algn="ctr"/>
                      <a:r>
                        <a:rPr lang="en-US" sz="1200" dirty="0">
                          <a:solidFill>
                            <a:schemeClr val="bg1"/>
                          </a:solidFill>
                        </a:rPr>
                        <a:t>6.6</a:t>
                      </a:r>
                    </a:p>
                  </a:txBody>
                  <a:tcPr anchor="ctr">
                    <a:noFill/>
                  </a:tcPr>
                </a:tc>
                <a:tc>
                  <a:txBody>
                    <a:bodyPr/>
                    <a:lstStyle/>
                    <a:p>
                      <a:pPr algn="ctr"/>
                      <a:r>
                        <a:rPr lang="en-US" sz="1200" dirty="0">
                          <a:solidFill>
                            <a:schemeClr val="bg1"/>
                          </a:solidFill>
                        </a:rPr>
                        <a:t>8.5</a:t>
                      </a:r>
                    </a:p>
                  </a:txBody>
                  <a:tcPr anchor="ctr">
                    <a:noFill/>
                  </a:tcPr>
                </a:tc>
                <a:tc>
                  <a:txBody>
                    <a:bodyPr/>
                    <a:lstStyle/>
                    <a:p>
                      <a:pPr algn="ctr"/>
                      <a:r>
                        <a:rPr lang="en-US" sz="1200" dirty="0">
                          <a:solidFill>
                            <a:schemeClr val="bg1"/>
                          </a:solidFill>
                        </a:rPr>
                        <a:t>3.6</a:t>
                      </a:r>
                    </a:p>
                  </a:txBody>
                  <a:tcPr anchor="ctr">
                    <a:noFill/>
                  </a:tcPr>
                </a:tc>
                <a:tc>
                  <a:txBody>
                    <a:bodyPr/>
                    <a:lstStyle/>
                    <a:p>
                      <a:pPr algn="ctr"/>
                      <a:r>
                        <a:rPr lang="en-US" sz="1200" baseline="0" dirty="0">
                          <a:solidFill>
                            <a:schemeClr val="bg1"/>
                          </a:solidFill>
                        </a:rPr>
                        <a:t>7.6</a:t>
                      </a:r>
                    </a:p>
                  </a:txBody>
                  <a:tcPr anchor="ctr">
                    <a:noFill/>
                  </a:tcPr>
                </a:tc>
                <a:tc>
                  <a:txBody>
                    <a:bodyPr/>
                    <a:lstStyle/>
                    <a:p>
                      <a:pPr algn="ctr"/>
                      <a:r>
                        <a:rPr lang="en-US" sz="1200" dirty="0">
                          <a:solidFill>
                            <a:schemeClr val="bg1"/>
                          </a:solidFill>
                        </a:rPr>
                        <a:t>13.7</a:t>
                      </a:r>
                    </a:p>
                  </a:txBody>
                  <a:tcPr anchor="ctr">
                    <a:noFill/>
                  </a:tcPr>
                </a:tc>
                <a:tc>
                  <a:txBody>
                    <a:bodyPr/>
                    <a:lstStyle/>
                    <a:p>
                      <a:pPr algn="ctr"/>
                      <a:r>
                        <a:rPr lang="en-US" sz="1200" dirty="0">
                          <a:solidFill>
                            <a:schemeClr val="bg1"/>
                          </a:solidFill>
                        </a:rPr>
                        <a:t>5.7</a:t>
                      </a:r>
                    </a:p>
                  </a:txBody>
                  <a:tcPr anchor="ctr">
                    <a:noFill/>
                  </a:tcPr>
                </a:tc>
                <a:extLst>
                  <a:ext uri="{0D108BD9-81ED-4DB2-BD59-A6C34878D82A}">
                    <a16:rowId xmlns:a16="http://schemas.microsoft.com/office/drawing/2014/main" val="1478962705"/>
                  </a:ext>
                </a:extLst>
              </a:tr>
              <a:tr h="215954">
                <a:tc>
                  <a:txBody>
                    <a:bodyPr/>
                    <a:lstStyle/>
                    <a:p>
                      <a:r>
                        <a:rPr lang="en-US" sz="1200" dirty="0">
                          <a:solidFill>
                            <a:schemeClr val="bg1"/>
                          </a:solidFill>
                        </a:rPr>
                        <a:t>Art journaling</a:t>
                      </a:r>
                      <a:endParaRPr lang="en-US" sz="1200" b="1" dirty="0">
                        <a:solidFill>
                          <a:schemeClr val="bg1"/>
                        </a:solidFill>
                      </a:endParaRPr>
                    </a:p>
                  </a:txBody>
                  <a:tcPr anchor="ctr">
                    <a:noFill/>
                  </a:tcPr>
                </a:tc>
                <a:tc>
                  <a:txBody>
                    <a:bodyPr/>
                    <a:lstStyle/>
                    <a:p>
                      <a:pPr algn="ctr"/>
                      <a:r>
                        <a:rPr lang="en-US" sz="1200" dirty="0">
                          <a:solidFill>
                            <a:schemeClr val="bg1"/>
                          </a:solidFill>
                        </a:rPr>
                        <a:t>4.9</a:t>
                      </a:r>
                    </a:p>
                  </a:txBody>
                  <a:tcPr anchor="ctr">
                    <a:noFill/>
                  </a:tcPr>
                </a:tc>
                <a:tc>
                  <a:txBody>
                    <a:bodyPr/>
                    <a:lstStyle/>
                    <a:p>
                      <a:pPr algn="ctr"/>
                      <a:r>
                        <a:rPr lang="en-US" sz="1200" dirty="0">
                          <a:solidFill>
                            <a:schemeClr val="bg1"/>
                          </a:solidFill>
                        </a:rPr>
                        <a:t>5.6</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3.8</a:t>
                      </a:r>
                    </a:p>
                  </a:txBody>
                  <a:tcPr anchor="ctr">
                    <a:noFill/>
                  </a:tcPr>
                </a:tc>
                <a:tc>
                  <a:txBody>
                    <a:bodyPr/>
                    <a:lstStyle/>
                    <a:p>
                      <a:pPr algn="ctr"/>
                      <a:r>
                        <a:rPr lang="en-US" sz="1200" dirty="0">
                          <a:solidFill>
                            <a:schemeClr val="bg1"/>
                          </a:solidFill>
                        </a:rPr>
                        <a:t>6.3</a:t>
                      </a:r>
                    </a:p>
                  </a:txBody>
                  <a:tcPr anchor="ctr">
                    <a:noFill/>
                  </a:tcPr>
                </a:tc>
                <a:tc>
                  <a:txBody>
                    <a:bodyPr/>
                    <a:lstStyle/>
                    <a:p>
                      <a:pPr algn="ctr"/>
                      <a:r>
                        <a:rPr lang="en-US" sz="1200" dirty="0">
                          <a:solidFill>
                            <a:schemeClr val="bg1"/>
                          </a:solidFill>
                        </a:rPr>
                        <a:t>7.2</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4.4</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1129227096"/>
                  </a:ext>
                </a:extLst>
              </a:tr>
              <a:tr h="215954">
                <a:tc>
                  <a:txBody>
                    <a:bodyPr/>
                    <a:lstStyle/>
                    <a:p>
                      <a:r>
                        <a:rPr lang="en-US" sz="1200" dirty="0">
                          <a:solidFill>
                            <a:schemeClr val="bg1"/>
                          </a:solidFill>
                        </a:rPr>
                        <a:t>Mixed media/Collages</a:t>
                      </a:r>
                      <a:endParaRPr lang="en-US" sz="1200" b="1" dirty="0">
                        <a:solidFill>
                          <a:schemeClr val="bg1"/>
                        </a:solidFill>
                      </a:endParaRPr>
                    </a:p>
                  </a:txBody>
                  <a:tcPr anchor="ctr">
                    <a:noFill/>
                  </a:tcPr>
                </a:tc>
                <a:tc>
                  <a:txBody>
                    <a:bodyPr/>
                    <a:lstStyle/>
                    <a:p>
                      <a:pPr algn="ctr"/>
                      <a:r>
                        <a:rPr lang="en-US" sz="1200" dirty="0">
                          <a:solidFill>
                            <a:schemeClr val="bg1"/>
                          </a:solidFill>
                        </a:rPr>
                        <a:t>4.5</a:t>
                      </a:r>
                    </a:p>
                  </a:txBody>
                  <a:tcPr anchor="ctr">
                    <a:noFill/>
                  </a:tcPr>
                </a:tc>
                <a:tc>
                  <a:txBody>
                    <a:bodyPr/>
                    <a:lstStyle/>
                    <a:p>
                      <a:pPr algn="ctr"/>
                      <a:r>
                        <a:rPr lang="en-US" sz="1200" dirty="0">
                          <a:solidFill>
                            <a:schemeClr val="bg1"/>
                          </a:solidFill>
                        </a:rPr>
                        <a:t>5.2</a:t>
                      </a:r>
                      <a:r>
                        <a:rPr lang="en-US" sz="1200" baseline="30000" dirty="0">
                          <a:solidFill>
                            <a:schemeClr val="bg1"/>
                          </a:solidFill>
                        </a:rPr>
                        <a:t>(b)</a:t>
                      </a:r>
                    </a:p>
                  </a:txBody>
                  <a:tcPr anchor="ctr">
                    <a:noFill/>
                  </a:tcPr>
                </a:tc>
                <a:tc>
                  <a:txBody>
                    <a:bodyPr/>
                    <a:lstStyle/>
                    <a:p>
                      <a:pPr algn="ctr"/>
                      <a:r>
                        <a:rPr lang="en-US" sz="1200" dirty="0">
                          <a:solidFill>
                            <a:schemeClr val="bg1"/>
                          </a:solidFill>
                        </a:rPr>
                        <a:t>3.3</a:t>
                      </a:r>
                    </a:p>
                  </a:txBody>
                  <a:tcPr anchor="ctr">
                    <a:noFill/>
                  </a:tcPr>
                </a:tc>
                <a:tc>
                  <a:txBody>
                    <a:bodyPr/>
                    <a:lstStyle/>
                    <a:p>
                      <a:pPr algn="ctr"/>
                      <a:r>
                        <a:rPr lang="en-US" sz="1200" dirty="0">
                          <a:solidFill>
                            <a:schemeClr val="bg1"/>
                          </a:solidFill>
                        </a:rPr>
                        <a:t>3.9</a:t>
                      </a:r>
                      <a:r>
                        <a:rPr lang="en-US" sz="1200" baseline="30000" dirty="0">
                          <a:solidFill>
                            <a:schemeClr val="bg1"/>
                          </a:solidFill>
                        </a:rPr>
                        <a:t>(d)</a:t>
                      </a:r>
                      <a:endParaRPr lang="en-US" sz="1200" dirty="0">
                        <a:solidFill>
                          <a:schemeClr val="bg1"/>
                        </a:solidFill>
                      </a:endParaRPr>
                    </a:p>
                  </a:txBody>
                  <a:tcPr anchor="ctr">
                    <a:noFill/>
                  </a:tcPr>
                </a:tc>
                <a:tc>
                  <a:txBody>
                    <a:bodyPr/>
                    <a:lstStyle/>
                    <a:p>
                      <a:pPr algn="ctr"/>
                      <a:r>
                        <a:rPr lang="en-US" sz="1200" dirty="0">
                          <a:solidFill>
                            <a:schemeClr val="bg1"/>
                          </a:solidFill>
                        </a:rPr>
                        <a:t>7.8</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4.2</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2311326626"/>
                  </a:ext>
                </a:extLst>
              </a:tr>
              <a:tr h="215954">
                <a:tc>
                  <a:txBody>
                    <a:bodyPr/>
                    <a:lstStyle/>
                    <a:p>
                      <a:r>
                        <a:rPr lang="en-US" sz="1200" dirty="0">
                          <a:solidFill>
                            <a:schemeClr val="bg1"/>
                          </a:solidFill>
                        </a:rPr>
                        <a:t>Three dimensional art</a:t>
                      </a:r>
                      <a:endParaRPr lang="en-US" sz="1200" b="1" dirty="0">
                        <a:solidFill>
                          <a:schemeClr val="bg1"/>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4.0</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5.0</a:t>
                      </a:r>
                      <a:r>
                        <a:rPr lang="en-US" sz="1200" baseline="30000" dirty="0">
                          <a:solidFill>
                            <a:schemeClr val="bg1"/>
                          </a:solidFill>
                        </a:rPr>
                        <a:t>(b)</a:t>
                      </a:r>
                      <a:endParaRPr lang="en-US" sz="1200" dirty="0">
                        <a:solidFill>
                          <a:schemeClr val="bg1"/>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2.4</a:t>
                      </a: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3.7</a:t>
                      </a:r>
                      <a:r>
                        <a:rPr lang="en-US" sz="1200" baseline="30000" dirty="0">
                          <a:solidFill>
                            <a:schemeClr val="bg1"/>
                          </a:solidFill>
                        </a:rPr>
                        <a:t>(d)</a:t>
                      </a:r>
                      <a:endParaRPr lang="en-US" sz="1200" dirty="0">
                        <a:solidFill>
                          <a:schemeClr val="bg1"/>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15.8</a:t>
                      </a:r>
                      <a:r>
                        <a:rPr lang="en-US" sz="1200" baseline="30000" dirty="0">
                          <a:solidFill>
                            <a:schemeClr val="bg1"/>
                          </a:solidFill>
                        </a:rPr>
                        <a:t>(c,e)</a:t>
                      </a:r>
                      <a:endParaRPr lang="en-US" sz="1200" dirty="0">
                        <a:solidFill>
                          <a:schemeClr val="bg1"/>
                        </a:solidFill>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2.7</a:t>
                      </a:r>
                      <a:r>
                        <a:rPr lang="en-US" sz="1200" baseline="30000" dirty="0">
                          <a:solidFill>
                            <a:schemeClr val="bg1"/>
                          </a:solidFill>
                        </a:rPr>
                        <a:t>(d)</a:t>
                      </a:r>
                      <a:endParaRPr lang="en-US" sz="1200" dirty="0">
                        <a:solidFill>
                          <a:schemeClr val="bg1"/>
                        </a:solidFill>
                      </a:endParaRPr>
                    </a:p>
                  </a:txBody>
                  <a:tcPr anchor="ct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51813"/>
                  </a:ext>
                </a:extLst>
              </a:tr>
              <a:tr h="215954">
                <a:tc>
                  <a:txBody>
                    <a:bodyPr/>
                    <a:lstStyle/>
                    <a:p>
                      <a:pPr algn="ctr"/>
                      <a:r>
                        <a:rPr lang="en-US" sz="1200" dirty="0">
                          <a:solidFill>
                            <a:schemeClr val="bg1"/>
                          </a:solidFill>
                        </a:rPr>
                        <a:t>n</a:t>
                      </a:r>
                      <a:endParaRPr lang="en-US" sz="1200" b="1" dirty="0">
                        <a:solidFill>
                          <a:schemeClr val="bg1"/>
                        </a:solidFill>
                      </a:endParaRP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200" dirty="0">
                          <a:solidFill>
                            <a:schemeClr val="bg1"/>
                          </a:solidFill>
                        </a:rPr>
                        <a:t>7,090</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200" dirty="0">
                          <a:solidFill>
                            <a:schemeClr val="bg1"/>
                          </a:solidFill>
                        </a:rPr>
                        <a:t>4,466</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200" dirty="0">
                          <a:solidFill>
                            <a:schemeClr val="bg1"/>
                          </a:solidFill>
                        </a:rPr>
                        <a:t>2,333</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200" dirty="0">
                          <a:solidFill>
                            <a:schemeClr val="bg1"/>
                          </a:solidFill>
                        </a:rPr>
                        <a:t>723</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200" dirty="0">
                          <a:solidFill>
                            <a:schemeClr val="bg1"/>
                          </a:solidFill>
                        </a:rPr>
                        <a:t>654</a:t>
                      </a:r>
                    </a:p>
                  </a:txBody>
                  <a:tcPr anchor="ctr">
                    <a:lnT w="12700" cap="flat" cmpd="sng" algn="ctr">
                      <a:solidFill>
                        <a:schemeClr val="tx1"/>
                      </a:solidFill>
                      <a:prstDash val="solid"/>
                      <a:round/>
                      <a:headEnd type="none" w="med" len="med"/>
                      <a:tailEnd type="none" w="med" len="med"/>
                    </a:lnT>
                    <a:noFill/>
                  </a:tcPr>
                </a:tc>
                <a:tc>
                  <a:txBody>
                    <a:bodyPr/>
                    <a:lstStyle/>
                    <a:p>
                      <a:pPr algn="ctr"/>
                      <a:r>
                        <a:rPr lang="en-US" sz="1200" dirty="0">
                          <a:solidFill>
                            <a:schemeClr val="bg1"/>
                          </a:solidFill>
                        </a:rPr>
                        <a:t>5,713</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914400" y="64770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b="1" dirty="0"/>
              <a:t>3. How many of the following artworks or creative projects did you complete in the past 12 months?</a:t>
            </a:r>
            <a:endParaRPr lang="en-US" kern="0" dirty="0"/>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11</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152400" y="5791200"/>
            <a:ext cx="9220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Entries are average number of items produced per category in 12 month period.</a:t>
            </a:r>
          </a:p>
          <a:p>
            <a:r>
              <a:rPr lang="en-US" dirty="0"/>
              <a:t>Letters indicate numbers from which percentage differs significantly at p&lt;.05.</a:t>
            </a:r>
            <a:endParaRPr lang="en-US" kern="0" dirty="0"/>
          </a:p>
          <a:p>
            <a:endParaRPr lang="en-US" dirty="0"/>
          </a:p>
        </p:txBody>
      </p:sp>
      <p:pic>
        <p:nvPicPr>
          <p:cNvPr id="12" name="Graphic 11" descr="Small paint brush">
            <a:extLst>
              <a:ext uri="{FF2B5EF4-FFF2-40B4-BE49-F238E27FC236}">
                <a16:creationId xmlns:a16="http://schemas.microsoft.com/office/drawing/2014/main" id="{EED1A4CD-BC52-49EC-BF3A-5F44A73A054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744291">
            <a:off x="124460" y="962720"/>
            <a:ext cx="408940" cy="381000"/>
          </a:xfrm>
          <a:prstGeom prst="rect">
            <a:avLst/>
          </a:prstGeom>
        </p:spPr>
      </p:pic>
      <p:sp>
        <p:nvSpPr>
          <p:cNvPr id="2" name="Oval 1">
            <a:extLst>
              <a:ext uri="{FF2B5EF4-FFF2-40B4-BE49-F238E27FC236}">
                <a16:creationId xmlns:a16="http://schemas.microsoft.com/office/drawing/2014/main" id="{71CB0850-7074-491B-BC01-2BACE48BEBCC}"/>
              </a:ext>
            </a:extLst>
          </p:cNvPr>
          <p:cNvSpPr/>
          <p:nvPr/>
        </p:nvSpPr>
        <p:spPr>
          <a:xfrm>
            <a:off x="5715000" y="2133600"/>
            <a:ext cx="914400" cy="762000"/>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63321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Creative Endeavors</a:t>
            </a:r>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533400" y="903287"/>
            <a:ext cx="7315200" cy="1001713"/>
          </a:xfrm>
        </p:spPr>
        <p:txBody>
          <a:bodyPr/>
          <a:lstStyle/>
          <a:p>
            <a:pPr marL="0" indent="0">
              <a:buNone/>
            </a:pPr>
            <a:r>
              <a:rPr lang="en-US" dirty="0"/>
              <a:t>Consistent with previous years, painting, drawing, and mixed media creations are the most frequently named types of art in which people engage.</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1087704146"/>
              </p:ext>
            </p:extLst>
          </p:nvPr>
        </p:nvGraphicFramePr>
        <p:xfrm>
          <a:off x="228601" y="1981200"/>
          <a:ext cx="7414852" cy="3360214"/>
        </p:xfrm>
        <a:graphic>
          <a:graphicData uri="http://schemas.openxmlformats.org/drawingml/2006/table">
            <a:tbl>
              <a:tblPr firstRow="1" bandRow="1">
                <a:tableStyleId>{073A0DAA-6AF3-43AB-8588-CEC1D06C72B9}</a:tableStyleId>
              </a:tblPr>
              <a:tblGrid>
                <a:gridCol w="2103120">
                  <a:extLst>
                    <a:ext uri="{9D8B030D-6E8A-4147-A177-3AD203B41FA5}">
                      <a16:colId xmlns:a16="http://schemas.microsoft.com/office/drawing/2014/main" val="3124580405"/>
                    </a:ext>
                  </a:extLst>
                </a:gridCol>
                <a:gridCol w="878445">
                  <a:extLst>
                    <a:ext uri="{9D8B030D-6E8A-4147-A177-3AD203B41FA5}">
                      <a16:colId xmlns:a16="http://schemas.microsoft.com/office/drawing/2014/main" val="3408498545"/>
                    </a:ext>
                  </a:extLst>
                </a:gridCol>
                <a:gridCol w="878445">
                  <a:extLst>
                    <a:ext uri="{9D8B030D-6E8A-4147-A177-3AD203B41FA5}">
                      <a16:colId xmlns:a16="http://schemas.microsoft.com/office/drawing/2014/main" val="3533829055"/>
                    </a:ext>
                  </a:extLst>
                </a:gridCol>
                <a:gridCol w="945861">
                  <a:extLst>
                    <a:ext uri="{9D8B030D-6E8A-4147-A177-3AD203B41FA5}">
                      <a16:colId xmlns:a16="http://schemas.microsoft.com/office/drawing/2014/main" val="4142446680"/>
                    </a:ext>
                  </a:extLst>
                </a:gridCol>
                <a:gridCol w="945861">
                  <a:extLst>
                    <a:ext uri="{9D8B030D-6E8A-4147-A177-3AD203B41FA5}">
                      <a16:colId xmlns:a16="http://schemas.microsoft.com/office/drawing/2014/main" val="2399029991"/>
                    </a:ext>
                  </a:extLst>
                </a:gridCol>
                <a:gridCol w="801467">
                  <a:extLst>
                    <a:ext uri="{9D8B030D-6E8A-4147-A177-3AD203B41FA5}">
                      <a16:colId xmlns:a16="http://schemas.microsoft.com/office/drawing/2014/main" val="2908534431"/>
                    </a:ext>
                  </a:extLst>
                </a:gridCol>
                <a:gridCol w="861653">
                  <a:extLst>
                    <a:ext uri="{9D8B030D-6E8A-4147-A177-3AD203B41FA5}">
                      <a16:colId xmlns:a16="http://schemas.microsoft.com/office/drawing/2014/main" val="1076768269"/>
                    </a:ext>
                  </a:extLst>
                </a:gridCol>
              </a:tblGrid>
              <a:tr h="434134">
                <a:tc>
                  <a:txBody>
                    <a:bodyPr/>
                    <a:lstStyle/>
                    <a:p>
                      <a:pPr algn="ctr"/>
                      <a:endParaRPr lang="en-US" sz="1200" dirty="0">
                        <a:solidFill>
                          <a:schemeClr val="tx2"/>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dirty="0"/>
                        <a:t>U.S.</a:t>
                      </a:r>
                      <a:endParaRPr lang="en-US" sz="12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dirty="0"/>
                        <a:t>Canada</a:t>
                      </a:r>
                      <a:endParaRPr lang="en-US" sz="12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dirty="0"/>
                        <a:t>Student</a:t>
                      </a:r>
                      <a:endParaRPr lang="en-US" sz="12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dirty="0"/>
                        <a:t>Pro</a:t>
                      </a:r>
                      <a:endParaRPr lang="en-US" sz="12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dirty="0"/>
                        <a:t>Hobbyist</a:t>
                      </a:r>
                      <a:endParaRPr lang="en-US" sz="1200" dirty="0">
                        <a:solidFill>
                          <a:schemeClr val="tx2"/>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2700539"/>
                  </a:ext>
                </a:extLst>
              </a:tr>
              <a:tr h="272672">
                <a:tc>
                  <a:txBody>
                    <a:bodyPr/>
                    <a:lstStyle/>
                    <a:p>
                      <a:endParaRPr lang="en-US" sz="1200" b="1"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(a)</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(b)</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(c)</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(d)</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(e)</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3750114"/>
                  </a:ext>
                </a:extLst>
              </a:tr>
              <a:tr h="272672">
                <a:tc>
                  <a:txBody>
                    <a:bodyPr/>
                    <a:lstStyle/>
                    <a:p>
                      <a:r>
                        <a:rPr lang="en-US" sz="1200" dirty="0">
                          <a:solidFill>
                            <a:schemeClr val="bg1"/>
                          </a:solidFill>
                        </a:rPr>
                        <a:t>Paintings</a:t>
                      </a:r>
                      <a:endParaRPr lang="en-US" sz="1200" b="1"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84%</a:t>
                      </a:r>
                      <a:r>
                        <a:rPr lang="en-US" sz="1200" baseline="30000" dirty="0">
                          <a:solidFill>
                            <a:schemeClr val="bg1"/>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81%</a:t>
                      </a:r>
                      <a:r>
                        <a:rPr lang="en-US" sz="1200" baseline="30000" dirty="0">
                          <a:solidFill>
                            <a:schemeClr val="bg1"/>
                          </a:solidFill>
                        </a:rPr>
                        <a:t>(d,e)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88%</a:t>
                      </a:r>
                      <a:r>
                        <a:rPr lang="en-US" sz="1200" baseline="30000" dirty="0">
                          <a:solidFill>
                            <a:schemeClr val="bg1"/>
                          </a:solidFill>
                        </a:rPr>
                        <a:t>(c)</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85%</a:t>
                      </a:r>
                      <a:r>
                        <a:rPr lang="en-US" sz="1200" baseline="30000" dirty="0">
                          <a:solidFill>
                            <a:schemeClr val="bg1"/>
                          </a:solidFill>
                        </a:rPr>
                        <a:t>(c)</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4230878191"/>
                  </a:ext>
                </a:extLst>
              </a:tr>
              <a:tr h="272672">
                <a:tc>
                  <a:txBody>
                    <a:bodyPr/>
                    <a:lstStyle/>
                    <a:p>
                      <a:r>
                        <a:rPr lang="en-US" sz="1200" dirty="0">
                          <a:solidFill>
                            <a:schemeClr val="bg1"/>
                          </a:solidFill>
                        </a:rPr>
                        <a:t>Drawings</a:t>
                      </a:r>
                      <a:endParaRPr lang="en-US" sz="1200" b="1"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64%</a:t>
                      </a:r>
                      <a:r>
                        <a:rPr lang="en-US" sz="1200" baseline="30000" dirty="0">
                          <a:solidFill>
                            <a:schemeClr val="bg1"/>
                          </a:solidFill>
                        </a:rPr>
                        <a:t>(b)</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81%</a:t>
                      </a:r>
                      <a:r>
                        <a:rPr lang="en-US" sz="1200" baseline="30000" dirty="0">
                          <a:solidFill>
                            <a:schemeClr val="bg1"/>
                          </a:solidFill>
                        </a:rPr>
                        <a:t>(d,e)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63%</a:t>
                      </a:r>
                      <a:r>
                        <a:rPr lang="en-US" sz="1200" baseline="30000" dirty="0">
                          <a:solidFill>
                            <a:schemeClr val="bg1"/>
                          </a:solidFill>
                        </a:rPr>
                        <a:t>(c)</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60%</a:t>
                      </a:r>
                      <a:r>
                        <a:rPr lang="en-US" sz="1200" baseline="30000" dirty="0">
                          <a:solidFill>
                            <a:schemeClr val="bg1"/>
                          </a:solidFill>
                        </a:rPr>
                        <a:t>(c)</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399659408"/>
                  </a:ext>
                </a:extLst>
              </a:tr>
              <a:tr h="272672">
                <a:tc>
                  <a:txBody>
                    <a:bodyPr/>
                    <a:lstStyle/>
                    <a:p>
                      <a:r>
                        <a:rPr lang="en-US" sz="1200" dirty="0">
                          <a:solidFill>
                            <a:schemeClr val="bg1"/>
                          </a:solidFill>
                        </a:rPr>
                        <a:t>Mixed media/collage</a:t>
                      </a:r>
                      <a:endParaRPr lang="en-US" sz="1200" b="1"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48%</a:t>
                      </a:r>
                      <a:r>
                        <a:rPr lang="en-US" sz="1200" baseline="30000" dirty="0">
                          <a:solidFill>
                            <a:schemeClr val="bg1"/>
                          </a:solidFill>
                        </a:rPr>
                        <a:t>(b)</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52%</a:t>
                      </a:r>
                      <a:r>
                        <a:rPr lang="en-US" sz="1200" baseline="30000" dirty="0">
                          <a:solidFill>
                            <a:schemeClr val="bg1"/>
                          </a:solidFill>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tc>
                  <a:txBody>
                    <a:bodyPr/>
                    <a:lstStyle/>
                    <a:p>
                      <a:pPr algn="ctr"/>
                      <a:r>
                        <a:rPr lang="en-US" sz="1200" dirty="0">
                          <a:solidFill>
                            <a:schemeClr val="bg1"/>
                          </a:solidFill>
                        </a:rPr>
                        <a:t>45%</a:t>
                      </a:r>
                      <a:r>
                        <a:rPr lang="en-US" sz="1200" baseline="30000" dirty="0">
                          <a:solidFill>
                            <a:schemeClr val="bg1"/>
                          </a:solidFill>
                        </a:rPr>
                        <a:t>(c)</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20000"/>
                        <a:lumOff val="80000"/>
                      </a:schemeClr>
                    </a:solidFill>
                  </a:tcPr>
                </a:tc>
                <a:extLst>
                  <a:ext uri="{0D108BD9-81ED-4DB2-BD59-A6C34878D82A}">
                    <a16:rowId xmlns:a16="http://schemas.microsoft.com/office/drawing/2014/main" val="2159702854"/>
                  </a:ext>
                </a:extLst>
              </a:tr>
              <a:tr h="454454">
                <a:tc>
                  <a:txBody>
                    <a:bodyPr/>
                    <a:lstStyle/>
                    <a:p>
                      <a:r>
                        <a:rPr lang="en-US" sz="1200" dirty="0">
                          <a:solidFill>
                            <a:schemeClr val="bg1"/>
                          </a:solidFill>
                        </a:rPr>
                        <a:t>Handmade Books/cards, etc.</a:t>
                      </a:r>
                      <a:endParaRPr lang="en-US" sz="1200" b="1"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27%</a:t>
                      </a:r>
                      <a:endParaRPr lang="en-US" sz="1200" baseline="30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22%</a:t>
                      </a:r>
                      <a:r>
                        <a:rPr lang="en-US" sz="1200" baseline="30000" dirty="0">
                          <a:solidFill>
                            <a:schemeClr val="bg1"/>
                          </a:solidFill>
                        </a:rPr>
                        <a:t>(e)</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29%</a:t>
                      </a:r>
                      <a:r>
                        <a:rPr lang="en-US" sz="1200" baseline="30000" dirty="0">
                          <a:solidFill>
                            <a:schemeClr val="bg1"/>
                          </a:solidFill>
                        </a:rPr>
                        <a:t>(d)</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3760334"/>
                  </a:ext>
                </a:extLst>
              </a:tr>
              <a:tr h="272672">
                <a:tc>
                  <a:txBody>
                    <a:bodyPr/>
                    <a:lstStyle/>
                    <a:p>
                      <a:r>
                        <a:rPr lang="en-US" sz="1200" dirty="0">
                          <a:solidFill>
                            <a:schemeClr val="bg1"/>
                          </a:solidFill>
                        </a:rPr>
                        <a:t>Three-dimensional art</a:t>
                      </a:r>
                      <a:endParaRPr lang="en-US" sz="1200" b="1"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26%</a:t>
                      </a:r>
                      <a:r>
                        <a:rPr lang="en-US" sz="1200" baseline="30000" dirty="0">
                          <a:solidFill>
                            <a:schemeClr val="bg1"/>
                          </a:solidFill>
                        </a:rPr>
                        <a:t>(b)</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32%</a:t>
                      </a:r>
                      <a:r>
                        <a:rPr lang="en-US" sz="1200" baseline="30000" dirty="0">
                          <a:solidFill>
                            <a:schemeClr val="bg1"/>
                          </a:solidFill>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30%</a:t>
                      </a:r>
                      <a:r>
                        <a:rPr lang="en-US" sz="1200" baseline="30000" dirty="0">
                          <a:solidFill>
                            <a:schemeClr val="bg1"/>
                          </a:solidFill>
                        </a:rPr>
                        <a:t>(e)</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23%</a:t>
                      </a:r>
                      <a:r>
                        <a:rPr lang="en-US" sz="1200" baseline="30000" dirty="0">
                          <a:solidFill>
                            <a:schemeClr val="bg1"/>
                          </a:solidFill>
                        </a:rPr>
                        <a:t>(c,d)</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0973540"/>
                  </a:ext>
                </a:extLst>
              </a:tr>
              <a:tr h="272672">
                <a:tc>
                  <a:txBody>
                    <a:bodyPr/>
                    <a:lstStyle/>
                    <a:p>
                      <a:r>
                        <a:rPr lang="en-US" sz="1200" dirty="0">
                          <a:solidFill>
                            <a:schemeClr val="bg1"/>
                          </a:solidFill>
                        </a:rPr>
                        <a:t>Digital art</a:t>
                      </a:r>
                      <a:endParaRPr lang="en-US" sz="1200" b="1"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36%</a:t>
                      </a:r>
                      <a:r>
                        <a:rPr lang="en-US" sz="1200" baseline="30000" dirty="0">
                          <a:solidFill>
                            <a:schemeClr val="bg1"/>
                          </a:solidFill>
                        </a:rPr>
                        <a:t>(d,e)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30%</a:t>
                      </a:r>
                      <a:r>
                        <a:rPr lang="en-US" sz="1200" baseline="30000" dirty="0">
                          <a:solidFill>
                            <a:schemeClr val="bg1"/>
                          </a:solidFill>
                        </a:rPr>
                        <a:t>(c,e)</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16%</a:t>
                      </a:r>
                      <a:r>
                        <a:rPr lang="en-US" sz="1200" baseline="30000" dirty="0">
                          <a:solidFill>
                            <a:schemeClr val="bg1"/>
                          </a:solidFill>
                        </a:rPr>
                        <a:t>(c,d)</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8177052"/>
                  </a:ext>
                </a:extLst>
              </a:tr>
              <a:tr h="272672">
                <a:tc>
                  <a:txBody>
                    <a:bodyPr/>
                    <a:lstStyle/>
                    <a:p>
                      <a:r>
                        <a:rPr lang="en-US" sz="1200" dirty="0">
                          <a:solidFill>
                            <a:schemeClr val="bg1"/>
                          </a:solidFill>
                        </a:rPr>
                        <a:t>Printmaking</a:t>
                      </a:r>
                      <a:endParaRPr lang="en-US" sz="1200" b="1"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15%</a:t>
                      </a:r>
                      <a:r>
                        <a:rPr lang="en-US" sz="1200" baseline="30000" dirty="0">
                          <a:solidFill>
                            <a:schemeClr val="bg1"/>
                          </a:solidFill>
                        </a:rPr>
                        <a:t>(b)</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21%</a:t>
                      </a:r>
                      <a:r>
                        <a:rPr lang="en-US" sz="1200" baseline="30000" dirty="0">
                          <a:solidFill>
                            <a:schemeClr val="bg1"/>
                          </a:solidFill>
                        </a:rPr>
                        <a:t>(d,e)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17%</a:t>
                      </a:r>
                      <a:r>
                        <a:rPr lang="en-US" sz="1200" baseline="30000" dirty="0">
                          <a:solidFill>
                            <a:schemeClr val="bg1"/>
                          </a:solidFill>
                        </a:rPr>
                        <a:t>(c,e)</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13%</a:t>
                      </a:r>
                      <a:r>
                        <a:rPr lang="en-US" sz="1200" baseline="30000" dirty="0">
                          <a:solidFill>
                            <a:schemeClr val="bg1"/>
                          </a:solidFill>
                        </a:rPr>
                        <a:t>(c,d)</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8962705"/>
                  </a:ext>
                </a:extLst>
              </a:tr>
              <a:tr h="272672">
                <a:tc>
                  <a:txBody>
                    <a:bodyPr/>
                    <a:lstStyle/>
                    <a:p>
                      <a:r>
                        <a:rPr lang="en-US" sz="1200" dirty="0">
                          <a:solidFill>
                            <a:schemeClr val="bg1"/>
                          </a:solidFill>
                        </a:rPr>
                        <a:t>Other</a:t>
                      </a:r>
                      <a:endParaRPr lang="en-US" sz="1200" b="1"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11%</a:t>
                      </a:r>
                      <a:r>
                        <a:rPr lang="en-US" sz="1200" baseline="30000" dirty="0">
                          <a:solidFill>
                            <a:schemeClr val="bg1"/>
                          </a:solidFill>
                        </a:rPr>
                        <a:t>(b)</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11%</a:t>
                      </a:r>
                    </a:p>
                  </a:txBody>
                  <a:tcPr anchor="ctr">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9227096"/>
                  </a:ext>
                </a:extLst>
              </a:tr>
              <a:tr h="272672">
                <a:tc>
                  <a:txBody>
                    <a:bodyPr/>
                    <a:lstStyle/>
                    <a:p>
                      <a:pPr algn="ctr"/>
                      <a:r>
                        <a:rPr lang="en-US" sz="1200" dirty="0">
                          <a:solidFill>
                            <a:schemeClr val="bg1"/>
                          </a:solidFill>
                        </a:rPr>
                        <a:t>n</a:t>
                      </a:r>
                      <a:endParaRPr lang="en-US" sz="1200" b="1" dirty="0">
                        <a:solidFill>
                          <a:schemeClr val="bg1"/>
                        </a:solidFill>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7,090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4,466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2,333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723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654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5,713</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914400" y="64770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b="1" dirty="0"/>
              <a:t>1. What type of art do you create?</a:t>
            </a:r>
            <a:r>
              <a:rPr lang="en-US" dirty="0"/>
              <a:t>   </a:t>
            </a:r>
            <a:endParaRPr lang="en-US" kern="0" dirty="0"/>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12</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152400" y="5410200"/>
            <a:ext cx="4114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p:txBody>
      </p:sp>
      <p:sp>
        <p:nvSpPr>
          <p:cNvPr id="12" name="TextBox 11">
            <a:extLst>
              <a:ext uri="{FF2B5EF4-FFF2-40B4-BE49-F238E27FC236}">
                <a16:creationId xmlns:a16="http://schemas.microsoft.com/office/drawing/2014/main" id="{BFA5B1B0-6348-4383-AEA1-99FC21CD3695}"/>
              </a:ext>
            </a:extLst>
          </p:cNvPr>
          <p:cNvSpPr txBox="1"/>
          <p:nvPr/>
        </p:nvSpPr>
        <p:spPr>
          <a:xfrm>
            <a:off x="4343400" y="5461084"/>
            <a:ext cx="3276600" cy="584269"/>
          </a:xfrm>
          <a:prstGeom prst="ellipse">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1050" dirty="0">
                <a:solidFill>
                  <a:schemeClr val="bg1"/>
                </a:solidFill>
              </a:rPr>
              <a:t>Results were very similar to previous findings.</a:t>
            </a:r>
          </a:p>
        </p:txBody>
      </p:sp>
      <p:pic>
        <p:nvPicPr>
          <p:cNvPr id="13" name="Graphic 12" descr="Small paint brush">
            <a:extLst>
              <a:ext uri="{FF2B5EF4-FFF2-40B4-BE49-F238E27FC236}">
                <a16:creationId xmlns:a16="http://schemas.microsoft.com/office/drawing/2014/main" id="{727FD586-A5ED-44D4-B855-66EC25990FF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731358">
            <a:off x="119724" y="962172"/>
            <a:ext cx="408940" cy="381000"/>
          </a:xfrm>
          <a:prstGeom prst="rect">
            <a:avLst/>
          </a:prstGeom>
        </p:spPr>
      </p:pic>
      <p:sp>
        <p:nvSpPr>
          <p:cNvPr id="2" name="Speech Bubble: Rectangle 1">
            <a:extLst>
              <a:ext uri="{FF2B5EF4-FFF2-40B4-BE49-F238E27FC236}">
                <a16:creationId xmlns:a16="http://schemas.microsoft.com/office/drawing/2014/main" id="{56F3A89C-25FF-4868-AFE5-1F536E0AEF48}"/>
              </a:ext>
            </a:extLst>
          </p:cNvPr>
          <p:cNvSpPr/>
          <p:nvPr/>
        </p:nvSpPr>
        <p:spPr>
          <a:xfrm>
            <a:off x="228600" y="1854582"/>
            <a:ext cx="7414853" cy="1662066"/>
          </a:xfrm>
          <a:custGeom>
            <a:avLst/>
            <a:gdLst>
              <a:gd name="connsiteX0" fmla="*/ 0 w 7414853"/>
              <a:gd name="connsiteY0" fmla="*/ 0 h 838200"/>
              <a:gd name="connsiteX1" fmla="*/ 1235809 w 7414853"/>
              <a:gd name="connsiteY1" fmla="*/ 0 h 838200"/>
              <a:gd name="connsiteX2" fmla="*/ 1235809 w 7414853"/>
              <a:gd name="connsiteY2" fmla="*/ 0 h 838200"/>
              <a:gd name="connsiteX3" fmla="*/ 3089522 w 7414853"/>
              <a:gd name="connsiteY3" fmla="*/ 0 h 838200"/>
              <a:gd name="connsiteX4" fmla="*/ 7414853 w 7414853"/>
              <a:gd name="connsiteY4" fmla="*/ 0 h 838200"/>
              <a:gd name="connsiteX5" fmla="*/ 7414853 w 7414853"/>
              <a:gd name="connsiteY5" fmla="*/ 488950 h 838200"/>
              <a:gd name="connsiteX6" fmla="*/ 7414853 w 7414853"/>
              <a:gd name="connsiteY6" fmla="*/ 488950 h 838200"/>
              <a:gd name="connsiteX7" fmla="*/ 7414853 w 7414853"/>
              <a:gd name="connsiteY7" fmla="*/ 698500 h 838200"/>
              <a:gd name="connsiteX8" fmla="*/ 7414853 w 7414853"/>
              <a:gd name="connsiteY8" fmla="*/ 838200 h 838200"/>
              <a:gd name="connsiteX9" fmla="*/ 3089522 w 7414853"/>
              <a:gd name="connsiteY9" fmla="*/ 838200 h 838200"/>
              <a:gd name="connsiteX10" fmla="*/ 2171736 w 7414853"/>
              <a:gd name="connsiteY10" fmla="*/ 838200 h 838200"/>
              <a:gd name="connsiteX11" fmla="*/ 1235809 w 7414853"/>
              <a:gd name="connsiteY11" fmla="*/ 838200 h 838200"/>
              <a:gd name="connsiteX12" fmla="*/ 0 w 7414853"/>
              <a:gd name="connsiteY12" fmla="*/ 838200 h 838200"/>
              <a:gd name="connsiteX13" fmla="*/ 0 w 7414853"/>
              <a:gd name="connsiteY13" fmla="*/ 698500 h 838200"/>
              <a:gd name="connsiteX14" fmla="*/ 0 w 7414853"/>
              <a:gd name="connsiteY14" fmla="*/ 488950 h 838200"/>
              <a:gd name="connsiteX15" fmla="*/ 0 w 7414853"/>
              <a:gd name="connsiteY15" fmla="*/ 488950 h 838200"/>
              <a:gd name="connsiteX16" fmla="*/ 0 w 7414853"/>
              <a:gd name="connsiteY16" fmla="*/ 0 h 838200"/>
              <a:gd name="connsiteX0" fmla="*/ 0 w 7414853"/>
              <a:gd name="connsiteY0" fmla="*/ 706171 h 1544371"/>
              <a:gd name="connsiteX1" fmla="*/ 1235809 w 7414853"/>
              <a:gd name="connsiteY1" fmla="*/ 706171 h 1544371"/>
              <a:gd name="connsiteX2" fmla="*/ 1434986 w 7414853"/>
              <a:gd name="connsiteY2" fmla="*/ 0 h 1544371"/>
              <a:gd name="connsiteX3" fmla="*/ 3089522 w 7414853"/>
              <a:gd name="connsiteY3" fmla="*/ 706171 h 1544371"/>
              <a:gd name="connsiteX4" fmla="*/ 7414853 w 7414853"/>
              <a:gd name="connsiteY4" fmla="*/ 706171 h 1544371"/>
              <a:gd name="connsiteX5" fmla="*/ 7414853 w 7414853"/>
              <a:gd name="connsiteY5" fmla="*/ 1195121 h 1544371"/>
              <a:gd name="connsiteX6" fmla="*/ 7414853 w 7414853"/>
              <a:gd name="connsiteY6" fmla="*/ 1195121 h 1544371"/>
              <a:gd name="connsiteX7" fmla="*/ 7414853 w 7414853"/>
              <a:gd name="connsiteY7" fmla="*/ 1404671 h 1544371"/>
              <a:gd name="connsiteX8" fmla="*/ 7414853 w 7414853"/>
              <a:gd name="connsiteY8" fmla="*/ 1544371 h 1544371"/>
              <a:gd name="connsiteX9" fmla="*/ 3089522 w 7414853"/>
              <a:gd name="connsiteY9" fmla="*/ 1544371 h 1544371"/>
              <a:gd name="connsiteX10" fmla="*/ 2171736 w 7414853"/>
              <a:gd name="connsiteY10" fmla="*/ 1544371 h 1544371"/>
              <a:gd name="connsiteX11" fmla="*/ 1235809 w 7414853"/>
              <a:gd name="connsiteY11" fmla="*/ 1544371 h 1544371"/>
              <a:gd name="connsiteX12" fmla="*/ 0 w 7414853"/>
              <a:gd name="connsiteY12" fmla="*/ 1544371 h 1544371"/>
              <a:gd name="connsiteX13" fmla="*/ 0 w 7414853"/>
              <a:gd name="connsiteY13" fmla="*/ 1404671 h 1544371"/>
              <a:gd name="connsiteX14" fmla="*/ 0 w 7414853"/>
              <a:gd name="connsiteY14" fmla="*/ 1195121 h 1544371"/>
              <a:gd name="connsiteX15" fmla="*/ 0 w 7414853"/>
              <a:gd name="connsiteY15" fmla="*/ 1195121 h 1544371"/>
              <a:gd name="connsiteX16" fmla="*/ 0 w 7414853"/>
              <a:gd name="connsiteY16" fmla="*/ 706171 h 1544371"/>
              <a:gd name="connsiteX0" fmla="*/ 0 w 7414853"/>
              <a:gd name="connsiteY0" fmla="*/ 823866 h 1662066"/>
              <a:gd name="connsiteX1" fmla="*/ 1235809 w 7414853"/>
              <a:gd name="connsiteY1" fmla="*/ 823866 h 1662066"/>
              <a:gd name="connsiteX2" fmla="*/ 1670376 w 7414853"/>
              <a:gd name="connsiteY2" fmla="*/ 0 h 1662066"/>
              <a:gd name="connsiteX3" fmla="*/ 3089522 w 7414853"/>
              <a:gd name="connsiteY3" fmla="*/ 823866 h 1662066"/>
              <a:gd name="connsiteX4" fmla="*/ 7414853 w 7414853"/>
              <a:gd name="connsiteY4" fmla="*/ 823866 h 1662066"/>
              <a:gd name="connsiteX5" fmla="*/ 7414853 w 7414853"/>
              <a:gd name="connsiteY5" fmla="*/ 1312816 h 1662066"/>
              <a:gd name="connsiteX6" fmla="*/ 7414853 w 7414853"/>
              <a:gd name="connsiteY6" fmla="*/ 1312816 h 1662066"/>
              <a:gd name="connsiteX7" fmla="*/ 7414853 w 7414853"/>
              <a:gd name="connsiteY7" fmla="*/ 1522366 h 1662066"/>
              <a:gd name="connsiteX8" fmla="*/ 7414853 w 7414853"/>
              <a:gd name="connsiteY8" fmla="*/ 1662066 h 1662066"/>
              <a:gd name="connsiteX9" fmla="*/ 3089522 w 7414853"/>
              <a:gd name="connsiteY9" fmla="*/ 1662066 h 1662066"/>
              <a:gd name="connsiteX10" fmla="*/ 2171736 w 7414853"/>
              <a:gd name="connsiteY10" fmla="*/ 1662066 h 1662066"/>
              <a:gd name="connsiteX11" fmla="*/ 1235809 w 7414853"/>
              <a:gd name="connsiteY11" fmla="*/ 1662066 h 1662066"/>
              <a:gd name="connsiteX12" fmla="*/ 0 w 7414853"/>
              <a:gd name="connsiteY12" fmla="*/ 1662066 h 1662066"/>
              <a:gd name="connsiteX13" fmla="*/ 0 w 7414853"/>
              <a:gd name="connsiteY13" fmla="*/ 1522366 h 1662066"/>
              <a:gd name="connsiteX14" fmla="*/ 0 w 7414853"/>
              <a:gd name="connsiteY14" fmla="*/ 1312816 h 1662066"/>
              <a:gd name="connsiteX15" fmla="*/ 0 w 7414853"/>
              <a:gd name="connsiteY15" fmla="*/ 1312816 h 1662066"/>
              <a:gd name="connsiteX16" fmla="*/ 0 w 7414853"/>
              <a:gd name="connsiteY16" fmla="*/ 823866 h 166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14853" h="1662066">
                <a:moveTo>
                  <a:pt x="0" y="823866"/>
                </a:moveTo>
                <a:lnTo>
                  <a:pt x="1235809" y="823866"/>
                </a:lnTo>
                <a:lnTo>
                  <a:pt x="1670376" y="0"/>
                </a:lnTo>
                <a:lnTo>
                  <a:pt x="3089522" y="823866"/>
                </a:lnTo>
                <a:lnTo>
                  <a:pt x="7414853" y="823866"/>
                </a:lnTo>
                <a:lnTo>
                  <a:pt x="7414853" y="1312816"/>
                </a:lnTo>
                <a:lnTo>
                  <a:pt x="7414853" y="1312816"/>
                </a:lnTo>
                <a:lnTo>
                  <a:pt x="7414853" y="1522366"/>
                </a:lnTo>
                <a:lnTo>
                  <a:pt x="7414853" y="1662066"/>
                </a:lnTo>
                <a:lnTo>
                  <a:pt x="3089522" y="1662066"/>
                </a:lnTo>
                <a:lnTo>
                  <a:pt x="2171736" y="1662066"/>
                </a:lnTo>
                <a:lnTo>
                  <a:pt x="1235809" y="1662066"/>
                </a:lnTo>
                <a:lnTo>
                  <a:pt x="0" y="1662066"/>
                </a:lnTo>
                <a:lnTo>
                  <a:pt x="0" y="1522366"/>
                </a:lnTo>
                <a:lnTo>
                  <a:pt x="0" y="1312816"/>
                </a:lnTo>
                <a:lnTo>
                  <a:pt x="0" y="1312816"/>
                </a:lnTo>
                <a:lnTo>
                  <a:pt x="0" y="823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247279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Favorite Types of Artwork to Create</a:t>
            </a:r>
            <a:br>
              <a:rPr lang="en-US" dirty="0"/>
            </a:br>
            <a:r>
              <a:rPr lang="en-US" sz="1000" dirty="0"/>
              <a:t>Top 10 Categories</a:t>
            </a:r>
            <a:endParaRPr lang="en-US" dirty="0"/>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530352" y="838200"/>
            <a:ext cx="7013448" cy="722376"/>
          </a:xfrm>
        </p:spPr>
        <p:txBody>
          <a:bodyPr/>
          <a:lstStyle/>
          <a:p>
            <a:pPr marL="0" indent="0">
              <a:buNone/>
            </a:pPr>
            <a:r>
              <a:rPr lang="en-US" dirty="0"/>
              <a:t>Acrylic paintings are favorite, especially among Professionals and Hobbyists.</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2520987507"/>
              </p:ext>
            </p:extLst>
          </p:nvPr>
        </p:nvGraphicFramePr>
        <p:xfrm>
          <a:off x="228600" y="1752600"/>
          <a:ext cx="7415785" cy="3969049"/>
        </p:xfrm>
        <a:graphic>
          <a:graphicData uri="http://schemas.openxmlformats.org/drawingml/2006/table">
            <a:tbl>
              <a:tblPr firstRow="1" bandRow="1">
                <a:tableStyleId>{9D7B26C5-4107-4FEC-AEDC-1716B250A1EF}</a:tableStyleId>
              </a:tblPr>
              <a:tblGrid>
                <a:gridCol w="2076419">
                  <a:extLst>
                    <a:ext uri="{9D8B030D-6E8A-4147-A177-3AD203B41FA5}">
                      <a16:colId xmlns:a16="http://schemas.microsoft.com/office/drawing/2014/main" val="3124580405"/>
                    </a:ext>
                  </a:extLst>
                </a:gridCol>
                <a:gridCol w="802416">
                  <a:extLst>
                    <a:ext uri="{9D8B030D-6E8A-4147-A177-3AD203B41FA5}">
                      <a16:colId xmlns:a16="http://schemas.microsoft.com/office/drawing/2014/main" val="3408498545"/>
                    </a:ext>
                  </a:extLst>
                </a:gridCol>
                <a:gridCol w="854902">
                  <a:extLst>
                    <a:ext uri="{9D8B030D-6E8A-4147-A177-3AD203B41FA5}">
                      <a16:colId xmlns:a16="http://schemas.microsoft.com/office/drawing/2014/main" val="3533829055"/>
                    </a:ext>
                  </a:extLst>
                </a:gridCol>
                <a:gridCol w="920512">
                  <a:extLst>
                    <a:ext uri="{9D8B030D-6E8A-4147-A177-3AD203B41FA5}">
                      <a16:colId xmlns:a16="http://schemas.microsoft.com/office/drawing/2014/main" val="4142446680"/>
                    </a:ext>
                  </a:extLst>
                </a:gridCol>
                <a:gridCol w="920512">
                  <a:extLst>
                    <a:ext uri="{9D8B030D-6E8A-4147-A177-3AD203B41FA5}">
                      <a16:colId xmlns:a16="http://schemas.microsoft.com/office/drawing/2014/main" val="2399029991"/>
                    </a:ext>
                  </a:extLst>
                </a:gridCol>
                <a:gridCol w="920512">
                  <a:extLst>
                    <a:ext uri="{9D8B030D-6E8A-4147-A177-3AD203B41FA5}">
                      <a16:colId xmlns:a16="http://schemas.microsoft.com/office/drawing/2014/main" val="2908534431"/>
                    </a:ext>
                  </a:extLst>
                </a:gridCol>
                <a:gridCol w="920512">
                  <a:extLst>
                    <a:ext uri="{9D8B030D-6E8A-4147-A177-3AD203B41FA5}">
                      <a16:colId xmlns:a16="http://schemas.microsoft.com/office/drawing/2014/main" val="1076768269"/>
                    </a:ext>
                  </a:extLst>
                </a:gridCol>
              </a:tblGrid>
              <a:tr h="311449">
                <a:tc>
                  <a:txBody>
                    <a:bodyPr/>
                    <a:lstStyle/>
                    <a:p>
                      <a:pPr algn="ctr"/>
                      <a:endParaRPr lang="en-US" sz="1200"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Total</a:t>
                      </a:r>
                    </a:p>
                  </a:txBody>
                  <a:tcPr anchor="ctr"/>
                </a:tc>
                <a:tc>
                  <a:txBody>
                    <a:bodyPr/>
                    <a:lstStyle/>
                    <a:p>
                      <a:pPr algn="ctr"/>
                      <a:r>
                        <a:rPr lang="en-US" sz="1200" dirty="0">
                          <a:solidFill>
                            <a:schemeClr val="bg1"/>
                          </a:solidFill>
                        </a:rPr>
                        <a:t>U.S.</a:t>
                      </a:r>
                    </a:p>
                  </a:txBody>
                  <a:tcPr anchor="ctr"/>
                </a:tc>
                <a:tc>
                  <a:txBody>
                    <a:bodyPr/>
                    <a:lstStyle/>
                    <a:p>
                      <a:pPr algn="ctr"/>
                      <a:r>
                        <a:rPr lang="en-US" sz="1200" dirty="0">
                          <a:solidFill>
                            <a:schemeClr val="bg1"/>
                          </a:solidFill>
                        </a:rPr>
                        <a:t>Canada</a:t>
                      </a:r>
                    </a:p>
                  </a:txBody>
                  <a:tcPr anchor="ctr"/>
                </a:tc>
                <a:tc>
                  <a:txBody>
                    <a:bodyPr/>
                    <a:lstStyle/>
                    <a:p>
                      <a:pPr algn="ctr"/>
                      <a:r>
                        <a:rPr lang="en-US" sz="1200" dirty="0">
                          <a:solidFill>
                            <a:schemeClr val="bg1"/>
                          </a:solidFill>
                        </a:rPr>
                        <a:t>Student</a:t>
                      </a:r>
                    </a:p>
                  </a:txBody>
                  <a:tcPr anchor="ctr"/>
                </a:tc>
                <a:tc>
                  <a:txBody>
                    <a:bodyPr/>
                    <a:lstStyle/>
                    <a:p>
                      <a:pPr algn="ctr"/>
                      <a:r>
                        <a:rPr lang="en-US" sz="1200" dirty="0">
                          <a:solidFill>
                            <a:schemeClr val="bg1"/>
                          </a:solidFill>
                        </a:rPr>
                        <a:t>Pro</a:t>
                      </a:r>
                    </a:p>
                  </a:txBody>
                  <a:tcPr anchor="ctr"/>
                </a:tc>
                <a:tc>
                  <a:txBody>
                    <a:bodyPr/>
                    <a:lstStyle/>
                    <a:p>
                      <a:pPr algn="ctr"/>
                      <a:r>
                        <a:rPr lang="en-US" sz="1200" dirty="0">
                          <a:solidFill>
                            <a:schemeClr val="bg1"/>
                          </a:solidFill>
                        </a:rPr>
                        <a:t>Hobbyist</a:t>
                      </a:r>
                    </a:p>
                  </a:txBody>
                  <a:tcPr anchor="ctr"/>
                </a:tc>
                <a:extLst>
                  <a:ext uri="{0D108BD9-81ED-4DB2-BD59-A6C34878D82A}">
                    <a16:rowId xmlns:a16="http://schemas.microsoft.com/office/drawing/2014/main" val="1672700539"/>
                  </a:ext>
                </a:extLst>
              </a:tr>
              <a:tr h="230387">
                <a:tc>
                  <a:txBody>
                    <a:bodyPr/>
                    <a:lstStyle/>
                    <a:p>
                      <a:endParaRPr lang="en-US" sz="1200" b="1" dirty="0">
                        <a:solidFill>
                          <a:schemeClr val="bg1"/>
                        </a:solidFill>
                      </a:endParaRPr>
                    </a:p>
                  </a:txBody>
                  <a:tcPr anchor="ctr">
                    <a:noFill/>
                  </a:tcPr>
                </a:tc>
                <a:tc>
                  <a:txBody>
                    <a:bodyPr/>
                    <a:lstStyle/>
                    <a:p>
                      <a:pPr algn="ctr"/>
                      <a:endParaRPr lang="en-US" sz="1200" dirty="0">
                        <a:solidFill>
                          <a:schemeClr val="bg1"/>
                        </a:solidFill>
                      </a:endParaRPr>
                    </a:p>
                  </a:txBody>
                  <a:tcPr anchor="ctr">
                    <a:noFill/>
                  </a:tcPr>
                </a:tc>
                <a:tc>
                  <a:txBody>
                    <a:bodyPr/>
                    <a:lstStyle/>
                    <a:p>
                      <a:pPr algn="ctr"/>
                      <a:r>
                        <a:rPr lang="en-US" sz="1200" dirty="0">
                          <a:solidFill>
                            <a:schemeClr val="bg1"/>
                          </a:solidFill>
                        </a:rPr>
                        <a:t>(a)</a:t>
                      </a:r>
                      <a:endParaRPr lang="en-US" sz="1200" b="1" dirty="0">
                        <a:solidFill>
                          <a:schemeClr val="bg1"/>
                        </a:solidFill>
                      </a:endParaRPr>
                    </a:p>
                  </a:txBody>
                  <a:tcPr anchor="ctr">
                    <a:noFill/>
                  </a:tcPr>
                </a:tc>
                <a:tc>
                  <a:txBody>
                    <a:bodyPr/>
                    <a:lstStyle/>
                    <a:p>
                      <a:pPr algn="ctr"/>
                      <a:r>
                        <a:rPr lang="en-US" sz="1200" dirty="0">
                          <a:solidFill>
                            <a:schemeClr val="bg1"/>
                          </a:solidFill>
                        </a:rPr>
                        <a:t>(b)</a:t>
                      </a:r>
                      <a:endParaRPr lang="en-US" sz="1200" b="1" dirty="0">
                        <a:solidFill>
                          <a:schemeClr val="bg1"/>
                        </a:solidFill>
                      </a:endParaRPr>
                    </a:p>
                  </a:txBody>
                  <a:tcPr anchor="ctr">
                    <a:noFill/>
                  </a:tcPr>
                </a:tc>
                <a:tc>
                  <a:txBody>
                    <a:bodyPr/>
                    <a:lstStyle/>
                    <a:p>
                      <a:pPr algn="ctr"/>
                      <a:r>
                        <a:rPr lang="en-US" sz="1200" dirty="0">
                          <a:solidFill>
                            <a:schemeClr val="bg1"/>
                          </a:solidFill>
                        </a:rPr>
                        <a:t>(c)</a:t>
                      </a:r>
                      <a:endParaRPr lang="en-US" sz="1200" b="1" dirty="0">
                        <a:solidFill>
                          <a:schemeClr val="bg1"/>
                        </a:solidFill>
                      </a:endParaRPr>
                    </a:p>
                  </a:txBody>
                  <a:tcPr anchor="ctr">
                    <a:noFill/>
                  </a:tcPr>
                </a:tc>
                <a:tc>
                  <a:txBody>
                    <a:bodyPr/>
                    <a:lstStyle/>
                    <a:p>
                      <a:pPr algn="ctr"/>
                      <a:r>
                        <a:rPr lang="en-US" sz="1200" dirty="0">
                          <a:solidFill>
                            <a:schemeClr val="bg1"/>
                          </a:solidFill>
                        </a:rPr>
                        <a:t>(d)</a:t>
                      </a:r>
                      <a:endParaRPr lang="en-US" sz="1200" b="1" dirty="0">
                        <a:solidFill>
                          <a:schemeClr val="bg1"/>
                        </a:solidFill>
                      </a:endParaRPr>
                    </a:p>
                  </a:txBody>
                  <a:tcPr anchor="ctr">
                    <a:noFill/>
                  </a:tcPr>
                </a:tc>
                <a:tc>
                  <a:txBody>
                    <a:bodyPr/>
                    <a:lstStyle/>
                    <a:p>
                      <a:pPr algn="ctr"/>
                      <a:r>
                        <a:rPr lang="en-US" sz="1200" dirty="0">
                          <a:solidFill>
                            <a:schemeClr val="bg1"/>
                          </a:solidFill>
                        </a:rPr>
                        <a:t>(e)</a:t>
                      </a:r>
                      <a:endParaRPr lang="en-US" sz="1200" b="1" dirty="0">
                        <a:solidFill>
                          <a:schemeClr val="bg1"/>
                        </a:solidFill>
                      </a:endParaRPr>
                    </a:p>
                  </a:txBody>
                  <a:tcPr anchor="ctr">
                    <a:noFill/>
                  </a:tcPr>
                </a:tc>
                <a:extLst>
                  <a:ext uri="{0D108BD9-81ED-4DB2-BD59-A6C34878D82A}">
                    <a16:rowId xmlns:a16="http://schemas.microsoft.com/office/drawing/2014/main" val="3423750114"/>
                  </a:ext>
                </a:extLst>
              </a:tr>
              <a:tr h="230387">
                <a:tc>
                  <a:txBody>
                    <a:bodyPr/>
                    <a:lstStyle/>
                    <a:p>
                      <a:r>
                        <a:rPr lang="en-US" sz="1200" b="1" dirty="0">
                          <a:solidFill>
                            <a:schemeClr val="accent2"/>
                          </a:solidFill>
                        </a:rPr>
                        <a:t>Acrylic paintings</a:t>
                      </a:r>
                    </a:p>
                  </a:txBody>
                  <a:tcPr anchor="ctr">
                    <a:solidFill>
                      <a:schemeClr val="bg1">
                        <a:lumMod val="20000"/>
                        <a:lumOff val="80000"/>
                      </a:schemeClr>
                    </a:solidFill>
                  </a:tcPr>
                </a:tc>
                <a:tc>
                  <a:txBody>
                    <a:bodyPr/>
                    <a:lstStyle/>
                    <a:p>
                      <a:pPr algn="ctr"/>
                      <a:r>
                        <a:rPr lang="en-US" sz="1200" b="1" dirty="0">
                          <a:solidFill>
                            <a:schemeClr val="accent2"/>
                          </a:solidFill>
                        </a:rPr>
                        <a:t>39%</a:t>
                      </a:r>
                    </a:p>
                  </a:txBody>
                  <a:tcPr anchor="ctr">
                    <a:solidFill>
                      <a:schemeClr val="bg1">
                        <a:lumMod val="20000"/>
                        <a:lumOff val="80000"/>
                      </a:schemeClr>
                    </a:solidFill>
                  </a:tcPr>
                </a:tc>
                <a:tc>
                  <a:txBody>
                    <a:bodyPr/>
                    <a:lstStyle/>
                    <a:p>
                      <a:pPr algn="ctr"/>
                      <a:r>
                        <a:rPr lang="en-US" sz="1200" b="1" baseline="0" dirty="0">
                          <a:solidFill>
                            <a:schemeClr val="accent2"/>
                          </a:solidFill>
                        </a:rPr>
                        <a:t>36%</a:t>
                      </a:r>
                      <a:r>
                        <a:rPr lang="en-US" sz="1200" b="1" baseline="30000" dirty="0">
                          <a:solidFill>
                            <a:schemeClr val="accent2"/>
                          </a:solidFill>
                        </a:rPr>
                        <a:t>(b)</a:t>
                      </a:r>
                      <a:endParaRPr lang="en-US" sz="1200" b="1" dirty="0">
                        <a:solidFill>
                          <a:schemeClr val="accent2"/>
                        </a:solidFill>
                      </a:endParaRPr>
                    </a:p>
                  </a:txBody>
                  <a:tcPr anchor="ctr">
                    <a:solidFill>
                      <a:schemeClr val="bg1">
                        <a:lumMod val="20000"/>
                        <a:lumOff val="80000"/>
                      </a:schemeClr>
                    </a:solidFill>
                  </a:tcPr>
                </a:tc>
                <a:tc>
                  <a:txBody>
                    <a:bodyPr/>
                    <a:lstStyle/>
                    <a:p>
                      <a:pPr algn="ctr"/>
                      <a:r>
                        <a:rPr lang="en-US" sz="1200" b="1" dirty="0">
                          <a:solidFill>
                            <a:schemeClr val="accent2"/>
                          </a:solidFill>
                        </a:rPr>
                        <a:t>45%</a:t>
                      </a:r>
                    </a:p>
                  </a:txBody>
                  <a:tcPr anchor="ctr">
                    <a:solidFill>
                      <a:schemeClr val="bg1">
                        <a:lumMod val="20000"/>
                        <a:lumOff val="80000"/>
                      </a:schemeClr>
                    </a:solidFill>
                  </a:tcPr>
                </a:tc>
                <a:tc>
                  <a:txBody>
                    <a:bodyPr/>
                    <a:lstStyle/>
                    <a:p>
                      <a:pPr algn="ctr"/>
                      <a:r>
                        <a:rPr lang="en-US" sz="1200" b="1" baseline="0" dirty="0">
                          <a:solidFill>
                            <a:schemeClr val="accent2"/>
                          </a:solidFill>
                        </a:rPr>
                        <a:t>29%</a:t>
                      </a:r>
                      <a:r>
                        <a:rPr lang="en-US" sz="1200" b="1" baseline="30000" dirty="0">
                          <a:solidFill>
                            <a:schemeClr val="accent2"/>
                          </a:solidFill>
                        </a:rPr>
                        <a:t>(d,e)</a:t>
                      </a:r>
                      <a:endParaRPr lang="en-US" sz="1200" b="1" baseline="0" dirty="0">
                        <a:solidFill>
                          <a:schemeClr val="accent2"/>
                        </a:solidFill>
                      </a:endParaRPr>
                    </a:p>
                  </a:txBody>
                  <a:tcPr anchor="ctr">
                    <a:solidFill>
                      <a:schemeClr val="bg1">
                        <a:lumMod val="20000"/>
                        <a:lumOff val="80000"/>
                      </a:schemeClr>
                    </a:solidFill>
                  </a:tcPr>
                </a:tc>
                <a:tc>
                  <a:txBody>
                    <a:bodyPr/>
                    <a:lstStyle/>
                    <a:p>
                      <a:pPr algn="ctr"/>
                      <a:r>
                        <a:rPr lang="en-US" sz="1200" b="1" dirty="0">
                          <a:solidFill>
                            <a:schemeClr val="accent2"/>
                          </a:solidFill>
                        </a:rPr>
                        <a:t>41%</a:t>
                      </a:r>
                      <a:r>
                        <a:rPr lang="en-US" sz="1200" b="1" baseline="30000" dirty="0">
                          <a:solidFill>
                            <a:schemeClr val="accent2"/>
                          </a:solidFill>
                        </a:rPr>
                        <a:t>(c)</a:t>
                      </a:r>
                      <a:endParaRPr lang="en-US" sz="1200" b="1" dirty="0">
                        <a:solidFill>
                          <a:schemeClr val="accent2"/>
                        </a:solidFill>
                      </a:endParaRPr>
                    </a:p>
                  </a:txBody>
                  <a:tcPr anchor="ctr">
                    <a:solidFill>
                      <a:schemeClr val="bg1">
                        <a:lumMod val="20000"/>
                        <a:lumOff val="80000"/>
                      </a:schemeClr>
                    </a:solidFill>
                  </a:tcPr>
                </a:tc>
                <a:tc>
                  <a:txBody>
                    <a:bodyPr/>
                    <a:lstStyle/>
                    <a:p>
                      <a:pPr algn="ctr"/>
                      <a:r>
                        <a:rPr lang="en-US" sz="1200" b="1" dirty="0">
                          <a:solidFill>
                            <a:schemeClr val="accent2"/>
                          </a:solidFill>
                        </a:rPr>
                        <a:t>41%</a:t>
                      </a:r>
                      <a:r>
                        <a:rPr lang="en-US" sz="1200" b="1" baseline="30000" dirty="0">
                          <a:solidFill>
                            <a:schemeClr val="accent2"/>
                          </a:solidFill>
                        </a:rPr>
                        <a:t>(c)</a:t>
                      </a:r>
                      <a:endParaRPr lang="en-US" sz="1200" b="1" dirty="0">
                        <a:solidFill>
                          <a:schemeClr val="accent2"/>
                        </a:solidFill>
                      </a:endParaRPr>
                    </a:p>
                  </a:txBody>
                  <a:tcPr anchor="ctr">
                    <a:solidFill>
                      <a:schemeClr val="bg1">
                        <a:lumMod val="20000"/>
                        <a:lumOff val="80000"/>
                      </a:schemeClr>
                    </a:solidFill>
                  </a:tcPr>
                </a:tc>
                <a:extLst>
                  <a:ext uri="{0D108BD9-81ED-4DB2-BD59-A6C34878D82A}">
                    <a16:rowId xmlns:a16="http://schemas.microsoft.com/office/drawing/2014/main" val="4230878191"/>
                  </a:ext>
                </a:extLst>
              </a:tr>
              <a:tr h="230387">
                <a:tc>
                  <a:txBody>
                    <a:bodyPr/>
                    <a:lstStyle/>
                    <a:p>
                      <a:r>
                        <a:rPr lang="en-US" sz="1200" dirty="0">
                          <a:solidFill>
                            <a:schemeClr val="bg1"/>
                          </a:solidFill>
                        </a:rPr>
                        <a:t>Watercolors</a:t>
                      </a:r>
                      <a:endParaRPr lang="en-US" sz="1200" b="1" dirty="0">
                        <a:solidFill>
                          <a:schemeClr val="bg1"/>
                        </a:solidFill>
                      </a:endParaRPr>
                    </a:p>
                  </a:txBody>
                  <a:tcPr anchor="ctr">
                    <a:noFill/>
                  </a:tcPr>
                </a:tc>
                <a:tc>
                  <a:txBody>
                    <a:bodyPr/>
                    <a:lstStyle/>
                    <a:p>
                      <a:pPr algn="ctr"/>
                      <a:r>
                        <a:rPr lang="en-US" sz="1200" dirty="0">
                          <a:solidFill>
                            <a:schemeClr val="bg1"/>
                          </a:solidFill>
                        </a:rPr>
                        <a:t>28%</a:t>
                      </a:r>
                    </a:p>
                  </a:txBody>
                  <a:tcPr anchor="ctr">
                    <a:noFill/>
                  </a:tcPr>
                </a:tc>
                <a:tc>
                  <a:txBody>
                    <a:bodyPr/>
                    <a:lstStyle/>
                    <a:p>
                      <a:pPr algn="ctr"/>
                      <a:r>
                        <a:rPr lang="en-US" sz="1200" baseline="0" dirty="0">
                          <a:solidFill>
                            <a:schemeClr val="bg1"/>
                          </a:solidFill>
                        </a:rPr>
                        <a:t>27%</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31%</a:t>
                      </a:r>
                    </a:p>
                  </a:txBody>
                  <a:tcPr anchor="ctr">
                    <a:noFill/>
                  </a:tcPr>
                </a:tc>
                <a:tc>
                  <a:txBody>
                    <a:bodyPr/>
                    <a:lstStyle/>
                    <a:p>
                      <a:pPr algn="ctr"/>
                      <a:r>
                        <a:rPr lang="en-US" sz="1200" baseline="0" dirty="0">
                          <a:solidFill>
                            <a:schemeClr val="bg1"/>
                          </a:solidFill>
                        </a:rPr>
                        <a:t>30%</a:t>
                      </a:r>
                      <a:r>
                        <a:rPr lang="en-US" sz="1200" baseline="30000" dirty="0">
                          <a:solidFill>
                            <a:schemeClr val="bg1"/>
                          </a:solidFill>
                        </a:rPr>
                        <a:t>(d)</a:t>
                      </a:r>
                      <a:endParaRPr lang="en-US" sz="1200" baseline="0" dirty="0">
                        <a:solidFill>
                          <a:schemeClr val="bg1"/>
                        </a:solidFill>
                      </a:endParaRPr>
                    </a:p>
                  </a:txBody>
                  <a:tcPr anchor="ctr">
                    <a:noFill/>
                  </a:tcPr>
                </a:tc>
                <a:tc>
                  <a:txBody>
                    <a:bodyPr/>
                    <a:lstStyle/>
                    <a:p>
                      <a:pPr algn="ctr"/>
                      <a:r>
                        <a:rPr lang="en-US" sz="1200" dirty="0">
                          <a:solidFill>
                            <a:schemeClr val="bg1"/>
                          </a:solidFill>
                        </a:rPr>
                        <a:t>22%</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29%</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399659408"/>
                  </a:ext>
                </a:extLst>
              </a:tr>
              <a:tr h="230387">
                <a:tc>
                  <a:txBody>
                    <a:bodyPr/>
                    <a:lstStyle/>
                    <a:p>
                      <a:r>
                        <a:rPr lang="en-US" sz="1200" dirty="0">
                          <a:solidFill>
                            <a:schemeClr val="bg1"/>
                          </a:solidFill>
                        </a:rPr>
                        <a:t>Oil paintings</a:t>
                      </a:r>
                      <a:endParaRPr lang="en-US" sz="1200" b="1" dirty="0">
                        <a:solidFill>
                          <a:schemeClr val="bg1"/>
                        </a:solidFill>
                      </a:endParaRPr>
                    </a:p>
                  </a:txBody>
                  <a:tcPr anchor="ctr">
                    <a:noFill/>
                  </a:tcPr>
                </a:tc>
                <a:tc>
                  <a:txBody>
                    <a:bodyPr/>
                    <a:lstStyle/>
                    <a:p>
                      <a:pPr algn="ctr"/>
                      <a:r>
                        <a:rPr lang="en-US" sz="1200" dirty="0">
                          <a:solidFill>
                            <a:schemeClr val="bg1"/>
                          </a:solidFill>
                        </a:rPr>
                        <a:t>19%</a:t>
                      </a:r>
                    </a:p>
                  </a:txBody>
                  <a:tcPr anchor="ctr">
                    <a:noFill/>
                  </a:tcPr>
                </a:tc>
                <a:tc>
                  <a:txBody>
                    <a:bodyPr/>
                    <a:lstStyle/>
                    <a:p>
                      <a:pPr algn="ctr"/>
                      <a:r>
                        <a:rPr lang="en-US" sz="1200" baseline="0" dirty="0">
                          <a:solidFill>
                            <a:schemeClr val="bg1"/>
                          </a:solidFill>
                        </a:rPr>
                        <a:t>19%</a:t>
                      </a:r>
                      <a:endParaRPr lang="en-US" sz="1200" dirty="0">
                        <a:solidFill>
                          <a:schemeClr val="bg1"/>
                        </a:solidFill>
                      </a:endParaRPr>
                    </a:p>
                  </a:txBody>
                  <a:tcPr anchor="ctr">
                    <a:noFill/>
                  </a:tcPr>
                </a:tc>
                <a:tc>
                  <a:txBody>
                    <a:bodyPr/>
                    <a:lstStyle/>
                    <a:p>
                      <a:pPr algn="ctr"/>
                      <a:r>
                        <a:rPr lang="en-US" sz="1200" dirty="0">
                          <a:solidFill>
                            <a:schemeClr val="bg1"/>
                          </a:solidFill>
                        </a:rPr>
                        <a:t>17%</a:t>
                      </a:r>
                    </a:p>
                  </a:txBody>
                  <a:tcPr anchor="ctr">
                    <a:noFill/>
                  </a:tcPr>
                </a:tc>
                <a:tc>
                  <a:txBody>
                    <a:bodyPr/>
                    <a:lstStyle/>
                    <a:p>
                      <a:pPr algn="ctr"/>
                      <a:r>
                        <a:rPr lang="en-US" sz="1200" baseline="0" dirty="0">
                          <a:solidFill>
                            <a:schemeClr val="bg1"/>
                          </a:solidFill>
                        </a:rPr>
                        <a:t>21%</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24%</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18%</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2159702854"/>
                  </a:ext>
                </a:extLst>
              </a:tr>
              <a:tr h="383979">
                <a:tc>
                  <a:txBody>
                    <a:bodyPr/>
                    <a:lstStyle/>
                    <a:p>
                      <a:pPr marL="0" algn="l" defTabSz="914400" rtl="0" eaLnBrk="1" latinLnBrk="0" hangingPunct="1"/>
                      <a:r>
                        <a:rPr lang="en-US" sz="1200" kern="1200" dirty="0">
                          <a:solidFill>
                            <a:schemeClr val="bg1"/>
                          </a:solidFill>
                        </a:rPr>
                        <a:t>Drawings using pencils, graphite, charcoal</a:t>
                      </a:r>
                      <a:endParaRPr lang="en-US" sz="1200" b="1" kern="1200" dirty="0">
                        <a:solidFill>
                          <a:schemeClr val="bg1"/>
                        </a:solidFill>
                        <a:latin typeface="+mn-lt"/>
                        <a:ea typeface="+mn-ea"/>
                        <a:cs typeface="+mn-cs"/>
                      </a:endParaRPr>
                    </a:p>
                  </a:txBody>
                  <a:tcPr anchor="ctr">
                    <a:noFill/>
                  </a:tcPr>
                </a:tc>
                <a:tc>
                  <a:txBody>
                    <a:bodyPr/>
                    <a:lstStyle/>
                    <a:p>
                      <a:pPr algn="ctr"/>
                      <a:r>
                        <a:rPr lang="en-US" sz="1200" dirty="0">
                          <a:solidFill>
                            <a:schemeClr val="bg1"/>
                          </a:solidFill>
                        </a:rPr>
                        <a:t>19%</a:t>
                      </a:r>
                    </a:p>
                  </a:txBody>
                  <a:tcPr anchor="ctr">
                    <a:noFill/>
                  </a:tcPr>
                </a:tc>
                <a:tc>
                  <a:txBody>
                    <a:bodyPr/>
                    <a:lstStyle/>
                    <a:p>
                      <a:pPr algn="ctr"/>
                      <a:r>
                        <a:rPr lang="en-US" sz="1200" dirty="0">
                          <a:solidFill>
                            <a:schemeClr val="bg1"/>
                          </a:solidFill>
                        </a:rPr>
                        <a:t>19%</a:t>
                      </a:r>
                    </a:p>
                  </a:txBody>
                  <a:tcPr anchor="ctr">
                    <a:noFill/>
                  </a:tcPr>
                </a:tc>
                <a:tc>
                  <a:txBody>
                    <a:bodyPr/>
                    <a:lstStyle/>
                    <a:p>
                      <a:pPr algn="ctr"/>
                      <a:r>
                        <a:rPr lang="en-US" sz="1200" dirty="0">
                          <a:solidFill>
                            <a:schemeClr val="bg1"/>
                          </a:solidFill>
                        </a:rPr>
                        <a:t>18%</a:t>
                      </a:r>
                    </a:p>
                  </a:txBody>
                  <a:tcPr anchor="ctr">
                    <a:noFill/>
                  </a:tcPr>
                </a:tc>
                <a:tc>
                  <a:txBody>
                    <a:bodyPr/>
                    <a:lstStyle/>
                    <a:p>
                      <a:pPr algn="ctr"/>
                      <a:r>
                        <a:rPr lang="en-US" sz="1200" baseline="0" dirty="0">
                          <a:solidFill>
                            <a:schemeClr val="bg1"/>
                          </a:solidFill>
                        </a:rPr>
                        <a:t>31%</a:t>
                      </a:r>
                      <a:r>
                        <a:rPr lang="en-US" sz="1200" baseline="30000" dirty="0">
                          <a:solidFill>
                            <a:schemeClr val="bg1"/>
                          </a:solidFill>
                        </a:rPr>
                        <a:t>(d,e)</a:t>
                      </a:r>
                      <a:endParaRPr lang="en-US" sz="1200" baseline="0" dirty="0">
                        <a:solidFill>
                          <a:schemeClr val="bg1"/>
                        </a:solidFill>
                      </a:endParaRPr>
                    </a:p>
                  </a:txBody>
                  <a:tcPr anchor="ctr">
                    <a:noFill/>
                  </a:tcPr>
                </a:tc>
                <a:tc>
                  <a:txBody>
                    <a:bodyPr/>
                    <a:lstStyle/>
                    <a:p>
                      <a:pPr algn="ctr"/>
                      <a:r>
                        <a:rPr lang="en-US" sz="1200" dirty="0">
                          <a:solidFill>
                            <a:schemeClr val="bg1"/>
                          </a:solidFill>
                        </a:rPr>
                        <a:t>14%</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17%</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3343760334"/>
                  </a:ext>
                </a:extLst>
              </a:tr>
              <a:tr h="383979">
                <a:tc>
                  <a:txBody>
                    <a:bodyPr/>
                    <a:lstStyle/>
                    <a:p>
                      <a:r>
                        <a:rPr lang="en-US" sz="1200" dirty="0">
                          <a:solidFill>
                            <a:schemeClr val="bg1"/>
                          </a:solidFill>
                        </a:rPr>
                        <a:t>Drawings using pen, ink, markers</a:t>
                      </a:r>
                      <a:endParaRPr lang="en-US" sz="1200" b="1" dirty="0">
                        <a:solidFill>
                          <a:schemeClr val="bg1"/>
                        </a:solidFill>
                      </a:endParaRPr>
                    </a:p>
                  </a:txBody>
                  <a:tcPr anchor="ctr">
                    <a:noFill/>
                  </a:tcPr>
                </a:tc>
                <a:tc>
                  <a:txBody>
                    <a:bodyPr/>
                    <a:lstStyle/>
                    <a:p>
                      <a:pPr algn="ctr"/>
                      <a:r>
                        <a:rPr lang="en-US" sz="1200" dirty="0">
                          <a:solidFill>
                            <a:schemeClr val="bg1"/>
                          </a:solidFill>
                        </a:rPr>
                        <a:t>18%</a:t>
                      </a:r>
                    </a:p>
                  </a:txBody>
                  <a:tcPr anchor="ctr">
                    <a:noFill/>
                  </a:tcPr>
                </a:tc>
                <a:tc>
                  <a:txBody>
                    <a:bodyPr/>
                    <a:lstStyle/>
                    <a:p>
                      <a:pPr algn="ctr"/>
                      <a:r>
                        <a:rPr lang="en-US" sz="1200" dirty="0">
                          <a:solidFill>
                            <a:schemeClr val="bg1"/>
                          </a:solidFill>
                        </a:rPr>
                        <a:t>19%</a:t>
                      </a:r>
                    </a:p>
                  </a:txBody>
                  <a:tcPr anchor="ctr">
                    <a:noFill/>
                  </a:tcPr>
                </a:tc>
                <a:tc>
                  <a:txBody>
                    <a:bodyPr/>
                    <a:lstStyle/>
                    <a:p>
                      <a:pPr algn="ctr"/>
                      <a:r>
                        <a:rPr lang="en-US" sz="1200" dirty="0">
                          <a:solidFill>
                            <a:schemeClr val="bg1"/>
                          </a:solidFill>
                        </a:rPr>
                        <a:t>18%</a:t>
                      </a:r>
                    </a:p>
                  </a:txBody>
                  <a:tcPr anchor="ctr">
                    <a:noFill/>
                  </a:tcPr>
                </a:tc>
                <a:tc>
                  <a:txBody>
                    <a:bodyPr/>
                    <a:lstStyle/>
                    <a:p>
                      <a:pPr algn="ctr"/>
                      <a:r>
                        <a:rPr lang="en-US" sz="1200" baseline="0" dirty="0">
                          <a:solidFill>
                            <a:schemeClr val="bg1"/>
                          </a:solidFill>
                        </a:rPr>
                        <a:t>28%</a:t>
                      </a:r>
                      <a:r>
                        <a:rPr lang="en-US" sz="1200" baseline="30000" dirty="0">
                          <a:solidFill>
                            <a:schemeClr val="bg1"/>
                          </a:solidFill>
                        </a:rPr>
                        <a:t>(d,e)</a:t>
                      </a:r>
                      <a:endParaRPr lang="en-US" sz="1200" baseline="0" dirty="0">
                        <a:solidFill>
                          <a:schemeClr val="bg1"/>
                        </a:solidFill>
                      </a:endParaRPr>
                    </a:p>
                  </a:txBody>
                  <a:tcPr anchor="ctr">
                    <a:noFill/>
                  </a:tcPr>
                </a:tc>
                <a:tc>
                  <a:txBody>
                    <a:bodyPr/>
                    <a:lstStyle/>
                    <a:p>
                      <a:pPr algn="ctr"/>
                      <a:r>
                        <a:rPr lang="en-US" sz="1200" dirty="0">
                          <a:solidFill>
                            <a:schemeClr val="bg1"/>
                          </a:solidFill>
                        </a:rPr>
                        <a:t>18%</a:t>
                      </a:r>
                      <a:r>
                        <a:rPr lang="en-US" sz="1200" baseline="30000" dirty="0">
                          <a:solidFill>
                            <a:schemeClr val="bg1"/>
                          </a:solidFill>
                        </a:rPr>
                        <a:t>(c)</a:t>
                      </a:r>
                      <a:endParaRPr lang="en-US" sz="1200" dirty="0">
                        <a:solidFill>
                          <a:schemeClr val="bg1"/>
                        </a:solidFill>
                      </a:endParaRPr>
                    </a:p>
                  </a:txBody>
                  <a:tcPr anchor="ctr">
                    <a:noFill/>
                  </a:tcPr>
                </a:tc>
                <a:tc>
                  <a:txBody>
                    <a:bodyPr/>
                    <a:lstStyle/>
                    <a:p>
                      <a:pPr algn="ctr"/>
                      <a:r>
                        <a:rPr lang="en-US" sz="1200" dirty="0">
                          <a:solidFill>
                            <a:schemeClr val="bg1"/>
                          </a:solidFill>
                        </a:rPr>
                        <a:t>17%</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1260973540"/>
                  </a:ext>
                </a:extLst>
              </a:tr>
              <a:tr h="230387">
                <a:tc>
                  <a:txBody>
                    <a:bodyPr/>
                    <a:lstStyle/>
                    <a:p>
                      <a:r>
                        <a:rPr lang="en-US" sz="1200" dirty="0">
                          <a:solidFill>
                            <a:schemeClr val="bg1"/>
                          </a:solidFill>
                        </a:rPr>
                        <a:t>Mixed media/Collages</a:t>
                      </a:r>
                      <a:endParaRPr lang="en-US" sz="1200" b="1" dirty="0">
                        <a:solidFill>
                          <a:schemeClr val="bg1"/>
                        </a:solidFill>
                      </a:endParaRPr>
                    </a:p>
                  </a:txBody>
                  <a:tcPr anchor="ctr">
                    <a:noFill/>
                  </a:tcPr>
                </a:tc>
                <a:tc>
                  <a:txBody>
                    <a:bodyPr/>
                    <a:lstStyle/>
                    <a:p>
                      <a:pPr algn="ctr"/>
                      <a:r>
                        <a:rPr lang="en-US" sz="1200" dirty="0">
                          <a:solidFill>
                            <a:schemeClr val="bg1"/>
                          </a:solidFill>
                        </a:rPr>
                        <a:t>16%</a:t>
                      </a:r>
                    </a:p>
                  </a:txBody>
                  <a:tcPr anchor="ctr">
                    <a:noFill/>
                  </a:tcPr>
                </a:tc>
                <a:tc>
                  <a:txBody>
                    <a:bodyPr/>
                    <a:lstStyle/>
                    <a:p>
                      <a:pPr algn="ctr"/>
                      <a:r>
                        <a:rPr lang="en-US" sz="1200" baseline="0" dirty="0">
                          <a:solidFill>
                            <a:schemeClr val="bg1"/>
                          </a:solidFill>
                        </a:rPr>
                        <a:t>17%</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15%</a:t>
                      </a:r>
                    </a:p>
                  </a:txBody>
                  <a:tcPr anchor="ctr">
                    <a:noFill/>
                  </a:tcPr>
                </a:tc>
                <a:tc>
                  <a:txBody>
                    <a:bodyPr/>
                    <a:lstStyle/>
                    <a:p>
                      <a:pPr algn="ctr"/>
                      <a:r>
                        <a:rPr lang="en-US" sz="1200" baseline="0" dirty="0">
                          <a:solidFill>
                            <a:schemeClr val="bg1"/>
                          </a:solidFill>
                        </a:rPr>
                        <a:t>13%</a:t>
                      </a:r>
                      <a:r>
                        <a:rPr lang="en-US" sz="1200" baseline="30000" dirty="0">
                          <a:solidFill>
                            <a:schemeClr val="bg1"/>
                          </a:solidFill>
                        </a:rPr>
                        <a:t>(d,e)</a:t>
                      </a:r>
                      <a:endParaRPr lang="en-US" sz="1200" baseline="0" dirty="0">
                        <a:solidFill>
                          <a:schemeClr val="bg1"/>
                        </a:solidFill>
                      </a:endParaRPr>
                    </a:p>
                  </a:txBody>
                  <a:tcPr anchor="ctr">
                    <a:noFill/>
                  </a:tcPr>
                </a:tc>
                <a:tc>
                  <a:txBody>
                    <a:bodyPr/>
                    <a:lstStyle/>
                    <a:p>
                      <a:pPr algn="ctr"/>
                      <a:r>
                        <a:rPr lang="en-US" sz="1200" dirty="0">
                          <a:solidFill>
                            <a:schemeClr val="bg1"/>
                          </a:solidFill>
                        </a:rPr>
                        <a:t>17%</a:t>
                      </a:r>
                      <a:r>
                        <a:rPr lang="en-US" sz="1200" baseline="30000" dirty="0">
                          <a:solidFill>
                            <a:schemeClr val="bg1"/>
                          </a:solidFill>
                        </a:rPr>
                        <a:t>(c)</a:t>
                      </a:r>
                      <a:endParaRPr lang="en-US" sz="1200" dirty="0">
                        <a:solidFill>
                          <a:schemeClr val="bg1"/>
                        </a:solidFill>
                      </a:endParaRPr>
                    </a:p>
                  </a:txBody>
                  <a:tcPr anchor="ctr">
                    <a:noFill/>
                  </a:tcPr>
                </a:tc>
                <a:tc>
                  <a:txBody>
                    <a:bodyPr/>
                    <a:lstStyle/>
                    <a:p>
                      <a:pPr algn="ctr"/>
                      <a:r>
                        <a:rPr lang="en-US" sz="1200" dirty="0">
                          <a:solidFill>
                            <a:schemeClr val="bg1"/>
                          </a:solidFill>
                        </a:rPr>
                        <a:t>17%</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1118177052"/>
                  </a:ext>
                </a:extLst>
              </a:tr>
              <a:tr h="230387">
                <a:tc>
                  <a:txBody>
                    <a:bodyPr/>
                    <a:lstStyle/>
                    <a:p>
                      <a:r>
                        <a:rPr lang="en-US" sz="1200" dirty="0">
                          <a:solidFill>
                            <a:schemeClr val="bg1"/>
                          </a:solidFill>
                        </a:rPr>
                        <a:t>Colored pencil drawings </a:t>
                      </a:r>
                      <a:endParaRPr lang="en-US" sz="1200" b="1" dirty="0">
                        <a:solidFill>
                          <a:schemeClr val="bg1"/>
                        </a:solidFill>
                      </a:endParaRPr>
                    </a:p>
                  </a:txBody>
                  <a:tcPr anchor="ctr">
                    <a:noFill/>
                  </a:tcPr>
                </a:tc>
                <a:tc>
                  <a:txBody>
                    <a:bodyPr/>
                    <a:lstStyle/>
                    <a:p>
                      <a:pPr algn="ctr"/>
                      <a:r>
                        <a:rPr lang="en-US" sz="1200" dirty="0">
                          <a:solidFill>
                            <a:schemeClr val="bg1"/>
                          </a:solidFill>
                        </a:rPr>
                        <a:t>10%</a:t>
                      </a:r>
                    </a:p>
                  </a:txBody>
                  <a:tcPr anchor="ctr">
                    <a:noFill/>
                  </a:tcPr>
                </a:tc>
                <a:tc>
                  <a:txBody>
                    <a:bodyPr/>
                    <a:lstStyle/>
                    <a:p>
                      <a:pPr algn="ctr"/>
                      <a:r>
                        <a:rPr lang="en-US" sz="1200" baseline="0" dirty="0">
                          <a:solidFill>
                            <a:schemeClr val="bg1"/>
                          </a:solidFill>
                        </a:rPr>
                        <a:t>12%</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7%</a:t>
                      </a:r>
                    </a:p>
                  </a:txBody>
                  <a:tcPr anchor="ctr">
                    <a:noFill/>
                  </a:tcPr>
                </a:tc>
                <a:tc>
                  <a:txBody>
                    <a:bodyPr/>
                    <a:lstStyle/>
                    <a:p>
                      <a:pPr algn="ctr"/>
                      <a:r>
                        <a:rPr lang="en-US" sz="1200" baseline="0" dirty="0">
                          <a:solidFill>
                            <a:schemeClr val="bg1"/>
                          </a:solidFill>
                        </a:rPr>
                        <a:t>9%</a:t>
                      </a:r>
                    </a:p>
                  </a:txBody>
                  <a:tcPr anchor="ctr">
                    <a:noFill/>
                  </a:tcPr>
                </a:tc>
                <a:tc>
                  <a:txBody>
                    <a:bodyPr/>
                    <a:lstStyle/>
                    <a:p>
                      <a:pPr algn="ctr"/>
                      <a:r>
                        <a:rPr lang="en-US" sz="1200" dirty="0">
                          <a:solidFill>
                            <a:schemeClr val="bg1"/>
                          </a:solidFill>
                        </a:rPr>
                        <a:t>7%</a:t>
                      </a:r>
                      <a:r>
                        <a:rPr lang="en-US" sz="1200" baseline="30000" dirty="0">
                          <a:solidFill>
                            <a:schemeClr val="bg1"/>
                          </a:solidFill>
                        </a:rPr>
                        <a:t>(d)</a:t>
                      </a:r>
                      <a:endParaRPr lang="en-US" sz="1200" dirty="0">
                        <a:solidFill>
                          <a:schemeClr val="bg1"/>
                        </a:solidFill>
                      </a:endParaRPr>
                    </a:p>
                  </a:txBody>
                  <a:tcPr anchor="ctr">
                    <a:noFill/>
                  </a:tcPr>
                </a:tc>
                <a:tc>
                  <a:txBody>
                    <a:bodyPr/>
                    <a:lstStyle/>
                    <a:p>
                      <a:pPr algn="ctr"/>
                      <a:r>
                        <a:rPr lang="en-US" sz="1200" dirty="0">
                          <a:solidFill>
                            <a:schemeClr val="bg1"/>
                          </a:solidFill>
                        </a:rPr>
                        <a:t>11%</a:t>
                      </a:r>
                      <a:r>
                        <a:rPr lang="en-US" sz="1200" baseline="30000" dirty="0">
                          <a:solidFill>
                            <a:schemeClr val="bg1"/>
                          </a:solidFill>
                        </a:rPr>
                        <a:t>(e)</a:t>
                      </a:r>
                      <a:endParaRPr lang="en-US" sz="1200" dirty="0">
                        <a:solidFill>
                          <a:schemeClr val="bg1"/>
                        </a:solidFill>
                      </a:endParaRPr>
                    </a:p>
                  </a:txBody>
                  <a:tcPr anchor="ctr">
                    <a:noFill/>
                  </a:tcPr>
                </a:tc>
                <a:extLst>
                  <a:ext uri="{0D108BD9-81ED-4DB2-BD59-A6C34878D82A}">
                    <a16:rowId xmlns:a16="http://schemas.microsoft.com/office/drawing/2014/main" val="1478962705"/>
                  </a:ext>
                </a:extLst>
              </a:tr>
              <a:tr h="230387">
                <a:tc>
                  <a:txBody>
                    <a:bodyPr/>
                    <a:lstStyle/>
                    <a:p>
                      <a:r>
                        <a:rPr lang="en-US" sz="1200" dirty="0">
                          <a:solidFill>
                            <a:schemeClr val="bg1"/>
                          </a:solidFill>
                        </a:rPr>
                        <a:t>Three-dimensional art</a:t>
                      </a:r>
                      <a:endParaRPr lang="en-US" sz="1200" b="1" dirty="0">
                        <a:solidFill>
                          <a:schemeClr val="bg1"/>
                        </a:solidFill>
                      </a:endParaRPr>
                    </a:p>
                  </a:txBody>
                  <a:tcPr anchor="ctr">
                    <a:noFill/>
                  </a:tcPr>
                </a:tc>
                <a:tc>
                  <a:txBody>
                    <a:bodyPr/>
                    <a:lstStyle/>
                    <a:p>
                      <a:pPr algn="ctr"/>
                      <a:r>
                        <a:rPr lang="en-US" sz="1200" dirty="0">
                          <a:solidFill>
                            <a:schemeClr val="bg1"/>
                          </a:solidFill>
                        </a:rPr>
                        <a:t>9%</a:t>
                      </a:r>
                    </a:p>
                  </a:txBody>
                  <a:tcPr anchor="ctr">
                    <a:noFill/>
                  </a:tcPr>
                </a:tc>
                <a:tc>
                  <a:txBody>
                    <a:bodyPr/>
                    <a:lstStyle/>
                    <a:p>
                      <a:pPr algn="ctr"/>
                      <a:r>
                        <a:rPr lang="en-US" sz="1200" baseline="0" dirty="0">
                          <a:solidFill>
                            <a:schemeClr val="bg1"/>
                          </a:solidFill>
                        </a:rPr>
                        <a:t>9%</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7%</a:t>
                      </a:r>
                    </a:p>
                  </a:txBody>
                  <a:tcPr anchor="ctr">
                    <a:noFill/>
                  </a:tcPr>
                </a:tc>
                <a:tc>
                  <a:txBody>
                    <a:bodyPr/>
                    <a:lstStyle/>
                    <a:p>
                      <a:pPr algn="ctr"/>
                      <a:r>
                        <a:rPr lang="en-US" sz="1200" baseline="0" dirty="0">
                          <a:solidFill>
                            <a:schemeClr val="bg1"/>
                          </a:solidFill>
                        </a:rPr>
                        <a:t>12%</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11%</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8%</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1129227096"/>
                  </a:ext>
                </a:extLst>
              </a:tr>
              <a:tr h="230387">
                <a:tc>
                  <a:txBody>
                    <a:bodyPr/>
                    <a:lstStyle/>
                    <a:p>
                      <a:r>
                        <a:rPr lang="en-US" sz="1200" dirty="0">
                          <a:solidFill>
                            <a:schemeClr val="bg1"/>
                          </a:solidFill>
                        </a:rPr>
                        <a:t>Books, cards, art journals</a:t>
                      </a:r>
                      <a:endParaRPr lang="en-US" sz="1200" b="1" dirty="0">
                        <a:solidFill>
                          <a:schemeClr val="bg1"/>
                        </a:solidFill>
                      </a:endParaRPr>
                    </a:p>
                  </a:txBody>
                  <a:tcPr anchor="ctr">
                    <a:noFill/>
                  </a:tcPr>
                </a:tc>
                <a:tc>
                  <a:txBody>
                    <a:bodyPr/>
                    <a:lstStyle/>
                    <a:p>
                      <a:pPr algn="ctr"/>
                      <a:r>
                        <a:rPr lang="en-US" sz="1200" dirty="0">
                          <a:solidFill>
                            <a:schemeClr val="bg1"/>
                          </a:solidFill>
                        </a:rPr>
                        <a:t>8%</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7%</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7%</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5%</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4%</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8%</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2311326626"/>
                  </a:ext>
                </a:extLst>
              </a:tr>
              <a:tr h="230387">
                <a:tc>
                  <a:txBody>
                    <a:bodyPr/>
                    <a:lstStyle/>
                    <a:p>
                      <a:r>
                        <a:rPr lang="en-US" sz="1200" dirty="0">
                          <a:solidFill>
                            <a:schemeClr val="bg1"/>
                          </a:solidFill>
                        </a:rPr>
                        <a:t>Fiber art, quilts, fabric art</a:t>
                      </a:r>
                      <a:endParaRPr lang="en-US" sz="1200" b="1" dirty="0">
                        <a:solidFill>
                          <a:schemeClr val="bg1"/>
                        </a:solidFill>
                      </a:endParaRPr>
                    </a:p>
                  </a:txBody>
                  <a:tcPr anchor="ctr">
                    <a:noFill/>
                  </a:tcPr>
                </a:tc>
                <a:tc>
                  <a:txBody>
                    <a:bodyPr/>
                    <a:lstStyle/>
                    <a:p>
                      <a:pPr algn="ctr"/>
                      <a:r>
                        <a:rPr lang="en-US" sz="1200" dirty="0">
                          <a:solidFill>
                            <a:schemeClr val="bg1"/>
                          </a:solidFill>
                        </a:rPr>
                        <a:t>7%</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7%</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8%</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6%</a:t>
                      </a:r>
                    </a:p>
                  </a:txBody>
                  <a:tcPr anchor="ctr">
                    <a:noFill/>
                  </a:tcPr>
                </a:tc>
                <a:tc>
                  <a:txBody>
                    <a:bodyPr/>
                    <a:lstStyle/>
                    <a:p>
                      <a:pPr algn="ctr"/>
                      <a:r>
                        <a:rPr lang="en-US" sz="1200" dirty="0">
                          <a:solidFill>
                            <a:schemeClr val="bg1"/>
                          </a:solidFill>
                        </a:rPr>
                        <a:t>4%</a:t>
                      </a:r>
                      <a:r>
                        <a:rPr lang="en-US" sz="1200" baseline="30000" dirty="0">
                          <a:solidFill>
                            <a:schemeClr val="bg1"/>
                          </a:solidFill>
                        </a:rPr>
                        <a:t>(d)</a:t>
                      </a:r>
                      <a:endParaRPr lang="en-US" sz="1200" dirty="0">
                        <a:solidFill>
                          <a:schemeClr val="bg1"/>
                        </a:solidFill>
                      </a:endParaRPr>
                    </a:p>
                  </a:txBody>
                  <a:tcPr anchor="ctr">
                    <a:noFill/>
                  </a:tcPr>
                </a:tc>
                <a:tc>
                  <a:txBody>
                    <a:bodyPr/>
                    <a:lstStyle/>
                    <a:p>
                      <a:pPr algn="ctr"/>
                      <a:r>
                        <a:rPr lang="en-US" sz="1200" dirty="0">
                          <a:solidFill>
                            <a:schemeClr val="bg1"/>
                          </a:solidFill>
                        </a:rPr>
                        <a:t>8%</a:t>
                      </a:r>
                      <a:r>
                        <a:rPr lang="en-US" sz="1200" baseline="30000" dirty="0">
                          <a:solidFill>
                            <a:schemeClr val="bg1"/>
                          </a:solidFill>
                        </a:rPr>
                        <a:t>(e)</a:t>
                      </a:r>
                      <a:endParaRPr lang="en-US" sz="1200" dirty="0">
                        <a:solidFill>
                          <a:schemeClr val="bg1"/>
                        </a:solidFill>
                      </a:endParaRPr>
                    </a:p>
                  </a:txBody>
                  <a:tcPr anchor="ctr">
                    <a:noFill/>
                  </a:tcPr>
                </a:tc>
                <a:extLst>
                  <a:ext uri="{0D108BD9-81ED-4DB2-BD59-A6C34878D82A}">
                    <a16:rowId xmlns:a16="http://schemas.microsoft.com/office/drawing/2014/main" val="234351813"/>
                  </a:ext>
                </a:extLst>
              </a:tr>
              <a:tr h="230387">
                <a:tc>
                  <a:txBody>
                    <a:bodyPr/>
                    <a:lstStyle/>
                    <a:p>
                      <a:pPr algn="ctr"/>
                      <a:r>
                        <a:rPr lang="en-US" sz="1200" dirty="0">
                          <a:solidFill>
                            <a:schemeClr val="bg1"/>
                          </a:solidFill>
                        </a:rPr>
                        <a:t>n</a:t>
                      </a:r>
                      <a:endParaRPr lang="en-US" sz="1200" b="1" dirty="0">
                        <a:solidFill>
                          <a:schemeClr val="bg1"/>
                        </a:solidFill>
                      </a:endParaRPr>
                    </a:p>
                  </a:txBody>
                  <a:tcPr anchor="ctr"/>
                </a:tc>
                <a:tc>
                  <a:txBody>
                    <a:bodyPr/>
                    <a:lstStyle/>
                    <a:p>
                      <a:pPr algn="ctr"/>
                      <a:r>
                        <a:rPr lang="en-US" sz="1200" dirty="0">
                          <a:solidFill>
                            <a:schemeClr val="bg1"/>
                          </a:solidFill>
                        </a:rPr>
                        <a:t>7,090</a:t>
                      </a:r>
                    </a:p>
                  </a:txBody>
                  <a:tcPr anchor="ctr"/>
                </a:tc>
                <a:tc>
                  <a:txBody>
                    <a:bodyPr/>
                    <a:lstStyle/>
                    <a:p>
                      <a:pPr algn="ctr"/>
                      <a:r>
                        <a:rPr lang="en-US" sz="1200" dirty="0">
                          <a:solidFill>
                            <a:schemeClr val="bg1"/>
                          </a:solidFill>
                        </a:rPr>
                        <a:t>4,466</a:t>
                      </a:r>
                    </a:p>
                  </a:txBody>
                  <a:tcPr anchor="ctr"/>
                </a:tc>
                <a:tc>
                  <a:txBody>
                    <a:bodyPr/>
                    <a:lstStyle/>
                    <a:p>
                      <a:pPr algn="ctr"/>
                      <a:r>
                        <a:rPr lang="en-US" sz="1200" dirty="0">
                          <a:solidFill>
                            <a:schemeClr val="bg1"/>
                          </a:solidFill>
                        </a:rPr>
                        <a:t>2,333</a:t>
                      </a:r>
                    </a:p>
                  </a:txBody>
                  <a:tcPr anchor="ctr"/>
                </a:tc>
                <a:tc>
                  <a:txBody>
                    <a:bodyPr/>
                    <a:lstStyle/>
                    <a:p>
                      <a:pPr algn="ctr"/>
                      <a:r>
                        <a:rPr lang="en-US" sz="1200" dirty="0">
                          <a:solidFill>
                            <a:schemeClr val="bg1"/>
                          </a:solidFill>
                        </a:rPr>
                        <a:t>723</a:t>
                      </a:r>
                    </a:p>
                  </a:txBody>
                  <a:tcPr anchor="ctr"/>
                </a:tc>
                <a:tc>
                  <a:txBody>
                    <a:bodyPr/>
                    <a:lstStyle/>
                    <a:p>
                      <a:pPr algn="ctr"/>
                      <a:r>
                        <a:rPr lang="en-US" sz="1200" dirty="0">
                          <a:solidFill>
                            <a:schemeClr val="bg1"/>
                          </a:solidFill>
                        </a:rPr>
                        <a:t>654</a:t>
                      </a:r>
                    </a:p>
                  </a:txBody>
                  <a:tcPr anchor="ctr"/>
                </a:tc>
                <a:tc>
                  <a:txBody>
                    <a:bodyPr/>
                    <a:lstStyle/>
                    <a:p>
                      <a:pPr algn="ctr"/>
                      <a:r>
                        <a:rPr lang="en-US" sz="1200" dirty="0">
                          <a:solidFill>
                            <a:schemeClr val="bg1"/>
                          </a:solidFill>
                        </a:rPr>
                        <a:t>5,713</a:t>
                      </a:r>
                    </a:p>
                  </a:txBody>
                  <a:tcPr anchor="ctr"/>
                </a:tc>
                <a:extLst>
                  <a:ext uri="{0D108BD9-81ED-4DB2-BD59-A6C34878D82A}">
                    <a16:rowId xmlns:a16="http://schemas.microsoft.com/office/drawing/2014/main" val="3624663771"/>
                  </a:ext>
                </a:extLst>
              </a:tr>
            </a:tbl>
          </a:graphicData>
        </a:graphic>
      </p:graphicFrame>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13</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228600" y="5715000"/>
            <a:ext cx="9220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a:p>
            <a:endParaRPr lang="en-US" dirty="0"/>
          </a:p>
        </p:txBody>
      </p:sp>
      <p:sp>
        <p:nvSpPr>
          <p:cNvPr id="3" name="TextBox 2">
            <a:extLst>
              <a:ext uri="{FF2B5EF4-FFF2-40B4-BE49-F238E27FC236}">
                <a16:creationId xmlns:a16="http://schemas.microsoft.com/office/drawing/2014/main" id="{6B3F79B0-08B7-43D7-AD03-49C85E0001B6}"/>
              </a:ext>
            </a:extLst>
          </p:cNvPr>
          <p:cNvSpPr txBox="1"/>
          <p:nvPr/>
        </p:nvSpPr>
        <p:spPr>
          <a:xfrm>
            <a:off x="914400" y="6474768"/>
            <a:ext cx="5686172" cy="230832"/>
          </a:xfrm>
          <a:prstGeom prst="rect">
            <a:avLst/>
          </a:prstGeom>
          <a:noFill/>
        </p:spPr>
        <p:txBody>
          <a:bodyPr wrap="none" rtlCol="0">
            <a:spAutoFit/>
          </a:bodyPr>
          <a:lstStyle/>
          <a:p>
            <a:r>
              <a:rPr lang="en-US" sz="900" b="1" dirty="0">
                <a:solidFill>
                  <a:schemeClr val="bg1"/>
                </a:solidFill>
              </a:rPr>
              <a:t>4.  What is your favorite kind of artwork to create?                                                                                      </a:t>
            </a:r>
          </a:p>
        </p:txBody>
      </p:sp>
      <p:sp>
        <p:nvSpPr>
          <p:cNvPr id="9" name="TextBox 8">
            <a:extLst>
              <a:ext uri="{FF2B5EF4-FFF2-40B4-BE49-F238E27FC236}">
                <a16:creationId xmlns:a16="http://schemas.microsoft.com/office/drawing/2014/main" id="{84B9CC17-C0AA-40EF-BEF4-019968B7081E}"/>
              </a:ext>
            </a:extLst>
          </p:cNvPr>
          <p:cNvSpPr txBox="1"/>
          <p:nvPr/>
        </p:nvSpPr>
        <p:spPr>
          <a:xfrm>
            <a:off x="4343400" y="5943600"/>
            <a:ext cx="3276600" cy="41549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050" dirty="0">
                <a:solidFill>
                  <a:srgbClr val="FFFFFF"/>
                </a:solidFill>
              </a:rPr>
              <a:t>The top three favorites remained the same as previous findings indicated.</a:t>
            </a:r>
          </a:p>
        </p:txBody>
      </p:sp>
      <p:sp>
        <p:nvSpPr>
          <p:cNvPr id="2" name="Oval 1">
            <a:extLst>
              <a:ext uri="{FF2B5EF4-FFF2-40B4-BE49-F238E27FC236}">
                <a16:creationId xmlns:a16="http://schemas.microsoft.com/office/drawing/2014/main" id="{30FDA354-5630-4A3E-9C94-A96759C2ED86}"/>
              </a:ext>
            </a:extLst>
          </p:cNvPr>
          <p:cNvSpPr/>
          <p:nvPr/>
        </p:nvSpPr>
        <p:spPr>
          <a:xfrm>
            <a:off x="5715000" y="1636931"/>
            <a:ext cx="1981200" cy="103007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Arrow: Rotate left">
            <a:extLst>
              <a:ext uri="{FF2B5EF4-FFF2-40B4-BE49-F238E27FC236}">
                <a16:creationId xmlns:a16="http://schemas.microsoft.com/office/drawing/2014/main" id="{C393CD52-5D4E-44DA-89EF-E4779591D6C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53200" y="1066800"/>
            <a:ext cx="457200" cy="589281"/>
          </a:xfrm>
          <a:prstGeom prst="rect">
            <a:avLst/>
          </a:prstGeom>
        </p:spPr>
      </p:pic>
      <p:pic>
        <p:nvPicPr>
          <p:cNvPr id="13" name="Graphic 12" descr="Small paint brush">
            <a:extLst>
              <a:ext uri="{FF2B5EF4-FFF2-40B4-BE49-F238E27FC236}">
                <a16:creationId xmlns:a16="http://schemas.microsoft.com/office/drawing/2014/main" id="{642A9E1C-0125-4468-92A6-7A7DF33BBC8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591526">
            <a:off x="114280" y="879837"/>
            <a:ext cx="408940" cy="381000"/>
          </a:xfrm>
          <a:prstGeom prst="rect">
            <a:avLst/>
          </a:prstGeom>
        </p:spPr>
      </p:pic>
    </p:spTree>
    <p:extLst>
      <p:ext uri="{BB962C8B-B14F-4D97-AF65-F5344CB8AC3E}">
        <p14:creationId xmlns:p14="http://schemas.microsoft.com/office/powerpoint/2010/main" val="7976342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C37F2F-10F3-4D8F-BC30-8270BC8C4319}"/>
              </a:ext>
            </a:extLst>
          </p:cNvPr>
          <p:cNvSpPr>
            <a:spLocks noGrp="1"/>
          </p:cNvSpPr>
          <p:nvPr>
            <p:ph type="title"/>
          </p:nvPr>
        </p:nvSpPr>
        <p:spPr/>
        <p:txBody>
          <a:bodyPr/>
          <a:lstStyle/>
          <a:p>
            <a:r>
              <a:rPr lang="en-US" dirty="0"/>
              <a:t>Recent University Art Class Experience</a:t>
            </a:r>
          </a:p>
        </p:txBody>
      </p:sp>
      <p:graphicFrame>
        <p:nvGraphicFramePr>
          <p:cNvPr id="9" name="Content Placeholder 8">
            <a:extLst>
              <a:ext uri="{FF2B5EF4-FFF2-40B4-BE49-F238E27FC236}">
                <a16:creationId xmlns:a16="http://schemas.microsoft.com/office/drawing/2014/main" id="{1BCE7B19-4597-4688-8326-5C520C95E9D2}"/>
              </a:ext>
            </a:extLst>
          </p:cNvPr>
          <p:cNvGraphicFramePr>
            <a:graphicFrameLocks noGrp="1"/>
          </p:cNvGraphicFramePr>
          <p:nvPr>
            <p:ph idx="1"/>
            <p:extLst>
              <p:ext uri="{D42A27DB-BD31-4B8C-83A1-F6EECF244321}">
                <p14:modId xmlns:p14="http://schemas.microsoft.com/office/powerpoint/2010/main" val="774569092"/>
              </p:ext>
            </p:extLst>
          </p:nvPr>
        </p:nvGraphicFramePr>
        <p:xfrm>
          <a:off x="228600" y="1524000"/>
          <a:ext cx="7415784" cy="4502308"/>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a:extLst>
              <a:ext uri="{FF2B5EF4-FFF2-40B4-BE49-F238E27FC236}">
                <a16:creationId xmlns:a16="http://schemas.microsoft.com/office/drawing/2014/main" id="{7A0B2755-2354-4C3A-AC8B-CA59272E9F2E}"/>
              </a:ext>
            </a:extLst>
          </p:cNvPr>
          <p:cNvSpPr>
            <a:spLocks noGrp="1"/>
          </p:cNvSpPr>
          <p:nvPr>
            <p:ph type="body" sz="quarter" idx="10"/>
          </p:nvPr>
        </p:nvSpPr>
        <p:spPr>
          <a:xfrm>
            <a:off x="914400" y="6477000"/>
            <a:ext cx="6781800" cy="457200"/>
          </a:xfrm>
        </p:spPr>
        <p:txBody>
          <a:bodyPr/>
          <a:lstStyle/>
          <a:p>
            <a:r>
              <a:rPr lang="en-US" b="1" dirty="0"/>
              <a:t>14. In the past 12 months, did you take (or are you currently taking) a semester-long university course in art?</a:t>
            </a:r>
            <a:endParaRPr lang="en-US" dirty="0"/>
          </a:p>
        </p:txBody>
      </p:sp>
      <p:sp>
        <p:nvSpPr>
          <p:cNvPr id="5" name="Slide Number Placeholder 1">
            <a:extLst>
              <a:ext uri="{FF2B5EF4-FFF2-40B4-BE49-F238E27FC236}">
                <a16:creationId xmlns:a16="http://schemas.microsoft.com/office/drawing/2014/main" id="{99100630-D50D-42F3-B70D-830D66445D12}"/>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14</a:t>
            </a:fld>
            <a:endParaRPr lang="en-US" dirty="0"/>
          </a:p>
        </p:txBody>
      </p:sp>
      <p:sp>
        <p:nvSpPr>
          <p:cNvPr id="8" name="Text Placeholder 7">
            <a:extLst>
              <a:ext uri="{FF2B5EF4-FFF2-40B4-BE49-F238E27FC236}">
                <a16:creationId xmlns:a16="http://schemas.microsoft.com/office/drawing/2014/main" id="{643E7309-6323-4E78-8141-200F8B106DB6}"/>
              </a:ext>
            </a:extLst>
          </p:cNvPr>
          <p:cNvSpPr txBox="1">
            <a:spLocks/>
          </p:cNvSpPr>
          <p:nvPr/>
        </p:nvSpPr>
        <p:spPr>
          <a:xfrm>
            <a:off x="228600" y="762000"/>
            <a:ext cx="7620000" cy="1001713"/>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288925"/>
            <a:r>
              <a:rPr lang="en-US" sz="2000" kern="0" dirty="0"/>
              <a:t>A small percentage of Professionals also took university art classes during the past 12 months.</a:t>
            </a:r>
          </a:p>
        </p:txBody>
      </p:sp>
      <p:sp>
        <p:nvSpPr>
          <p:cNvPr id="2" name="TextBox 1">
            <a:extLst>
              <a:ext uri="{FF2B5EF4-FFF2-40B4-BE49-F238E27FC236}">
                <a16:creationId xmlns:a16="http://schemas.microsoft.com/office/drawing/2014/main" id="{19CC8CB0-18F2-4BCF-BB5E-40B8B8CC517B}"/>
              </a:ext>
            </a:extLst>
          </p:cNvPr>
          <p:cNvSpPr txBox="1"/>
          <p:nvPr/>
        </p:nvSpPr>
        <p:spPr>
          <a:xfrm>
            <a:off x="2057400" y="5867400"/>
            <a:ext cx="255198" cy="246221"/>
          </a:xfrm>
          <a:prstGeom prst="rect">
            <a:avLst/>
          </a:prstGeom>
          <a:noFill/>
        </p:spPr>
        <p:txBody>
          <a:bodyPr wrap="none" rtlCol="0">
            <a:spAutoFit/>
          </a:bodyPr>
          <a:lstStyle/>
          <a:p>
            <a:r>
              <a:rPr lang="en-US" sz="1000" b="1" dirty="0">
                <a:solidFill>
                  <a:schemeClr val="bg1"/>
                </a:solidFill>
              </a:rPr>
              <a:t>a</a:t>
            </a:r>
          </a:p>
        </p:txBody>
      </p:sp>
      <p:sp>
        <p:nvSpPr>
          <p:cNvPr id="10" name="TextBox 9">
            <a:extLst>
              <a:ext uri="{FF2B5EF4-FFF2-40B4-BE49-F238E27FC236}">
                <a16:creationId xmlns:a16="http://schemas.microsoft.com/office/drawing/2014/main" id="{FED1410B-B670-4DEF-94E1-EAD3CAC2CBAB}"/>
              </a:ext>
            </a:extLst>
          </p:cNvPr>
          <p:cNvSpPr txBox="1"/>
          <p:nvPr/>
        </p:nvSpPr>
        <p:spPr>
          <a:xfrm>
            <a:off x="3241986" y="5867400"/>
            <a:ext cx="263214" cy="246221"/>
          </a:xfrm>
          <a:prstGeom prst="rect">
            <a:avLst/>
          </a:prstGeom>
          <a:noFill/>
        </p:spPr>
        <p:txBody>
          <a:bodyPr wrap="none" rtlCol="0">
            <a:spAutoFit/>
          </a:bodyPr>
          <a:lstStyle/>
          <a:p>
            <a:r>
              <a:rPr lang="en-US" sz="1000" b="1" dirty="0">
                <a:solidFill>
                  <a:schemeClr val="bg1"/>
                </a:solidFill>
              </a:rPr>
              <a:t>b</a:t>
            </a:r>
          </a:p>
        </p:txBody>
      </p:sp>
      <p:sp>
        <p:nvSpPr>
          <p:cNvPr id="11" name="TextBox 10">
            <a:extLst>
              <a:ext uri="{FF2B5EF4-FFF2-40B4-BE49-F238E27FC236}">
                <a16:creationId xmlns:a16="http://schemas.microsoft.com/office/drawing/2014/main" id="{25575056-D746-4519-BBC5-641C24AE3DE3}"/>
              </a:ext>
            </a:extLst>
          </p:cNvPr>
          <p:cNvSpPr txBox="1"/>
          <p:nvPr/>
        </p:nvSpPr>
        <p:spPr>
          <a:xfrm>
            <a:off x="4419600" y="5849779"/>
            <a:ext cx="255198" cy="246221"/>
          </a:xfrm>
          <a:prstGeom prst="rect">
            <a:avLst/>
          </a:prstGeom>
          <a:noFill/>
        </p:spPr>
        <p:txBody>
          <a:bodyPr wrap="none" rtlCol="0">
            <a:spAutoFit/>
          </a:bodyPr>
          <a:lstStyle/>
          <a:p>
            <a:r>
              <a:rPr lang="en-US" sz="1000" b="1" dirty="0">
                <a:solidFill>
                  <a:schemeClr val="bg1"/>
                </a:solidFill>
              </a:rPr>
              <a:t>c</a:t>
            </a:r>
          </a:p>
        </p:txBody>
      </p:sp>
      <p:sp>
        <p:nvSpPr>
          <p:cNvPr id="12" name="TextBox 11">
            <a:extLst>
              <a:ext uri="{FF2B5EF4-FFF2-40B4-BE49-F238E27FC236}">
                <a16:creationId xmlns:a16="http://schemas.microsoft.com/office/drawing/2014/main" id="{406652D7-2E16-4FD1-A125-9E1BB5373B7A}"/>
              </a:ext>
            </a:extLst>
          </p:cNvPr>
          <p:cNvSpPr txBox="1"/>
          <p:nvPr/>
        </p:nvSpPr>
        <p:spPr>
          <a:xfrm>
            <a:off x="5562600" y="5867400"/>
            <a:ext cx="263214" cy="246221"/>
          </a:xfrm>
          <a:prstGeom prst="rect">
            <a:avLst/>
          </a:prstGeom>
          <a:noFill/>
        </p:spPr>
        <p:txBody>
          <a:bodyPr wrap="none" rtlCol="0">
            <a:spAutoFit/>
          </a:bodyPr>
          <a:lstStyle/>
          <a:p>
            <a:r>
              <a:rPr lang="en-US" sz="1000" b="1" dirty="0">
                <a:solidFill>
                  <a:schemeClr val="bg1"/>
                </a:solidFill>
              </a:rPr>
              <a:t>d</a:t>
            </a:r>
          </a:p>
        </p:txBody>
      </p:sp>
      <p:sp>
        <p:nvSpPr>
          <p:cNvPr id="13" name="TextBox 12">
            <a:extLst>
              <a:ext uri="{FF2B5EF4-FFF2-40B4-BE49-F238E27FC236}">
                <a16:creationId xmlns:a16="http://schemas.microsoft.com/office/drawing/2014/main" id="{F65D2CFC-AD54-4D2F-8D42-D8C7667BECCC}"/>
              </a:ext>
            </a:extLst>
          </p:cNvPr>
          <p:cNvSpPr txBox="1"/>
          <p:nvPr/>
        </p:nvSpPr>
        <p:spPr>
          <a:xfrm>
            <a:off x="6781800" y="5849779"/>
            <a:ext cx="255198" cy="246221"/>
          </a:xfrm>
          <a:prstGeom prst="rect">
            <a:avLst/>
          </a:prstGeom>
          <a:noFill/>
        </p:spPr>
        <p:txBody>
          <a:bodyPr wrap="none" rtlCol="0">
            <a:spAutoFit/>
          </a:bodyPr>
          <a:lstStyle/>
          <a:p>
            <a:r>
              <a:rPr lang="en-US" sz="1000" b="1" dirty="0">
                <a:solidFill>
                  <a:schemeClr val="bg1"/>
                </a:solidFill>
              </a:rPr>
              <a:t>e</a:t>
            </a:r>
          </a:p>
        </p:txBody>
      </p:sp>
      <p:sp>
        <p:nvSpPr>
          <p:cNvPr id="14" name="Text Placeholder 6">
            <a:extLst>
              <a:ext uri="{FF2B5EF4-FFF2-40B4-BE49-F238E27FC236}">
                <a16:creationId xmlns:a16="http://schemas.microsoft.com/office/drawing/2014/main" id="{6BBB9F90-F57F-4039-A550-845FA63DC7C9}"/>
              </a:ext>
            </a:extLst>
          </p:cNvPr>
          <p:cNvSpPr txBox="1">
            <a:spLocks/>
          </p:cNvSpPr>
          <p:nvPr/>
        </p:nvSpPr>
        <p:spPr>
          <a:xfrm>
            <a:off x="228600" y="6019800"/>
            <a:ext cx="4188786"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p:txBody>
      </p:sp>
      <p:sp>
        <p:nvSpPr>
          <p:cNvPr id="15" name="TextBox 14">
            <a:extLst>
              <a:ext uri="{FF2B5EF4-FFF2-40B4-BE49-F238E27FC236}">
                <a16:creationId xmlns:a16="http://schemas.microsoft.com/office/drawing/2014/main" id="{16DA5383-3523-40A9-8CC9-0934A43BEA37}"/>
              </a:ext>
            </a:extLst>
          </p:cNvPr>
          <p:cNvSpPr txBox="1"/>
          <p:nvPr/>
        </p:nvSpPr>
        <p:spPr>
          <a:xfrm>
            <a:off x="2259402" y="4706779"/>
            <a:ext cx="255198" cy="246221"/>
          </a:xfrm>
          <a:prstGeom prst="rect">
            <a:avLst/>
          </a:prstGeom>
          <a:noFill/>
        </p:spPr>
        <p:txBody>
          <a:bodyPr wrap="square" rtlCol="0">
            <a:spAutoFit/>
          </a:bodyPr>
          <a:lstStyle/>
          <a:p>
            <a:r>
              <a:rPr lang="en-US" sz="1000" dirty="0">
                <a:solidFill>
                  <a:schemeClr val="bg1"/>
                </a:solidFill>
              </a:rPr>
              <a:t>b</a:t>
            </a:r>
          </a:p>
        </p:txBody>
      </p:sp>
      <p:sp>
        <p:nvSpPr>
          <p:cNvPr id="16" name="TextBox 15">
            <a:extLst>
              <a:ext uri="{FF2B5EF4-FFF2-40B4-BE49-F238E27FC236}">
                <a16:creationId xmlns:a16="http://schemas.microsoft.com/office/drawing/2014/main" id="{20BDE663-5068-413E-9B73-7383D575F7F4}"/>
              </a:ext>
            </a:extLst>
          </p:cNvPr>
          <p:cNvSpPr txBox="1"/>
          <p:nvPr/>
        </p:nvSpPr>
        <p:spPr>
          <a:xfrm>
            <a:off x="4800600" y="1447800"/>
            <a:ext cx="457200" cy="246221"/>
          </a:xfrm>
          <a:prstGeom prst="rect">
            <a:avLst/>
          </a:prstGeom>
          <a:noFill/>
        </p:spPr>
        <p:txBody>
          <a:bodyPr wrap="square" rtlCol="0">
            <a:spAutoFit/>
          </a:bodyPr>
          <a:lstStyle/>
          <a:p>
            <a:r>
              <a:rPr lang="en-US" sz="1000" dirty="0">
                <a:solidFill>
                  <a:schemeClr val="bg1"/>
                </a:solidFill>
              </a:rPr>
              <a:t>d,e</a:t>
            </a:r>
          </a:p>
        </p:txBody>
      </p:sp>
      <p:sp>
        <p:nvSpPr>
          <p:cNvPr id="17" name="TextBox 16">
            <a:extLst>
              <a:ext uri="{FF2B5EF4-FFF2-40B4-BE49-F238E27FC236}">
                <a16:creationId xmlns:a16="http://schemas.microsoft.com/office/drawing/2014/main" id="{3D003C80-12A4-42B9-A06F-E97A56EBA2F6}"/>
              </a:ext>
            </a:extLst>
          </p:cNvPr>
          <p:cNvSpPr txBox="1"/>
          <p:nvPr/>
        </p:nvSpPr>
        <p:spPr>
          <a:xfrm>
            <a:off x="5715000" y="4876800"/>
            <a:ext cx="457200" cy="246221"/>
          </a:xfrm>
          <a:prstGeom prst="rect">
            <a:avLst/>
          </a:prstGeom>
          <a:noFill/>
        </p:spPr>
        <p:txBody>
          <a:bodyPr wrap="square" rtlCol="0">
            <a:spAutoFit/>
          </a:bodyPr>
          <a:lstStyle/>
          <a:p>
            <a:r>
              <a:rPr lang="en-US" sz="1000" dirty="0">
                <a:solidFill>
                  <a:schemeClr val="bg1"/>
                </a:solidFill>
              </a:rPr>
              <a:t>c,e</a:t>
            </a:r>
          </a:p>
        </p:txBody>
      </p:sp>
      <p:sp>
        <p:nvSpPr>
          <p:cNvPr id="18" name="TextBox 17">
            <a:extLst>
              <a:ext uri="{FF2B5EF4-FFF2-40B4-BE49-F238E27FC236}">
                <a16:creationId xmlns:a16="http://schemas.microsoft.com/office/drawing/2014/main" id="{CD93C38B-26EF-440A-AA37-3369240A7C51}"/>
              </a:ext>
            </a:extLst>
          </p:cNvPr>
          <p:cNvSpPr txBox="1"/>
          <p:nvPr/>
        </p:nvSpPr>
        <p:spPr>
          <a:xfrm>
            <a:off x="6934200" y="5105400"/>
            <a:ext cx="457200" cy="246221"/>
          </a:xfrm>
          <a:prstGeom prst="rect">
            <a:avLst/>
          </a:prstGeom>
          <a:noFill/>
        </p:spPr>
        <p:txBody>
          <a:bodyPr wrap="square" rtlCol="0">
            <a:spAutoFit/>
          </a:bodyPr>
          <a:lstStyle/>
          <a:p>
            <a:r>
              <a:rPr lang="en-US" sz="1000" dirty="0">
                <a:solidFill>
                  <a:schemeClr val="bg1"/>
                </a:solidFill>
              </a:rPr>
              <a:t>c,d</a:t>
            </a:r>
          </a:p>
        </p:txBody>
      </p:sp>
      <p:pic>
        <p:nvPicPr>
          <p:cNvPr id="19" name="Graphic 18" descr="Small paint brush">
            <a:extLst>
              <a:ext uri="{FF2B5EF4-FFF2-40B4-BE49-F238E27FC236}">
                <a16:creationId xmlns:a16="http://schemas.microsoft.com/office/drawing/2014/main" id="{D81264E9-CE64-4B3B-9C31-C6635765CA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591526">
            <a:off x="114280" y="803637"/>
            <a:ext cx="408940" cy="381000"/>
          </a:xfrm>
          <a:prstGeom prst="rect">
            <a:avLst/>
          </a:prstGeom>
        </p:spPr>
      </p:pic>
    </p:spTree>
    <p:extLst>
      <p:ext uri="{BB962C8B-B14F-4D97-AF65-F5344CB8AC3E}">
        <p14:creationId xmlns:p14="http://schemas.microsoft.com/office/powerpoint/2010/main" val="299420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C37F2F-10F3-4D8F-BC30-8270BC8C4319}"/>
              </a:ext>
            </a:extLst>
          </p:cNvPr>
          <p:cNvSpPr>
            <a:spLocks noGrp="1"/>
          </p:cNvSpPr>
          <p:nvPr>
            <p:ph type="title"/>
          </p:nvPr>
        </p:nvSpPr>
        <p:spPr/>
        <p:txBody>
          <a:bodyPr/>
          <a:lstStyle/>
          <a:p>
            <a:r>
              <a:rPr lang="en-US" dirty="0"/>
              <a:t>Earnings From Art</a:t>
            </a:r>
          </a:p>
        </p:txBody>
      </p:sp>
      <p:graphicFrame>
        <p:nvGraphicFramePr>
          <p:cNvPr id="9" name="Content Placeholder 8">
            <a:extLst>
              <a:ext uri="{FF2B5EF4-FFF2-40B4-BE49-F238E27FC236}">
                <a16:creationId xmlns:a16="http://schemas.microsoft.com/office/drawing/2014/main" id="{1BCE7B19-4597-4688-8326-5C520C95E9D2}"/>
              </a:ext>
            </a:extLst>
          </p:cNvPr>
          <p:cNvGraphicFramePr>
            <a:graphicFrameLocks noGrp="1"/>
          </p:cNvGraphicFramePr>
          <p:nvPr>
            <p:ph idx="1"/>
            <p:extLst>
              <p:ext uri="{D42A27DB-BD31-4B8C-83A1-F6EECF244321}">
                <p14:modId xmlns:p14="http://schemas.microsoft.com/office/powerpoint/2010/main" val="1584251202"/>
              </p:ext>
            </p:extLst>
          </p:nvPr>
        </p:nvGraphicFramePr>
        <p:xfrm>
          <a:off x="228600" y="1371600"/>
          <a:ext cx="7620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a:extLst>
              <a:ext uri="{FF2B5EF4-FFF2-40B4-BE49-F238E27FC236}">
                <a16:creationId xmlns:a16="http://schemas.microsoft.com/office/drawing/2014/main" id="{7A0B2755-2354-4C3A-AC8B-CA59272E9F2E}"/>
              </a:ext>
            </a:extLst>
          </p:cNvPr>
          <p:cNvSpPr>
            <a:spLocks noGrp="1"/>
          </p:cNvSpPr>
          <p:nvPr>
            <p:ph type="body" sz="quarter" idx="10"/>
          </p:nvPr>
        </p:nvSpPr>
        <p:spPr>
          <a:xfrm>
            <a:off x="914400" y="6477000"/>
            <a:ext cx="6781800" cy="457200"/>
          </a:xfrm>
        </p:spPr>
        <p:txBody>
          <a:bodyPr/>
          <a:lstStyle/>
          <a:p>
            <a:r>
              <a:rPr lang="en-US" b="1" dirty="0"/>
              <a:t>15. About how much of your income in the past 12 months was from selling your own artworks?</a:t>
            </a:r>
            <a:endParaRPr lang="en-US" dirty="0"/>
          </a:p>
        </p:txBody>
      </p:sp>
      <p:sp>
        <p:nvSpPr>
          <p:cNvPr id="5" name="Slide Number Placeholder 1">
            <a:extLst>
              <a:ext uri="{FF2B5EF4-FFF2-40B4-BE49-F238E27FC236}">
                <a16:creationId xmlns:a16="http://schemas.microsoft.com/office/drawing/2014/main" id="{99100630-D50D-42F3-B70D-830D66445D12}"/>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15</a:t>
            </a:fld>
            <a:endParaRPr lang="en-US" dirty="0"/>
          </a:p>
        </p:txBody>
      </p:sp>
      <p:sp>
        <p:nvSpPr>
          <p:cNvPr id="8" name="Text Placeholder 7">
            <a:extLst>
              <a:ext uri="{FF2B5EF4-FFF2-40B4-BE49-F238E27FC236}">
                <a16:creationId xmlns:a16="http://schemas.microsoft.com/office/drawing/2014/main" id="{643E7309-6323-4E78-8141-200F8B106DB6}"/>
              </a:ext>
            </a:extLst>
          </p:cNvPr>
          <p:cNvSpPr txBox="1">
            <a:spLocks/>
          </p:cNvSpPr>
          <p:nvPr/>
        </p:nvSpPr>
        <p:spPr>
          <a:xfrm>
            <a:off x="228600" y="762000"/>
            <a:ext cx="7086600" cy="1001713"/>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288925"/>
            <a:r>
              <a:rPr lang="en-US" sz="2000" kern="0" dirty="0"/>
              <a:t>Over half of Hobbyists report some earnings from art.</a:t>
            </a:r>
          </a:p>
        </p:txBody>
      </p:sp>
      <p:sp>
        <p:nvSpPr>
          <p:cNvPr id="2" name="TextBox 1">
            <a:extLst>
              <a:ext uri="{FF2B5EF4-FFF2-40B4-BE49-F238E27FC236}">
                <a16:creationId xmlns:a16="http://schemas.microsoft.com/office/drawing/2014/main" id="{19CC8CB0-18F2-4BCF-BB5E-40B8B8CC517B}"/>
              </a:ext>
            </a:extLst>
          </p:cNvPr>
          <p:cNvSpPr txBox="1"/>
          <p:nvPr/>
        </p:nvSpPr>
        <p:spPr>
          <a:xfrm>
            <a:off x="2209800" y="5544979"/>
            <a:ext cx="255198" cy="246221"/>
          </a:xfrm>
          <a:prstGeom prst="rect">
            <a:avLst/>
          </a:prstGeom>
          <a:noFill/>
        </p:spPr>
        <p:txBody>
          <a:bodyPr wrap="none" rtlCol="0">
            <a:spAutoFit/>
          </a:bodyPr>
          <a:lstStyle/>
          <a:p>
            <a:r>
              <a:rPr lang="en-US" sz="1000" b="1" dirty="0">
                <a:solidFill>
                  <a:schemeClr val="bg1"/>
                </a:solidFill>
              </a:rPr>
              <a:t>a</a:t>
            </a:r>
          </a:p>
        </p:txBody>
      </p:sp>
      <p:sp>
        <p:nvSpPr>
          <p:cNvPr id="10" name="TextBox 9">
            <a:extLst>
              <a:ext uri="{FF2B5EF4-FFF2-40B4-BE49-F238E27FC236}">
                <a16:creationId xmlns:a16="http://schemas.microsoft.com/office/drawing/2014/main" id="{FED1410B-B670-4DEF-94E1-EAD3CAC2CBAB}"/>
              </a:ext>
            </a:extLst>
          </p:cNvPr>
          <p:cNvSpPr txBox="1"/>
          <p:nvPr/>
        </p:nvSpPr>
        <p:spPr>
          <a:xfrm>
            <a:off x="3241986" y="5562600"/>
            <a:ext cx="263214" cy="246221"/>
          </a:xfrm>
          <a:prstGeom prst="rect">
            <a:avLst/>
          </a:prstGeom>
          <a:noFill/>
        </p:spPr>
        <p:txBody>
          <a:bodyPr wrap="none" rtlCol="0">
            <a:spAutoFit/>
          </a:bodyPr>
          <a:lstStyle/>
          <a:p>
            <a:r>
              <a:rPr lang="en-US" sz="1000" b="1" dirty="0">
                <a:solidFill>
                  <a:schemeClr val="bg1"/>
                </a:solidFill>
              </a:rPr>
              <a:t>b</a:t>
            </a:r>
          </a:p>
        </p:txBody>
      </p:sp>
      <p:sp>
        <p:nvSpPr>
          <p:cNvPr id="11" name="TextBox 10">
            <a:extLst>
              <a:ext uri="{FF2B5EF4-FFF2-40B4-BE49-F238E27FC236}">
                <a16:creationId xmlns:a16="http://schemas.microsoft.com/office/drawing/2014/main" id="{25575056-D746-4519-BBC5-641C24AE3DE3}"/>
              </a:ext>
            </a:extLst>
          </p:cNvPr>
          <p:cNvSpPr txBox="1"/>
          <p:nvPr/>
        </p:nvSpPr>
        <p:spPr>
          <a:xfrm>
            <a:off x="4267200" y="5562600"/>
            <a:ext cx="255198" cy="246221"/>
          </a:xfrm>
          <a:prstGeom prst="rect">
            <a:avLst/>
          </a:prstGeom>
          <a:noFill/>
        </p:spPr>
        <p:txBody>
          <a:bodyPr wrap="none" rtlCol="0">
            <a:spAutoFit/>
          </a:bodyPr>
          <a:lstStyle/>
          <a:p>
            <a:r>
              <a:rPr lang="en-US" sz="1000" b="1" dirty="0">
                <a:solidFill>
                  <a:schemeClr val="bg1"/>
                </a:solidFill>
              </a:rPr>
              <a:t>c</a:t>
            </a:r>
          </a:p>
        </p:txBody>
      </p:sp>
      <p:sp>
        <p:nvSpPr>
          <p:cNvPr id="12" name="TextBox 11">
            <a:extLst>
              <a:ext uri="{FF2B5EF4-FFF2-40B4-BE49-F238E27FC236}">
                <a16:creationId xmlns:a16="http://schemas.microsoft.com/office/drawing/2014/main" id="{406652D7-2E16-4FD1-A125-9E1BB5373B7A}"/>
              </a:ext>
            </a:extLst>
          </p:cNvPr>
          <p:cNvSpPr txBox="1"/>
          <p:nvPr/>
        </p:nvSpPr>
        <p:spPr>
          <a:xfrm>
            <a:off x="5299386" y="5562600"/>
            <a:ext cx="263214" cy="246221"/>
          </a:xfrm>
          <a:prstGeom prst="rect">
            <a:avLst/>
          </a:prstGeom>
          <a:noFill/>
        </p:spPr>
        <p:txBody>
          <a:bodyPr wrap="none" rtlCol="0">
            <a:spAutoFit/>
          </a:bodyPr>
          <a:lstStyle/>
          <a:p>
            <a:r>
              <a:rPr lang="en-US" sz="1000" b="1" dirty="0">
                <a:solidFill>
                  <a:schemeClr val="bg1"/>
                </a:solidFill>
              </a:rPr>
              <a:t>d</a:t>
            </a:r>
          </a:p>
        </p:txBody>
      </p:sp>
      <p:sp>
        <p:nvSpPr>
          <p:cNvPr id="13" name="TextBox 12">
            <a:extLst>
              <a:ext uri="{FF2B5EF4-FFF2-40B4-BE49-F238E27FC236}">
                <a16:creationId xmlns:a16="http://schemas.microsoft.com/office/drawing/2014/main" id="{F65D2CFC-AD54-4D2F-8D42-D8C7667BECCC}"/>
              </a:ext>
            </a:extLst>
          </p:cNvPr>
          <p:cNvSpPr txBox="1"/>
          <p:nvPr/>
        </p:nvSpPr>
        <p:spPr>
          <a:xfrm>
            <a:off x="6374202" y="5562600"/>
            <a:ext cx="255198" cy="246221"/>
          </a:xfrm>
          <a:prstGeom prst="rect">
            <a:avLst/>
          </a:prstGeom>
          <a:noFill/>
        </p:spPr>
        <p:txBody>
          <a:bodyPr wrap="none" rtlCol="0">
            <a:spAutoFit/>
          </a:bodyPr>
          <a:lstStyle/>
          <a:p>
            <a:r>
              <a:rPr lang="en-US" sz="1000" b="1" dirty="0">
                <a:solidFill>
                  <a:schemeClr val="bg1"/>
                </a:solidFill>
              </a:rPr>
              <a:t>e</a:t>
            </a:r>
          </a:p>
        </p:txBody>
      </p:sp>
      <p:sp>
        <p:nvSpPr>
          <p:cNvPr id="14" name="Text Placeholder 6">
            <a:extLst>
              <a:ext uri="{FF2B5EF4-FFF2-40B4-BE49-F238E27FC236}">
                <a16:creationId xmlns:a16="http://schemas.microsoft.com/office/drawing/2014/main" id="{6BBB9F90-F57F-4039-A550-845FA63DC7C9}"/>
              </a:ext>
            </a:extLst>
          </p:cNvPr>
          <p:cNvSpPr txBox="1">
            <a:spLocks/>
          </p:cNvSpPr>
          <p:nvPr/>
        </p:nvSpPr>
        <p:spPr>
          <a:xfrm>
            <a:off x="228600" y="5867400"/>
            <a:ext cx="6960798"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p:txBody>
      </p:sp>
      <p:sp>
        <p:nvSpPr>
          <p:cNvPr id="22" name="TextBox 21">
            <a:extLst>
              <a:ext uri="{FF2B5EF4-FFF2-40B4-BE49-F238E27FC236}">
                <a16:creationId xmlns:a16="http://schemas.microsoft.com/office/drawing/2014/main" id="{1BEEAAFD-929B-42FD-8F04-9D0B1314F8A6}"/>
              </a:ext>
            </a:extLst>
          </p:cNvPr>
          <p:cNvSpPr txBox="1"/>
          <p:nvPr/>
        </p:nvSpPr>
        <p:spPr>
          <a:xfrm>
            <a:off x="2335602" y="1430179"/>
            <a:ext cx="407598" cy="246221"/>
          </a:xfrm>
          <a:prstGeom prst="rect">
            <a:avLst/>
          </a:prstGeom>
          <a:noFill/>
        </p:spPr>
        <p:txBody>
          <a:bodyPr wrap="square" rtlCol="0">
            <a:spAutoFit/>
          </a:bodyPr>
          <a:lstStyle/>
          <a:p>
            <a:r>
              <a:rPr lang="en-US" sz="1000" dirty="0">
                <a:solidFill>
                  <a:schemeClr val="tx2"/>
                </a:solidFill>
              </a:rPr>
              <a:t>b</a:t>
            </a:r>
          </a:p>
        </p:txBody>
      </p:sp>
      <p:sp>
        <p:nvSpPr>
          <p:cNvPr id="23" name="TextBox 22">
            <a:extLst>
              <a:ext uri="{FF2B5EF4-FFF2-40B4-BE49-F238E27FC236}">
                <a16:creationId xmlns:a16="http://schemas.microsoft.com/office/drawing/2014/main" id="{243D7B5A-B63A-4434-9544-3E0BF40285EB}"/>
              </a:ext>
            </a:extLst>
          </p:cNvPr>
          <p:cNvSpPr txBox="1"/>
          <p:nvPr/>
        </p:nvSpPr>
        <p:spPr>
          <a:xfrm>
            <a:off x="2335602" y="2667000"/>
            <a:ext cx="407598" cy="246221"/>
          </a:xfrm>
          <a:prstGeom prst="rect">
            <a:avLst/>
          </a:prstGeom>
          <a:noFill/>
        </p:spPr>
        <p:txBody>
          <a:bodyPr wrap="square" rtlCol="0">
            <a:spAutoFit/>
          </a:bodyPr>
          <a:lstStyle/>
          <a:p>
            <a:r>
              <a:rPr lang="en-US" sz="1000" dirty="0">
                <a:solidFill>
                  <a:schemeClr val="tx2"/>
                </a:solidFill>
              </a:rPr>
              <a:t>b</a:t>
            </a:r>
          </a:p>
        </p:txBody>
      </p:sp>
      <p:sp>
        <p:nvSpPr>
          <p:cNvPr id="24" name="TextBox 23">
            <a:extLst>
              <a:ext uri="{FF2B5EF4-FFF2-40B4-BE49-F238E27FC236}">
                <a16:creationId xmlns:a16="http://schemas.microsoft.com/office/drawing/2014/main" id="{3028CDAD-C376-46C7-B41B-E25503503E83}"/>
              </a:ext>
            </a:extLst>
          </p:cNvPr>
          <p:cNvSpPr txBox="1"/>
          <p:nvPr/>
        </p:nvSpPr>
        <p:spPr>
          <a:xfrm>
            <a:off x="2335602" y="4191000"/>
            <a:ext cx="407598" cy="246221"/>
          </a:xfrm>
          <a:prstGeom prst="rect">
            <a:avLst/>
          </a:prstGeom>
          <a:noFill/>
        </p:spPr>
        <p:txBody>
          <a:bodyPr wrap="square" rtlCol="0">
            <a:spAutoFit/>
          </a:bodyPr>
          <a:lstStyle/>
          <a:p>
            <a:r>
              <a:rPr lang="en-US" sz="1000" dirty="0">
                <a:solidFill>
                  <a:schemeClr val="tx2"/>
                </a:solidFill>
              </a:rPr>
              <a:t>b</a:t>
            </a:r>
          </a:p>
        </p:txBody>
      </p:sp>
      <p:sp>
        <p:nvSpPr>
          <p:cNvPr id="25" name="TextBox 24">
            <a:extLst>
              <a:ext uri="{FF2B5EF4-FFF2-40B4-BE49-F238E27FC236}">
                <a16:creationId xmlns:a16="http://schemas.microsoft.com/office/drawing/2014/main" id="{322959FC-A7D0-430D-9E4C-5F337BAA1928}"/>
              </a:ext>
            </a:extLst>
          </p:cNvPr>
          <p:cNvSpPr txBox="1"/>
          <p:nvPr/>
        </p:nvSpPr>
        <p:spPr>
          <a:xfrm>
            <a:off x="5383602" y="2133600"/>
            <a:ext cx="407598" cy="246221"/>
          </a:xfrm>
          <a:prstGeom prst="rect">
            <a:avLst/>
          </a:prstGeom>
          <a:noFill/>
        </p:spPr>
        <p:txBody>
          <a:bodyPr wrap="square" rtlCol="0">
            <a:spAutoFit/>
          </a:bodyPr>
          <a:lstStyle/>
          <a:p>
            <a:r>
              <a:rPr lang="en-US" sz="1000" dirty="0">
                <a:solidFill>
                  <a:schemeClr val="tx2"/>
                </a:solidFill>
              </a:rPr>
              <a:t>c,e</a:t>
            </a:r>
          </a:p>
        </p:txBody>
      </p:sp>
      <p:sp>
        <p:nvSpPr>
          <p:cNvPr id="28" name="TextBox 27">
            <a:extLst>
              <a:ext uri="{FF2B5EF4-FFF2-40B4-BE49-F238E27FC236}">
                <a16:creationId xmlns:a16="http://schemas.microsoft.com/office/drawing/2014/main" id="{357CB8EE-6B53-45EC-80B7-7AAAD5F2BA2A}"/>
              </a:ext>
            </a:extLst>
          </p:cNvPr>
          <p:cNvSpPr txBox="1"/>
          <p:nvPr/>
        </p:nvSpPr>
        <p:spPr>
          <a:xfrm>
            <a:off x="2335602" y="1828800"/>
            <a:ext cx="407598" cy="246221"/>
          </a:xfrm>
          <a:prstGeom prst="rect">
            <a:avLst/>
          </a:prstGeom>
          <a:noFill/>
        </p:spPr>
        <p:txBody>
          <a:bodyPr wrap="square" rtlCol="0">
            <a:spAutoFit/>
          </a:bodyPr>
          <a:lstStyle/>
          <a:p>
            <a:r>
              <a:rPr lang="en-US" sz="1000" dirty="0">
                <a:solidFill>
                  <a:schemeClr val="bg1"/>
                </a:solidFill>
              </a:rPr>
              <a:t>b</a:t>
            </a:r>
          </a:p>
        </p:txBody>
      </p:sp>
      <p:sp>
        <p:nvSpPr>
          <p:cNvPr id="29" name="TextBox 28">
            <a:extLst>
              <a:ext uri="{FF2B5EF4-FFF2-40B4-BE49-F238E27FC236}">
                <a16:creationId xmlns:a16="http://schemas.microsoft.com/office/drawing/2014/main" id="{5BD0F71E-8F84-4F1A-87BC-1C3A9C78BD07}"/>
              </a:ext>
            </a:extLst>
          </p:cNvPr>
          <p:cNvSpPr txBox="1"/>
          <p:nvPr/>
        </p:nvSpPr>
        <p:spPr>
          <a:xfrm>
            <a:off x="5410200" y="3429000"/>
            <a:ext cx="407598" cy="246221"/>
          </a:xfrm>
          <a:prstGeom prst="rect">
            <a:avLst/>
          </a:prstGeom>
          <a:noFill/>
        </p:spPr>
        <p:txBody>
          <a:bodyPr wrap="square" rtlCol="0">
            <a:spAutoFit/>
          </a:bodyPr>
          <a:lstStyle/>
          <a:p>
            <a:r>
              <a:rPr lang="en-US" sz="1000" dirty="0">
                <a:solidFill>
                  <a:schemeClr val="bg1"/>
                </a:solidFill>
              </a:rPr>
              <a:t>c,e</a:t>
            </a:r>
          </a:p>
        </p:txBody>
      </p:sp>
      <p:sp>
        <p:nvSpPr>
          <p:cNvPr id="30" name="TextBox 29">
            <a:extLst>
              <a:ext uri="{FF2B5EF4-FFF2-40B4-BE49-F238E27FC236}">
                <a16:creationId xmlns:a16="http://schemas.microsoft.com/office/drawing/2014/main" id="{11BC886B-E4D0-4849-9ECA-ABAD9AA70382}"/>
              </a:ext>
            </a:extLst>
          </p:cNvPr>
          <p:cNvSpPr txBox="1"/>
          <p:nvPr/>
        </p:nvSpPr>
        <p:spPr>
          <a:xfrm>
            <a:off x="5383602" y="4267200"/>
            <a:ext cx="407598" cy="246221"/>
          </a:xfrm>
          <a:prstGeom prst="rect">
            <a:avLst/>
          </a:prstGeom>
          <a:noFill/>
        </p:spPr>
        <p:txBody>
          <a:bodyPr wrap="square" rtlCol="0">
            <a:spAutoFit/>
          </a:bodyPr>
          <a:lstStyle/>
          <a:p>
            <a:r>
              <a:rPr lang="en-US" sz="1000" dirty="0">
                <a:solidFill>
                  <a:schemeClr val="tx2"/>
                </a:solidFill>
              </a:rPr>
              <a:t>c,e</a:t>
            </a:r>
          </a:p>
        </p:txBody>
      </p:sp>
      <p:pic>
        <p:nvPicPr>
          <p:cNvPr id="21" name="Graphic 20" descr="Small paint brush">
            <a:extLst>
              <a:ext uri="{FF2B5EF4-FFF2-40B4-BE49-F238E27FC236}">
                <a16:creationId xmlns:a16="http://schemas.microsoft.com/office/drawing/2014/main" id="{622F8249-7004-4EDC-ADC2-FCDB41A76D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591526">
            <a:off x="114280" y="803637"/>
            <a:ext cx="408940" cy="381000"/>
          </a:xfrm>
          <a:prstGeom prst="rect">
            <a:avLst/>
          </a:prstGeom>
        </p:spPr>
      </p:pic>
    </p:spTree>
    <p:extLst>
      <p:ext uri="{BB962C8B-B14F-4D97-AF65-F5344CB8AC3E}">
        <p14:creationId xmlns:p14="http://schemas.microsoft.com/office/powerpoint/2010/main" val="4022860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B23D-252B-475A-AFCB-E1D12592BA70}"/>
              </a:ext>
            </a:extLst>
          </p:cNvPr>
          <p:cNvSpPr>
            <a:spLocks noGrp="1"/>
          </p:cNvSpPr>
          <p:nvPr>
            <p:ph type="title"/>
          </p:nvPr>
        </p:nvSpPr>
        <p:spPr/>
        <p:txBody>
          <a:bodyPr/>
          <a:lstStyle/>
          <a:p>
            <a:pPr algn="ctr"/>
            <a:r>
              <a:rPr lang="en-US" dirty="0">
                <a:solidFill>
                  <a:schemeClr val="accent2"/>
                </a:solidFill>
              </a:rPr>
              <a:t>Products and tools</a:t>
            </a:r>
          </a:p>
        </p:txBody>
      </p:sp>
    </p:spTree>
    <p:extLst>
      <p:ext uri="{BB962C8B-B14F-4D97-AF65-F5344CB8AC3E}">
        <p14:creationId xmlns:p14="http://schemas.microsoft.com/office/powerpoint/2010/main" val="26586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Mediums Used In Recent Artworks</a:t>
            </a:r>
            <a:br>
              <a:rPr lang="en-US" dirty="0"/>
            </a:br>
            <a:r>
              <a:rPr lang="en-US" sz="1000" dirty="0"/>
              <a:t>Top 10 Categories</a:t>
            </a:r>
            <a:endParaRPr lang="en-US" dirty="0"/>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533400" y="877694"/>
            <a:ext cx="6781800" cy="722506"/>
          </a:xfrm>
        </p:spPr>
        <p:txBody>
          <a:bodyPr/>
          <a:lstStyle/>
          <a:p>
            <a:pPr marL="0" indent="0">
              <a:buNone/>
            </a:pPr>
            <a:r>
              <a:rPr lang="en-US" dirty="0"/>
              <a:t>Students are relatively distinctive in terms of the mediums th</a:t>
            </a:r>
            <a:r>
              <a:rPr lang="en-US" dirty="0">
                <a:solidFill>
                  <a:schemeClr val="bg1"/>
                </a:solidFill>
              </a:rPr>
              <a:t>e</a:t>
            </a:r>
            <a:r>
              <a:rPr lang="en-US" dirty="0"/>
              <a:t>y use.</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712505435"/>
              </p:ext>
            </p:extLst>
          </p:nvPr>
        </p:nvGraphicFramePr>
        <p:xfrm>
          <a:off x="228600" y="1965383"/>
          <a:ext cx="7415782" cy="3635317"/>
        </p:xfrm>
        <a:graphic>
          <a:graphicData uri="http://schemas.openxmlformats.org/drawingml/2006/table">
            <a:tbl>
              <a:tblPr firstRow="1" bandRow="1">
                <a:tableStyleId>{9D7B26C5-4107-4FEC-AEDC-1716B250A1EF}</a:tableStyleId>
              </a:tblPr>
              <a:tblGrid>
                <a:gridCol w="2076419">
                  <a:extLst>
                    <a:ext uri="{9D8B030D-6E8A-4147-A177-3AD203B41FA5}">
                      <a16:colId xmlns:a16="http://schemas.microsoft.com/office/drawing/2014/main" val="3124580405"/>
                    </a:ext>
                  </a:extLst>
                </a:gridCol>
                <a:gridCol w="802416">
                  <a:extLst>
                    <a:ext uri="{9D8B030D-6E8A-4147-A177-3AD203B41FA5}">
                      <a16:colId xmlns:a16="http://schemas.microsoft.com/office/drawing/2014/main" val="3408498545"/>
                    </a:ext>
                  </a:extLst>
                </a:gridCol>
                <a:gridCol w="854903">
                  <a:extLst>
                    <a:ext uri="{9D8B030D-6E8A-4147-A177-3AD203B41FA5}">
                      <a16:colId xmlns:a16="http://schemas.microsoft.com/office/drawing/2014/main" val="3533829055"/>
                    </a:ext>
                  </a:extLst>
                </a:gridCol>
                <a:gridCol w="920511">
                  <a:extLst>
                    <a:ext uri="{9D8B030D-6E8A-4147-A177-3AD203B41FA5}">
                      <a16:colId xmlns:a16="http://schemas.microsoft.com/office/drawing/2014/main" val="4142446680"/>
                    </a:ext>
                  </a:extLst>
                </a:gridCol>
                <a:gridCol w="920511">
                  <a:extLst>
                    <a:ext uri="{9D8B030D-6E8A-4147-A177-3AD203B41FA5}">
                      <a16:colId xmlns:a16="http://schemas.microsoft.com/office/drawing/2014/main" val="2399029991"/>
                    </a:ext>
                  </a:extLst>
                </a:gridCol>
                <a:gridCol w="920511">
                  <a:extLst>
                    <a:ext uri="{9D8B030D-6E8A-4147-A177-3AD203B41FA5}">
                      <a16:colId xmlns:a16="http://schemas.microsoft.com/office/drawing/2014/main" val="2908534431"/>
                    </a:ext>
                  </a:extLst>
                </a:gridCol>
                <a:gridCol w="920511">
                  <a:extLst>
                    <a:ext uri="{9D8B030D-6E8A-4147-A177-3AD203B41FA5}">
                      <a16:colId xmlns:a16="http://schemas.microsoft.com/office/drawing/2014/main" val="1076768269"/>
                    </a:ext>
                  </a:extLst>
                </a:gridCol>
              </a:tblGrid>
              <a:tr h="343477">
                <a:tc>
                  <a:txBody>
                    <a:bodyPr/>
                    <a:lstStyle/>
                    <a:p>
                      <a:pPr algn="ctr"/>
                      <a:endParaRPr lang="en-US" sz="1200"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Total</a:t>
                      </a:r>
                    </a:p>
                  </a:txBody>
                  <a:tcPr anchor="ctr"/>
                </a:tc>
                <a:tc>
                  <a:txBody>
                    <a:bodyPr/>
                    <a:lstStyle/>
                    <a:p>
                      <a:pPr algn="ctr"/>
                      <a:r>
                        <a:rPr lang="en-US" sz="1200" dirty="0">
                          <a:solidFill>
                            <a:schemeClr val="bg1"/>
                          </a:solidFill>
                        </a:rPr>
                        <a:t>U.S.</a:t>
                      </a:r>
                    </a:p>
                  </a:txBody>
                  <a:tcPr anchor="ctr"/>
                </a:tc>
                <a:tc>
                  <a:txBody>
                    <a:bodyPr/>
                    <a:lstStyle/>
                    <a:p>
                      <a:pPr algn="ctr"/>
                      <a:r>
                        <a:rPr lang="en-US" sz="1200" dirty="0">
                          <a:solidFill>
                            <a:schemeClr val="bg1"/>
                          </a:solidFill>
                        </a:rPr>
                        <a:t>Canada</a:t>
                      </a:r>
                    </a:p>
                  </a:txBody>
                  <a:tcPr anchor="ctr"/>
                </a:tc>
                <a:tc>
                  <a:txBody>
                    <a:bodyPr/>
                    <a:lstStyle/>
                    <a:p>
                      <a:pPr algn="ctr"/>
                      <a:r>
                        <a:rPr lang="en-US" sz="1200" cap="none" spc="0" dirty="0">
                          <a:ln w="0"/>
                          <a:solidFill>
                            <a:schemeClr val="bg1"/>
                          </a:solidFill>
                          <a:effectLst>
                            <a:outerShdw blurRad="38100" dist="19050" dir="2700000" algn="tl" rotWithShape="0">
                              <a:schemeClr val="dk1">
                                <a:alpha val="40000"/>
                              </a:schemeClr>
                            </a:outerShdw>
                          </a:effectLst>
                        </a:rPr>
                        <a:t>Student</a:t>
                      </a:r>
                      <a:endParaRPr lang="en-US" sz="1200" b="1" cap="none" spc="0" dirty="0">
                        <a:ln w="0"/>
                        <a:solidFill>
                          <a:schemeClr val="bg1"/>
                        </a:solidFill>
                        <a:effectLst>
                          <a:outerShdw blurRad="38100" dist="19050" dir="2700000" algn="tl" rotWithShape="0">
                            <a:schemeClr val="dk1">
                              <a:alpha val="40000"/>
                            </a:schemeClr>
                          </a:outerShdw>
                        </a:effectLst>
                      </a:endParaRPr>
                    </a:p>
                  </a:txBody>
                  <a:tcPr anchor="ctr"/>
                </a:tc>
                <a:tc>
                  <a:txBody>
                    <a:bodyPr/>
                    <a:lstStyle/>
                    <a:p>
                      <a:pPr algn="ctr"/>
                      <a:r>
                        <a:rPr lang="en-US" sz="1200" dirty="0">
                          <a:solidFill>
                            <a:schemeClr val="bg1"/>
                          </a:solidFill>
                        </a:rPr>
                        <a:t>Pro</a:t>
                      </a:r>
                    </a:p>
                  </a:txBody>
                  <a:tcPr anchor="ctr"/>
                </a:tc>
                <a:tc>
                  <a:txBody>
                    <a:bodyPr/>
                    <a:lstStyle/>
                    <a:p>
                      <a:pPr algn="ctr"/>
                      <a:r>
                        <a:rPr lang="en-US" sz="1200" dirty="0">
                          <a:solidFill>
                            <a:schemeClr val="bg1"/>
                          </a:solidFill>
                        </a:rPr>
                        <a:t>Hobbyist</a:t>
                      </a:r>
                    </a:p>
                  </a:txBody>
                  <a:tcPr anchor="ctr"/>
                </a:tc>
                <a:extLst>
                  <a:ext uri="{0D108BD9-81ED-4DB2-BD59-A6C34878D82A}">
                    <a16:rowId xmlns:a16="http://schemas.microsoft.com/office/drawing/2014/main" val="1672700539"/>
                  </a:ext>
                </a:extLst>
              </a:tr>
              <a:tr h="254079">
                <a:tc>
                  <a:txBody>
                    <a:bodyPr/>
                    <a:lstStyle/>
                    <a:p>
                      <a:endParaRPr lang="en-US" sz="1200" b="1" dirty="0">
                        <a:solidFill>
                          <a:schemeClr val="bg1"/>
                        </a:solidFill>
                      </a:endParaRPr>
                    </a:p>
                  </a:txBody>
                  <a:tcPr anchor="ctr">
                    <a:noFill/>
                  </a:tcPr>
                </a:tc>
                <a:tc>
                  <a:txBody>
                    <a:bodyPr/>
                    <a:lstStyle/>
                    <a:p>
                      <a:pPr algn="ctr"/>
                      <a:endParaRPr lang="en-US" sz="1200" dirty="0">
                        <a:solidFill>
                          <a:schemeClr val="bg1"/>
                        </a:solidFill>
                      </a:endParaRPr>
                    </a:p>
                  </a:txBody>
                  <a:tcPr anchor="ctr">
                    <a:noFill/>
                  </a:tcPr>
                </a:tc>
                <a:tc>
                  <a:txBody>
                    <a:bodyPr/>
                    <a:lstStyle/>
                    <a:p>
                      <a:pPr algn="ctr"/>
                      <a:r>
                        <a:rPr lang="en-US" sz="1200" dirty="0">
                          <a:solidFill>
                            <a:schemeClr val="bg1"/>
                          </a:solidFill>
                        </a:rPr>
                        <a:t>(a)</a:t>
                      </a:r>
                      <a:endParaRPr lang="en-US" sz="1200" b="1" dirty="0">
                        <a:solidFill>
                          <a:schemeClr val="bg1"/>
                        </a:solidFill>
                      </a:endParaRPr>
                    </a:p>
                  </a:txBody>
                  <a:tcPr anchor="ctr">
                    <a:noFill/>
                  </a:tcPr>
                </a:tc>
                <a:tc>
                  <a:txBody>
                    <a:bodyPr/>
                    <a:lstStyle/>
                    <a:p>
                      <a:pPr algn="ctr"/>
                      <a:r>
                        <a:rPr lang="en-US" sz="1200" dirty="0">
                          <a:solidFill>
                            <a:schemeClr val="bg1"/>
                          </a:solidFill>
                        </a:rPr>
                        <a:t>(b)</a:t>
                      </a:r>
                      <a:endParaRPr lang="en-US" sz="1200" b="1" dirty="0">
                        <a:solidFill>
                          <a:schemeClr val="bg1"/>
                        </a:solidFill>
                      </a:endParaRPr>
                    </a:p>
                  </a:txBody>
                  <a:tcPr anchor="ctr">
                    <a:noFill/>
                  </a:tcPr>
                </a:tc>
                <a:tc>
                  <a:txBody>
                    <a:bodyPr/>
                    <a:lstStyle/>
                    <a:p>
                      <a:pPr algn="ctr"/>
                      <a:r>
                        <a:rPr lang="en-US" sz="1200" cap="none" spc="0" dirty="0">
                          <a:ln/>
                          <a:solidFill>
                            <a:schemeClr val="bg1"/>
                          </a:solidFill>
                          <a:effectLst/>
                        </a:rPr>
                        <a:t>(c)</a:t>
                      </a:r>
                      <a:endParaRPr lang="en-US" sz="1200" b="1" cap="none" spc="0" dirty="0">
                        <a:ln/>
                        <a:solidFill>
                          <a:schemeClr val="bg1"/>
                        </a:solidFill>
                        <a:effectLst/>
                      </a:endParaRPr>
                    </a:p>
                  </a:txBody>
                  <a:tcPr anchor="ctr">
                    <a:noFill/>
                  </a:tcPr>
                </a:tc>
                <a:tc>
                  <a:txBody>
                    <a:bodyPr/>
                    <a:lstStyle/>
                    <a:p>
                      <a:pPr algn="ctr"/>
                      <a:r>
                        <a:rPr lang="en-US" sz="1200" dirty="0">
                          <a:solidFill>
                            <a:schemeClr val="bg1"/>
                          </a:solidFill>
                        </a:rPr>
                        <a:t>(d)</a:t>
                      </a:r>
                      <a:endParaRPr lang="en-US" sz="1200" b="1" dirty="0">
                        <a:solidFill>
                          <a:schemeClr val="bg1"/>
                        </a:solidFill>
                      </a:endParaRPr>
                    </a:p>
                  </a:txBody>
                  <a:tcPr anchor="ctr">
                    <a:noFill/>
                  </a:tcPr>
                </a:tc>
                <a:tc>
                  <a:txBody>
                    <a:bodyPr/>
                    <a:lstStyle/>
                    <a:p>
                      <a:pPr algn="ctr"/>
                      <a:r>
                        <a:rPr lang="en-US" sz="1200" dirty="0">
                          <a:solidFill>
                            <a:schemeClr val="bg1"/>
                          </a:solidFill>
                        </a:rPr>
                        <a:t>(e)</a:t>
                      </a:r>
                      <a:endParaRPr lang="en-US" sz="1200" b="1" dirty="0">
                        <a:solidFill>
                          <a:schemeClr val="bg1"/>
                        </a:solidFill>
                      </a:endParaRPr>
                    </a:p>
                  </a:txBody>
                  <a:tcPr anchor="ctr">
                    <a:noFill/>
                  </a:tcPr>
                </a:tc>
                <a:extLst>
                  <a:ext uri="{0D108BD9-81ED-4DB2-BD59-A6C34878D82A}">
                    <a16:rowId xmlns:a16="http://schemas.microsoft.com/office/drawing/2014/main" val="3423750114"/>
                  </a:ext>
                </a:extLst>
              </a:tr>
              <a:tr h="254079">
                <a:tc>
                  <a:txBody>
                    <a:bodyPr/>
                    <a:lstStyle/>
                    <a:p>
                      <a:r>
                        <a:rPr lang="en-US" sz="1200" dirty="0">
                          <a:solidFill>
                            <a:schemeClr val="bg1"/>
                          </a:solidFill>
                        </a:rPr>
                        <a:t>Acrylic paint </a:t>
                      </a:r>
                      <a:endParaRPr lang="en-US" sz="1200" b="1" dirty="0">
                        <a:solidFill>
                          <a:schemeClr val="bg1"/>
                        </a:solidFill>
                      </a:endParaRPr>
                    </a:p>
                  </a:txBody>
                  <a:tcPr anchor="ctr">
                    <a:noFill/>
                  </a:tcPr>
                </a:tc>
                <a:tc>
                  <a:txBody>
                    <a:bodyPr/>
                    <a:lstStyle/>
                    <a:p>
                      <a:pPr algn="ctr"/>
                      <a:r>
                        <a:rPr lang="en-US" sz="1200" dirty="0">
                          <a:solidFill>
                            <a:schemeClr val="bg1"/>
                          </a:solidFill>
                        </a:rPr>
                        <a:t>68%</a:t>
                      </a:r>
                    </a:p>
                  </a:txBody>
                  <a:tcPr anchor="ctr">
                    <a:noFill/>
                  </a:tcPr>
                </a:tc>
                <a:tc>
                  <a:txBody>
                    <a:bodyPr/>
                    <a:lstStyle/>
                    <a:p>
                      <a:pPr algn="ctr"/>
                      <a:r>
                        <a:rPr lang="en-US" sz="1200" baseline="0" dirty="0">
                          <a:solidFill>
                            <a:schemeClr val="bg1"/>
                          </a:solidFill>
                        </a:rPr>
                        <a:t>67%</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71%</a:t>
                      </a:r>
                    </a:p>
                  </a:txBody>
                  <a:tcPr anchor="ctr">
                    <a:noFill/>
                  </a:tcPr>
                </a:tc>
                <a:tc>
                  <a:txBody>
                    <a:bodyPr/>
                    <a:lstStyle/>
                    <a:p>
                      <a:pPr algn="ctr"/>
                      <a:r>
                        <a:rPr lang="en-US" sz="1200" cap="none" spc="0" baseline="0" dirty="0">
                          <a:ln/>
                          <a:solidFill>
                            <a:schemeClr val="bg1"/>
                          </a:solidFill>
                          <a:effectLst/>
                        </a:rPr>
                        <a:t>63%</a:t>
                      </a:r>
                      <a:r>
                        <a:rPr lang="en-US" sz="1200" cap="none" spc="0" baseline="30000" dirty="0">
                          <a:ln/>
                          <a:solidFill>
                            <a:schemeClr val="bg1"/>
                          </a:solidFill>
                          <a:effectLst/>
                        </a:rPr>
                        <a:t>(d,e)</a:t>
                      </a:r>
                      <a:endParaRPr lang="en-US" sz="1200" b="1" cap="none" spc="0" baseline="0" dirty="0">
                        <a:ln/>
                        <a:solidFill>
                          <a:schemeClr val="bg1"/>
                        </a:solidFill>
                        <a:effectLst/>
                      </a:endParaRPr>
                    </a:p>
                  </a:txBody>
                  <a:tcPr anchor="ctr">
                    <a:noFill/>
                  </a:tcPr>
                </a:tc>
                <a:tc>
                  <a:txBody>
                    <a:bodyPr/>
                    <a:lstStyle/>
                    <a:p>
                      <a:pPr algn="ctr"/>
                      <a:r>
                        <a:rPr lang="en-US" sz="1200" dirty="0">
                          <a:solidFill>
                            <a:schemeClr val="bg1"/>
                          </a:solidFill>
                        </a:rPr>
                        <a:t>71%</a:t>
                      </a:r>
                      <a:r>
                        <a:rPr lang="en-US" sz="1200" baseline="30000" dirty="0">
                          <a:solidFill>
                            <a:schemeClr val="bg1"/>
                          </a:solidFill>
                        </a:rPr>
                        <a:t>(c)</a:t>
                      </a:r>
                      <a:endParaRPr lang="en-US" sz="1200" dirty="0">
                        <a:solidFill>
                          <a:schemeClr val="bg1"/>
                        </a:solidFill>
                      </a:endParaRPr>
                    </a:p>
                  </a:txBody>
                  <a:tcPr anchor="ctr">
                    <a:noFill/>
                  </a:tcPr>
                </a:tc>
                <a:tc>
                  <a:txBody>
                    <a:bodyPr/>
                    <a:lstStyle/>
                    <a:p>
                      <a:pPr algn="ctr"/>
                      <a:r>
                        <a:rPr lang="en-US" sz="1200" dirty="0">
                          <a:solidFill>
                            <a:schemeClr val="bg1"/>
                          </a:solidFill>
                        </a:rPr>
                        <a:t>68%</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4230878191"/>
                  </a:ext>
                </a:extLst>
              </a:tr>
              <a:tr h="254079">
                <a:tc>
                  <a:txBody>
                    <a:bodyPr/>
                    <a:lstStyle/>
                    <a:p>
                      <a:r>
                        <a:rPr lang="en-US" sz="1200" dirty="0">
                          <a:solidFill>
                            <a:schemeClr val="bg1"/>
                          </a:solidFill>
                        </a:rPr>
                        <a:t>Drawing pencils </a:t>
                      </a:r>
                      <a:endParaRPr lang="en-US" sz="1200" b="1" dirty="0">
                        <a:solidFill>
                          <a:schemeClr val="bg1"/>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57%</a:t>
                      </a:r>
                    </a:p>
                  </a:txBody>
                  <a:tcPr anchor="ctr">
                    <a:noFill/>
                  </a:tcPr>
                </a:tc>
                <a:tc>
                  <a:txBody>
                    <a:bodyPr/>
                    <a:lstStyle/>
                    <a:p>
                      <a:pPr algn="ctr"/>
                      <a:r>
                        <a:rPr lang="en-US" sz="1200" baseline="0" dirty="0">
                          <a:solidFill>
                            <a:schemeClr val="bg1"/>
                          </a:solidFill>
                        </a:rPr>
                        <a:t>59%</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55%</a:t>
                      </a:r>
                    </a:p>
                  </a:txBody>
                  <a:tcPr anchor="ctr">
                    <a:noFill/>
                  </a:tcPr>
                </a:tc>
                <a:tc>
                  <a:txBody>
                    <a:bodyPr/>
                    <a:lstStyle/>
                    <a:p>
                      <a:pPr algn="ctr"/>
                      <a:r>
                        <a:rPr lang="en-US" sz="1200" cap="none" spc="0" baseline="0" dirty="0">
                          <a:ln/>
                          <a:solidFill>
                            <a:schemeClr val="bg1"/>
                          </a:solidFill>
                          <a:effectLst/>
                        </a:rPr>
                        <a:t>74%</a:t>
                      </a:r>
                      <a:r>
                        <a:rPr lang="en-US" sz="1200" cap="none" spc="0" baseline="30000" dirty="0">
                          <a:ln/>
                          <a:solidFill>
                            <a:schemeClr val="bg1"/>
                          </a:solidFill>
                          <a:effectLst/>
                        </a:rPr>
                        <a:t>(d,e)</a:t>
                      </a:r>
                      <a:endParaRPr lang="en-US" sz="1200" b="1" cap="none" spc="0" baseline="0" dirty="0">
                        <a:ln/>
                        <a:solidFill>
                          <a:schemeClr val="bg1"/>
                        </a:solidFill>
                        <a:effectLst/>
                      </a:endParaRPr>
                    </a:p>
                  </a:txBody>
                  <a:tcPr anchor="ctr">
                    <a:noFill/>
                  </a:tcPr>
                </a:tc>
                <a:tc>
                  <a:txBody>
                    <a:bodyPr/>
                    <a:lstStyle/>
                    <a:p>
                      <a:pPr algn="ctr"/>
                      <a:r>
                        <a:rPr lang="en-US" sz="1200" dirty="0">
                          <a:solidFill>
                            <a:schemeClr val="bg1"/>
                          </a:solidFill>
                        </a:rPr>
                        <a:t>56%</a:t>
                      </a:r>
                      <a:r>
                        <a:rPr lang="en-US" sz="1200" baseline="30000" dirty="0">
                          <a:solidFill>
                            <a:schemeClr val="bg1"/>
                          </a:solidFill>
                        </a:rPr>
                        <a:t>(c)</a:t>
                      </a:r>
                      <a:endParaRPr lang="en-US" sz="1200" dirty="0">
                        <a:solidFill>
                          <a:schemeClr val="bg1"/>
                        </a:solidFill>
                      </a:endParaRPr>
                    </a:p>
                  </a:txBody>
                  <a:tcPr anchor="ctr">
                    <a:noFill/>
                  </a:tcPr>
                </a:tc>
                <a:tc>
                  <a:txBody>
                    <a:bodyPr/>
                    <a:lstStyle/>
                    <a:p>
                      <a:pPr algn="ctr"/>
                      <a:r>
                        <a:rPr lang="en-US" sz="1200" dirty="0">
                          <a:solidFill>
                            <a:schemeClr val="bg1"/>
                          </a:solidFill>
                        </a:rPr>
                        <a:t>55%</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399659408"/>
                  </a:ext>
                </a:extLst>
              </a:tr>
              <a:tr h="254079">
                <a:tc>
                  <a:txBody>
                    <a:bodyPr/>
                    <a:lstStyle/>
                    <a:p>
                      <a:r>
                        <a:rPr lang="en-US" sz="1200" dirty="0">
                          <a:solidFill>
                            <a:schemeClr val="bg1"/>
                          </a:solidFill>
                        </a:rPr>
                        <a:t>Watercolors </a:t>
                      </a:r>
                      <a:endParaRPr lang="en-US" sz="1200" b="1" dirty="0">
                        <a:solidFill>
                          <a:schemeClr val="bg1"/>
                        </a:solidFill>
                      </a:endParaRPr>
                    </a:p>
                  </a:txBody>
                  <a:tcPr anchor="ctr">
                    <a:noFill/>
                  </a:tcPr>
                </a:tc>
                <a:tc>
                  <a:txBody>
                    <a:bodyPr/>
                    <a:lstStyle/>
                    <a:p>
                      <a:pPr algn="ctr"/>
                      <a:r>
                        <a:rPr lang="en-US" sz="1200" dirty="0">
                          <a:solidFill>
                            <a:schemeClr val="bg1"/>
                          </a:solidFill>
                        </a:rPr>
                        <a:t>55%</a:t>
                      </a:r>
                    </a:p>
                  </a:txBody>
                  <a:tcPr anchor="ctr">
                    <a:noFill/>
                  </a:tcPr>
                </a:tc>
                <a:tc>
                  <a:txBody>
                    <a:bodyPr/>
                    <a:lstStyle/>
                    <a:p>
                      <a:pPr algn="ctr"/>
                      <a:r>
                        <a:rPr lang="en-US" sz="1200" baseline="0" dirty="0">
                          <a:solidFill>
                            <a:schemeClr val="bg1"/>
                          </a:solidFill>
                        </a:rPr>
                        <a:t>56%</a:t>
                      </a:r>
                      <a:endParaRPr lang="en-US" sz="1200" dirty="0">
                        <a:solidFill>
                          <a:schemeClr val="bg1"/>
                        </a:solidFill>
                      </a:endParaRPr>
                    </a:p>
                  </a:txBody>
                  <a:tcPr anchor="ctr">
                    <a:noFill/>
                  </a:tcPr>
                </a:tc>
                <a:tc>
                  <a:txBody>
                    <a:bodyPr/>
                    <a:lstStyle/>
                    <a:p>
                      <a:pPr algn="ctr"/>
                      <a:r>
                        <a:rPr lang="en-US" sz="1200" dirty="0">
                          <a:solidFill>
                            <a:schemeClr val="bg1"/>
                          </a:solidFill>
                        </a:rPr>
                        <a:t>55%</a:t>
                      </a:r>
                    </a:p>
                  </a:txBody>
                  <a:tcPr anchor="ctr">
                    <a:noFill/>
                  </a:tcPr>
                </a:tc>
                <a:tc>
                  <a:txBody>
                    <a:bodyPr/>
                    <a:lstStyle/>
                    <a:p>
                      <a:pPr algn="ctr"/>
                      <a:r>
                        <a:rPr lang="en-US" sz="1200" cap="none" spc="0" baseline="0" dirty="0">
                          <a:ln/>
                          <a:solidFill>
                            <a:schemeClr val="bg1"/>
                          </a:solidFill>
                          <a:effectLst/>
                        </a:rPr>
                        <a:t>63%</a:t>
                      </a:r>
                      <a:r>
                        <a:rPr lang="en-US" sz="1200" cap="none" spc="0" baseline="30000" dirty="0">
                          <a:ln/>
                          <a:solidFill>
                            <a:schemeClr val="bg1"/>
                          </a:solidFill>
                          <a:effectLst/>
                        </a:rPr>
                        <a:t>(d,e)</a:t>
                      </a:r>
                      <a:endParaRPr lang="en-US" sz="1200" b="1" cap="none" spc="0" baseline="0" dirty="0">
                        <a:ln/>
                        <a:solidFill>
                          <a:schemeClr val="bg1"/>
                        </a:solidFill>
                        <a:effectLst/>
                      </a:endParaRPr>
                    </a:p>
                  </a:txBody>
                  <a:tcPr anchor="ctr">
                    <a:noFill/>
                  </a:tcPr>
                </a:tc>
                <a:tc>
                  <a:txBody>
                    <a:bodyPr/>
                    <a:lstStyle/>
                    <a:p>
                      <a:pPr algn="ctr"/>
                      <a:r>
                        <a:rPr lang="en-US" sz="1200" dirty="0">
                          <a:solidFill>
                            <a:schemeClr val="bg1"/>
                          </a:solidFill>
                        </a:rPr>
                        <a:t>53%</a:t>
                      </a:r>
                      <a:r>
                        <a:rPr lang="en-US" sz="1200" baseline="30000" dirty="0">
                          <a:solidFill>
                            <a:schemeClr val="bg1"/>
                          </a:solidFill>
                        </a:rPr>
                        <a:t>(c)</a:t>
                      </a:r>
                      <a:endParaRPr lang="en-US" sz="1200" dirty="0">
                        <a:solidFill>
                          <a:schemeClr val="bg1"/>
                        </a:solidFill>
                      </a:endParaRPr>
                    </a:p>
                  </a:txBody>
                  <a:tcPr anchor="ctr">
                    <a:noFill/>
                  </a:tcPr>
                </a:tc>
                <a:tc>
                  <a:txBody>
                    <a:bodyPr/>
                    <a:lstStyle/>
                    <a:p>
                      <a:pPr algn="ctr"/>
                      <a:r>
                        <a:rPr lang="en-US" sz="1200" dirty="0">
                          <a:solidFill>
                            <a:schemeClr val="bg1"/>
                          </a:solidFill>
                        </a:rPr>
                        <a:t>55%</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2159702854"/>
                  </a:ext>
                </a:extLst>
              </a:tr>
              <a:tr h="254079">
                <a:tc>
                  <a:txBody>
                    <a:bodyPr/>
                    <a:lstStyle/>
                    <a:p>
                      <a:pPr marL="0" algn="l" defTabSz="914400" rtl="0" eaLnBrk="1" latinLnBrk="0" hangingPunct="1"/>
                      <a:r>
                        <a:rPr lang="en-US" sz="1200" kern="1200" dirty="0">
                          <a:solidFill>
                            <a:schemeClr val="bg1"/>
                          </a:solidFill>
                        </a:rPr>
                        <a:t>Pen and ink </a:t>
                      </a:r>
                      <a:endParaRPr lang="en-US" sz="1200" b="1" kern="1200" dirty="0">
                        <a:solidFill>
                          <a:schemeClr val="bg1"/>
                        </a:solidFill>
                        <a:latin typeface="+mn-lt"/>
                        <a:ea typeface="+mn-ea"/>
                        <a:cs typeface="+mn-cs"/>
                      </a:endParaRPr>
                    </a:p>
                  </a:txBody>
                  <a:tcPr anchor="ctr">
                    <a:noFill/>
                  </a:tcPr>
                </a:tc>
                <a:tc>
                  <a:txBody>
                    <a:bodyPr/>
                    <a:lstStyle/>
                    <a:p>
                      <a:pPr algn="ctr"/>
                      <a:r>
                        <a:rPr lang="en-US" sz="1200" dirty="0">
                          <a:solidFill>
                            <a:schemeClr val="bg1"/>
                          </a:solidFill>
                        </a:rPr>
                        <a:t>47%</a:t>
                      </a:r>
                    </a:p>
                  </a:txBody>
                  <a:tcPr anchor="ctr">
                    <a:noFill/>
                  </a:tcPr>
                </a:tc>
                <a:tc>
                  <a:txBody>
                    <a:bodyPr/>
                    <a:lstStyle/>
                    <a:p>
                      <a:pPr algn="ctr"/>
                      <a:r>
                        <a:rPr lang="en-US" sz="1200" baseline="0" dirty="0">
                          <a:solidFill>
                            <a:schemeClr val="bg1"/>
                          </a:solidFill>
                        </a:rPr>
                        <a:t>48%</a:t>
                      </a:r>
                      <a:endParaRPr lang="en-US" sz="1200" dirty="0">
                        <a:solidFill>
                          <a:schemeClr val="bg1"/>
                        </a:solidFill>
                      </a:endParaRPr>
                    </a:p>
                  </a:txBody>
                  <a:tcPr anchor="ctr">
                    <a:noFill/>
                  </a:tcPr>
                </a:tc>
                <a:tc>
                  <a:txBody>
                    <a:bodyPr/>
                    <a:lstStyle/>
                    <a:p>
                      <a:pPr algn="ctr"/>
                      <a:r>
                        <a:rPr lang="en-US" sz="1200" dirty="0">
                          <a:solidFill>
                            <a:schemeClr val="bg1"/>
                          </a:solidFill>
                        </a:rPr>
                        <a:t>48%</a:t>
                      </a:r>
                    </a:p>
                  </a:txBody>
                  <a:tcPr anchor="ctr">
                    <a:noFill/>
                  </a:tcPr>
                </a:tc>
                <a:tc>
                  <a:txBody>
                    <a:bodyPr/>
                    <a:lstStyle/>
                    <a:p>
                      <a:pPr algn="ctr"/>
                      <a:r>
                        <a:rPr lang="en-US" sz="1200" cap="none" spc="0" baseline="0" dirty="0">
                          <a:ln/>
                          <a:solidFill>
                            <a:schemeClr val="bg1"/>
                          </a:solidFill>
                          <a:effectLst/>
                        </a:rPr>
                        <a:t>67%</a:t>
                      </a:r>
                      <a:r>
                        <a:rPr lang="en-US" sz="1200" cap="none" spc="0" baseline="30000" dirty="0">
                          <a:ln/>
                          <a:solidFill>
                            <a:schemeClr val="bg1"/>
                          </a:solidFill>
                          <a:effectLst/>
                        </a:rPr>
                        <a:t>(d,e)</a:t>
                      </a:r>
                      <a:endParaRPr lang="en-US" sz="1200" b="1" cap="none" spc="0" baseline="0" dirty="0">
                        <a:ln/>
                        <a:solidFill>
                          <a:schemeClr val="bg1"/>
                        </a:solidFill>
                        <a:effectLst/>
                      </a:endParaRPr>
                    </a:p>
                  </a:txBody>
                  <a:tcPr anchor="ctr">
                    <a:noFill/>
                  </a:tcPr>
                </a:tc>
                <a:tc>
                  <a:txBody>
                    <a:bodyPr/>
                    <a:lstStyle/>
                    <a:p>
                      <a:pPr algn="ctr"/>
                      <a:r>
                        <a:rPr lang="en-US" sz="1200" dirty="0">
                          <a:solidFill>
                            <a:schemeClr val="bg1"/>
                          </a:solidFill>
                        </a:rPr>
                        <a:t>52%</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44%</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3343760334"/>
                  </a:ext>
                </a:extLst>
              </a:tr>
              <a:tr h="254079">
                <a:tc>
                  <a:txBody>
                    <a:bodyPr/>
                    <a:lstStyle/>
                    <a:p>
                      <a:r>
                        <a:rPr lang="en-US" sz="1200" dirty="0">
                          <a:solidFill>
                            <a:schemeClr val="bg1"/>
                          </a:solidFill>
                        </a:rPr>
                        <a:t>Colored pencils </a:t>
                      </a:r>
                      <a:endParaRPr lang="en-US" sz="1200" b="1" dirty="0">
                        <a:solidFill>
                          <a:schemeClr val="bg1"/>
                        </a:solidFill>
                      </a:endParaRPr>
                    </a:p>
                  </a:txBody>
                  <a:tcPr anchor="ctr">
                    <a:noFill/>
                  </a:tcPr>
                </a:tc>
                <a:tc>
                  <a:txBody>
                    <a:bodyPr/>
                    <a:lstStyle/>
                    <a:p>
                      <a:pPr algn="ctr"/>
                      <a:r>
                        <a:rPr lang="en-US" sz="1200" dirty="0">
                          <a:solidFill>
                            <a:schemeClr val="bg1"/>
                          </a:solidFill>
                        </a:rPr>
                        <a:t>47%</a:t>
                      </a:r>
                    </a:p>
                  </a:txBody>
                  <a:tcPr anchor="ctr">
                    <a:noFill/>
                  </a:tcPr>
                </a:tc>
                <a:tc>
                  <a:txBody>
                    <a:bodyPr/>
                    <a:lstStyle/>
                    <a:p>
                      <a:pPr algn="ctr"/>
                      <a:r>
                        <a:rPr lang="en-US" sz="1200" baseline="0" dirty="0">
                          <a:solidFill>
                            <a:schemeClr val="bg1"/>
                          </a:solidFill>
                        </a:rPr>
                        <a:t>50%</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42%</a:t>
                      </a:r>
                    </a:p>
                  </a:txBody>
                  <a:tcPr anchor="ctr">
                    <a:noFill/>
                  </a:tcPr>
                </a:tc>
                <a:tc>
                  <a:txBody>
                    <a:bodyPr/>
                    <a:lstStyle/>
                    <a:p>
                      <a:pPr algn="ctr"/>
                      <a:r>
                        <a:rPr lang="en-US" sz="1200" cap="none" spc="0" baseline="0" dirty="0">
                          <a:ln/>
                          <a:solidFill>
                            <a:schemeClr val="bg1"/>
                          </a:solidFill>
                          <a:effectLst/>
                        </a:rPr>
                        <a:t>54%</a:t>
                      </a:r>
                      <a:r>
                        <a:rPr lang="en-US" sz="1200" cap="none" spc="0" baseline="30000" dirty="0">
                          <a:ln/>
                          <a:solidFill>
                            <a:schemeClr val="bg1"/>
                          </a:solidFill>
                          <a:effectLst/>
                        </a:rPr>
                        <a:t>(d,e)</a:t>
                      </a:r>
                      <a:endParaRPr lang="en-US" sz="1200" b="1" cap="none" spc="0" baseline="0" dirty="0">
                        <a:ln/>
                        <a:solidFill>
                          <a:schemeClr val="bg1"/>
                        </a:solidFill>
                        <a:effectLst/>
                      </a:endParaRPr>
                    </a:p>
                  </a:txBody>
                  <a:tcPr anchor="ctr">
                    <a:noFill/>
                  </a:tcPr>
                </a:tc>
                <a:tc>
                  <a:txBody>
                    <a:bodyPr/>
                    <a:lstStyle/>
                    <a:p>
                      <a:pPr algn="ctr"/>
                      <a:r>
                        <a:rPr lang="en-US" sz="1200" dirty="0">
                          <a:solidFill>
                            <a:schemeClr val="bg1"/>
                          </a:solidFill>
                        </a:rPr>
                        <a:t>41%</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47%</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1260973540"/>
                  </a:ext>
                </a:extLst>
              </a:tr>
              <a:tr h="254079">
                <a:tc>
                  <a:txBody>
                    <a:bodyPr/>
                    <a:lstStyle/>
                    <a:p>
                      <a:r>
                        <a:rPr lang="en-US" sz="1200" dirty="0">
                          <a:solidFill>
                            <a:schemeClr val="bg1"/>
                          </a:solidFill>
                        </a:rPr>
                        <a:t>Markers</a:t>
                      </a:r>
                      <a:endParaRPr lang="en-US" sz="1200" b="1" dirty="0">
                        <a:solidFill>
                          <a:schemeClr val="bg1"/>
                        </a:solidFill>
                      </a:endParaRPr>
                    </a:p>
                  </a:txBody>
                  <a:tcPr anchor="ctr">
                    <a:noFill/>
                  </a:tcPr>
                </a:tc>
                <a:tc>
                  <a:txBody>
                    <a:bodyPr/>
                    <a:lstStyle/>
                    <a:p>
                      <a:pPr algn="ctr"/>
                      <a:r>
                        <a:rPr lang="en-US" sz="1200" dirty="0">
                          <a:solidFill>
                            <a:schemeClr val="bg1"/>
                          </a:solidFill>
                        </a:rPr>
                        <a:t>38%</a:t>
                      </a:r>
                    </a:p>
                  </a:txBody>
                  <a:tcPr anchor="ctr">
                    <a:noFill/>
                  </a:tcPr>
                </a:tc>
                <a:tc>
                  <a:txBody>
                    <a:bodyPr/>
                    <a:lstStyle/>
                    <a:p>
                      <a:pPr algn="ctr"/>
                      <a:r>
                        <a:rPr lang="en-US" sz="1200" baseline="0" dirty="0">
                          <a:solidFill>
                            <a:schemeClr val="bg1"/>
                          </a:solidFill>
                        </a:rPr>
                        <a:t>39%</a:t>
                      </a:r>
                      <a:endParaRPr lang="en-US" sz="1200" dirty="0">
                        <a:solidFill>
                          <a:schemeClr val="bg1"/>
                        </a:solidFill>
                      </a:endParaRPr>
                    </a:p>
                  </a:txBody>
                  <a:tcPr anchor="ctr">
                    <a:noFill/>
                  </a:tcPr>
                </a:tc>
                <a:tc>
                  <a:txBody>
                    <a:bodyPr/>
                    <a:lstStyle/>
                    <a:p>
                      <a:pPr algn="ctr"/>
                      <a:r>
                        <a:rPr lang="en-US" sz="1200" dirty="0">
                          <a:solidFill>
                            <a:schemeClr val="bg1"/>
                          </a:solidFill>
                        </a:rPr>
                        <a:t>37%</a:t>
                      </a:r>
                    </a:p>
                  </a:txBody>
                  <a:tcPr anchor="ctr">
                    <a:noFill/>
                  </a:tcPr>
                </a:tc>
                <a:tc>
                  <a:txBody>
                    <a:bodyPr/>
                    <a:lstStyle/>
                    <a:p>
                      <a:pPr algn="ctr"/>
                      <a:r>
                        <a:rPr lang="en-US" sz="1200" cap="none" spc="0" baseline="0" dirty="0">
                          <a:ln/>
                          <a:solidFill>
                            <a:schemeClr val="bg1"/>
                          </a:solidFill>
                          <a:effectLst/>
                        </a:rPr>
                        <a:t>46%</a:t>
                      </a:r>
                      <a:r>
                        <a:rPr lang="en-US" sz="1200" cap="none" spc="0" baseline="30000" dirty="0">
                          <a:ln/>
                          <a:solidFill>
                            <a:schemeClr val="bg1"/>
                          </a:solidFill>
                          <a:effectLst/>
                        </a:rPr>
                        <a:t>(e)</a:t>
                      </a:r>
                      <a:endParaRPr lang="en-US" sz="1200" b="1" cap="none" spc="0" baseline="0" dirty="0">
                        <a:ln/>
                        <a:solidFill>
                          <a:schemeClr val="bg1"/>
                        </a:solidFill>
                        <a:effectLst/>
                      </a:endParaRPr>
                    </a:p>
                  </a:txBody>
                  <a:tcPr anchor="ctr">
                    <a:noFill/>
                  </a:tcPr>
                </a:tc>
                <a:tc>
                  <a:txBody>
                    <a:bodyPr/>
                    <a:lstStyle/>
                    <a:p>
                      <a:pPr algn="ctr"/>
                      <a:r>
                        <a:rPr lang="en-US" sz="1200" dirty="0">
                          <a:solidFill>
                            <a:schemeClr val="bg1"/>
                          </a:solidFill>
                        </a:rPr>
                        <a:t>41%</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37%</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1118177052"/>
                  </a:ext>
                </a:extLst>
              </a:tr>
              <a:tr h="254079">
                <a:tc>
                  <a:txBody>
                    <a:bodyPr/>
                    <a:lstStyle/>
                    <a:p>
                      <a:r>
                        <a:rPr lang="en-US" sz="1200" dirty="0">
                          <a:solidFill>
                            <a:schemeClr val="bg1"/>
                          </a:solidFill>
                        </a:rPr>
                        <a:t>Graphite</a:t>
                      </a:r>
                      <a:endParaRPr lang="en-US" sz="1200" b="1" dirty="0">
                        <a:solidFill>
                          <a:schemeClr val="bg1"/>
                        </a:solidFill>
                      </a:endParaRPr>
                    </a:p>
                  </a:txBody>
                  <a:tcPr anchor="ctr">
                    <a:noFill/>
                  </a:tcPr>
                </a:tc>
                <a:tc>
                  <a:txBody>
                    <a:bodyPr/>
                    <a:lstStyle/>
                    <a:p>
                      <a:pPr algn="ctr"/>
                      <a:r>
                        <a:rPr lang="en-US" sz="1200" dirty="0">
                          <a:solidFill>
                            <a:schemeClr val="bg1"/>
                          </a:solidFill>
                        </a:rPr>
                        <a:t>34%</a:t>
                      </a:r>
                    </a:p>
                  </a:txBody>
                  <a:tcPr anchor="ctr">
                    <a:noFill/>
                  </a:tcPr>
                </a:tc>
                <a:tc>
                  <a:txBody>
                    <a:bodyPr/>
                    <a:lstStyle/>
                    <a:p>
                      <a:pPr algn="ctr"/>
                      <a:r>
                        <a:rPr lang="en-US" sz="1200" baseline="0" dirty="0">
                          <a:solidFill>
                            <a:schemeClr val="bg1"/>
                          </a:solidFill>
                        </a:rPr>
                        <a:t>37%</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30%</a:t>
                      </a:r>
                    </a:p>
                  </a:txBody>
                  <a:tcPr anchor="ctr">
                    <a:noFill/>
                  </a:tcPr>
                </a:tc>
                <a:tc>
                  <a:txBody>
                    <a:bodyPr/>
                    <a:lstStyle/>
                    <a:p>
                      <a:pPr algn="ctr"/>
                      <a:r>
                        <a:rPr lang="en-US" sz="1200" cap="none" spc="0" baseline="0" dirty="0">
                          <a:ln/>
                          <a:solidFill>
                            <a:schemeClr val="bg1"/>
                          </a:solidFill>
                          <a:effectLst/>
                        </a:rPr>
                        <a:t>52%</a:t>
                      </a:r>
                      <a:r>
                        <a:rPr lang="en-US" sz="1200" cap="none" spc="0" baseline="30000" dirty="0">
                          <a:ln/>
                          <a:solidFill>
                            <a:schemeClr val="bg1"/>
                          </a:solidFill>
                          <a:effectLst/>
                        </a:rPr>
                        <a:t>(d,e)</a:t>
                      </a:r>
                      <a:endParaRPr lang="en-US" sz="1200" b="1" cap="none" spc="0" baseline="0" dirty="0">
                        <a:ln/>
                        <a:solidFill>
                          <a:schemeClr val="bg1"/>
                        </a:solidFill>
                        <a:effectLst/>
                      </a:endParaRPr>
                    </a:p>
                  </a:txBody>
                  <a:tcPr anchor="ctr">
                    <a:noFill/>
                  </a:tcPr>
                </a:tc>
                <a:tc>
                  <a:txBody>
                    <a:bodyPr/>
                    <a:lstStyle/>
                    <a:p>
                      <a:pPr algn="ctr"/>
                      <a:r>
                        <a:rPr lang="en-US" sz="1200" baseline="0" dirty="0">
                          <a:solidFill>
                            <a:schemeClr val="bg1"/>
                          </a:solidFill>
                        </a:rPr>
                        <a:t>39%</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31%</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1478962705"/>
                  </a:ext>
                </a:extLst>
              </a:tr>
              <a:tr h="254079">
                <a:tc>
                  <a:txBody>
                    <a:bodyPr/>
                    <a:lstStyle/>
                    <a:p>
                      <a:r>
                        <a:rPr lang="en-US" sz="1200" dirty="0">
                          <a:solidFill>
                            <a:schemeClr val="bg1"/>
                          </a:solidFill>
                        </a:rPr>
                        <a:t>Sketching charcoal </a:t>
                      </a:r>
                      <a:endParaRPr lang="en-US" sz="1200" b="1" dirty="0">
                        <a:solidFill>
                          <a:schemeClr val="bg1"/>
                        </a:solidFill>
                      </a:endParaRPr>
                    </a:p>
                  </a:txBody>
                  <a:tcPr anchor="ctr">
                    <a:noFill/>
                  </a:tcPr>
                </a:tc>
                <a:tc>
                  <a:txBody>
                    <a:bodyPr/>
                    <a:lstStyle/>
                    <a:p>
                      <a:pPr algn="ctr"/>
                      <a:r>
                        <a:rPr lang="en-US" sz="1200" dirty="0">
                          <a:solidFill>
                            <a:schemeClr val="bg1"/>
                          </a:solidFill>
                        </a:rPr>
                        <a:t>28%</a:t>
                      </a:r>
                    </a:p>
                  </a:txBody>
                  <a:tcPr anchor="ctr">
                    <a:noFill/>
                  </a:tcPr>
                </a:tc>
                <a:tc>
                  <a:txBody>
                    <a:bodyPr/>
                    <a:lstStyle/>
                    <a:p>
                      <a:pPr algn="ctr"/>
                      <a:r>
                        <a:rPr lang="en-US" sz="1200" baseline="0" dirty="0">
                          <a:solidFill>
                            <a:schemeClr val="bg1"/>
                          </a:solidFill>
                        </a:rPr>
                        <a:t>29%</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26%</a:t>
                      </a:r>
                    </a:p>
                  </a:txBody>
                  <a:tcPr anchor="ctr">
                    <a:noFill/>
                  </a:tcPr>
                </a:tc>
                <a:tc>
                  <a:txBody>
                    <a:bodyPr/>
                    <a:lstStyle/>
                    <a:p>
                      <a:pPr algn="ctr"/>
                      <a:r>
                        <a:rPr lang="en-US" sz="1200" cap="none" spc="0" baseline="0" dirty="0">
                          <a:ln/>
                          <a:solidFill>
                            <a:schemeClr val="bg1"/>
                          </a:solidFill>
                          <a:effectLst/>
                        </a:rPr>
                        <a:t>50%</a:t>
                      </a:r>
                      <a:r>
                        <a:rPr lang="en-US" sz="1200" cap="none" spc="0" baseline="30000" dirty="0">
                          <a:ln/>
                          <a:solidFill>
                            <a:schemeClr val="bg1"/>
                          </a:solidFill>
                          <a:effectLst/>
                        </a:rPr>
                        <a:t>(d,e)</a:t>
                      </a:r>
                      <a:endParaRPr lang="en-US" sz="1200" b="1" cap="none" spc="0" baseline="0" dirty="0">
                        <a:ln/>
                        <a:solidFill>
                          <a:schemeClr val="bg1"/>
                        </a:solidFill>
                        <a:effectLst/>
                      </a:endParaRPr>
                    </a:p>
                  </a:txBody>
                  <a:tcPr anchor="ctr">
                    <a:noFill/>
                  </a:tcPr>
                </a:tc>
                <a:tc>
                  <a:txBody>
                    <a:bodyPr/>
                    <a:lstStyle/>
                    <a:p>
                      <a:pPr algn="ctr"/>
                      <a:r>
                        <a:rPr lang="en-US" sz="1200" dirty="0">
                          <a:solidFill>
                            <a:schemeClr val="bg1"/>
                          </a:solidFill>
                        </a:rPr>
                        <a:t>29%</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25%</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1129227096"/>
                  </a:ext>
                </a:extLst>
              </a:tr>
              <a:tr h="254079">
                <a:tc>
                  <a:txBody>
                    <a:bodyPr/>
                    <a:lstStyle/>
                    <a:p>
                      <a:r>
                        <a:rPr lang="en-US" sz="1200" dirty="0">
                          <a:solidFill>
                            <a:schemeClr val="bg1"/>
                          </a:solidFill>
                        </a:rPr>
                        <a:t>Oil paint </a:t>
                      </a:r>
                      <a:endParaRPr lang="en-US" sz="1200" b="1" dirty="0">
                        <a:solidFill>
                          <a:schemeClr val="bg1"/>
                        </a:solidFill>
                      </a:endParaRPr>
                    </a:p>
                  </a:txBody>
                  <a:tcPr anchor="ctr">
                    <a:noFill/>
                  </a:tcPr>
                </a:tc>
                <a:tc>
                  <a:txBody>
                    <a:bodyPr/>
                    <a:lstStyle/>
                    <a:p>
                      <a:pPr algn="ctr"/>
                      <a:r>
                        <a:rPr lang="en-US" sz="1200" dirty="0">
                          <a:solidFill>
                            <a:schemeClr val="bg1"/>
                          </a:solidFill>
                        </a:rPr>
                        <a:t>26%</a:t>
                      </a:r>
                    </a:p>
                  </a:txBody>
                  <a:tcPr anchor="ctr">
                    <a:noFill/>
                  </a:tcPr>
                </a:tc>
                <a:tc>
                  <a:txBody>
                    <a:bodyPr/>
                    <a:lstStyle/>
                    <a:p>
                      <a:pPr algn="ctr"/>
                      <a:r>
                        <a:rPr lang="en-US" sz="1200" baseline="0" dirty="0">
                          <a:solidFill>
                            <a:schemeClr val="bg1"/>
                          </a:solidFill>
                        </a:rPr>
                        <a:t>27%</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23%</a:t>
                      </a:r>
                    </a:p>
                  </a:txBody>
                  <a:tcPr anchor="ctr">
                    <a:noFill/>
                  </a:tcPr>
                </a:tc>
                <a:tc>
                  <a:txBody>
                    <a:bodyPr/>
                    <a:lstStyle/>
                    <a:p>
                      <a:pPr algn="ctr"/>
                      <a:r>
                        <a:rPr lang="en-US" sz="1200" cap="none" spc="0" baseline="0" dirty="0">
                          <a:ln/>
                          <a:solidFill>
                            <a:schemeClr val="bg1"/>
                          </a:solidFill>
                          <a:effectLst/>
                        </a:rPr>
                        <a:t>33%</a:t>
                      </a:r>
                      <a:r>
                        <a:rPr lang="en-US" sz="1200" cap="none" spc="0" baseline="30000" dirty="0">
                          <a:ln/>
                          <a:solidFill>
                            <a:schemeClr val="bg1"/>
                          </a:solidFill>
                          <a:effectLst/>
                        </a:rPr>
                        <a:t>(e)</a:t>
                      </a:r>
                      <a:endParaRPr lang="en-US" sz="1200" b="1" cap="none" spc="0" baseline="0" dirty="0">
                        <a:ln/>
                        <a:solidFill>
                          <a:schemeClr val="bg1"/>
                        </a:solidFill>
                        <a:effectLst/>
                      </a:endParaRPr>
                    </a:p>
                  </a:txBody>
                  <a:tcPr anchor="ctr">
                    <a:noFill/>
                  </a:tcPr>
                </a:tc>
                <a:tc>
                  <a:txBody>
                    <a:bodyPr/>
                    <a:lstStyle/>
                    <a:p>
                      <a:pPr algn="ctr"/>
                      <a:r>
                        <a:rPr lang="en-US" sz="1200" dirty="0">
                          <a:solidFill>
                            <a:schemeClr val="bg1"/>
                          </a:solidFill>
                        </a:rPr>
                        <a:t>32%</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24%</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2311326626"/>
                  </a:ext>
                </a:extLst>
              </a:tr>
              <a:tr h="254079">
                <a:tc>
                  <a:txBody>
                    <a:bodyPr/>
                    <a:lstStyle/>
                    <a:p>
                      <a:r>
                        <a:rPr lang="en-US" sz="1200" dirty="0">
                          <a:solidFill>
                            <a:schemeClr val="bg1"/>
                          </a:solidFill>
                        </a:rPr>
                        <a:t>Pastels (soft)</a:t>
                      </a:r>
                      <a:endParaRPr lang="en-US" sz="1200" b="1" dirty="0">
                        <a:solidFill>
                          <a:schemeClr val="bg1"/>
                        </a:solidFill>
                      </a:endParaRPr>
                    </a:p>
                  </a:txBody>
                  <a:tcPr anchor="ctr">
                    <a:noFill/>
                  </a:tcPr>
                </a:tc>
                <a:tc>
                  <a:txBody>
                    <a:bodyPr/>
                    <a:lstStyle/>
                    <a:p>
                      <a:pPr algn="ctr"/>
                      <a:r>
                        <a:rPr lang="en-US" sz="1200" dirty="0">
                          <a:solidFill>
                            <a:schemeClr val="bg1"/>
                          </a:solidFill>
                        </a:rPr>
                        <a:t>21%</a:t>
                      </a:r>
                    </a:p>
                  </a:txBody>
                  <a:tcPr anchor="ctr">
                    <a:noFill/>
                  </a:tcPr>
                </a:tc>
                <a:tc>
                  <a:txBody>
                    <a:bodyPr/>
                    <a:lstStyle/>
                    <a:p>
                      <a:pPr algn="ctr"/>
                      <a:r>
                        <a:rPr lang="en-US" sz="1200" baseline="0" dirty="0">
                          <a:solidFill>
                            <a:schemeClr val="bg1"/>
                          </a:solidFill>
                        </a:rPr>
                        <a:t>23%</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20%</a:t>
                      </a:r>
                    </a:p>
                  </a:txBody>
                  <a:tcPr anchor="ctr">
                    <a:noFill/>
                  </a:tcPr>
                </a:tc>
                <a:tc>
                  <a:txBody>
                    <a:bodyPr/>
                    <a:lstStyle/>
                    <a:p>
                      <a:pPr algn="ctr"/>
                      <a:r>
                        <a:rPr lang="en-US" sz="1200" cap="none" spc="0" baseline="0" dirty="0">
                          <a:ln/>
                          <a:solidFill>
                            <a:schemeClr val="bg1"/>
                          </a:solidFill>
                          <a:effectLst/>
                        </a:rPr>
                        <a:t>27%</a:t>
                      </a:r>
                      <a:r>
                        <a:rPr lang="en-US" sz="1200" cap="none" spc="0" baseline="30000" dirty="0">
                          <a:ln/>
                          <a:solidFill>
                            <a:schemeClr val="bg1"/>
                          </a:solidFill>
                          <a:effectLst/>
                        </a:rPr>
                        <a:t>(d,e)</a:t>
                      </a:r>
                      <a:endParaRPr lang="en-US" sz="1200" b="1" cap="none" spc="0" baseline="0" dirty="0">
                        <a:ln/>
                        <a:solidFill>
                          <a:schemeClr val="bg1"/>
                        </a:solidFill>
                        <a:effectLst/>
                      </a:endParaRPr>
                    </a:p>
                  </a:txBody>
                  <a:tcPr anchor="ctr">
                    <a:noFill/>
                  </a:tcPr>
                </a:tc>
                <a:tc>
                  <a:txBody>
                    <a:bodyPr/>
                    <a:lstStyle/>
                    <a:p>
                      <a:pPr algn="ctr"/>
                      <a:r>
                        <a:rPr lang="en-US" sz="1200" dirty="0">
                          <a:solidFill>
                            <a:schemeClr val="bg1"/>
                          </a:solidFill>
                        </a:rPr>
                        <a:t>21%</a:t>
                      </a:r>
                      <a:r>
                        <a:rPr lang="en-US" sz="1200" baseline="30000" dirty="0">
                          <a:solidFill>
                            <a:schemeClr val="bg1"/>
                          </a:solidFill>
                        </a:rPr>
                        <a:t>(c)</a:t>
                      </a:r>
                      <a:endParaRPr lang="en-US" sz="1200" dirty="0">
                        <a:solidFill>
                          <a:schemeClr val="bg1"/>
                        </a:solidFill>
                      </a:endParaRPr>
                    </a:p>
                  </a:txBody>
                  <a:tcPr anchor="ctr">
                    <a:noFill/>
                  </a:tcPr>
                </a:tc>
                <a:tc>
                  <a:txBody>
                    <a:bodyPr/>
                    <a:lstStyle/>
                    <a:p>
                      <a:pPr algn="ctr"/>
                      <a:r>
                        <a:rPr lang="en-US" sz="1200" dirty="0">
                          <a:solidFill>
                            <a:schemeClr val="bg1"/>
                          </a:solidFill>
                        </a:rPr>
                        <a:t>21%</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234351813"/>
                  </a:ext>
                </a:extLst>
              </a:tr>
              <a:tr h="254079">
                <a:tc>
                  <a:txBody>
                    <a:bodyPr/>
                    <a:lstStyle/>
                    <a:p>
                      <a:pPr algn="ctr"/>
                      <a:r>
                        <a:rPr lang="en-US" sz="1200" dirty="0">
                          <a:solidFill>
                            <a:schemeClr val="bg1"/>
                          </a:solidFill>
                        </a:rPr>
                        <a:t>n</a:t>
                      </a:r>
                      <a:endParaRPr lang="en-US" sz="1200" b="1" dirty="0">
                        <a:solidFill>
                          <a:schemeClr val="bg1"/>
                        </a:solidFill>
                      </a:endParaRP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noFill/>
                  </a:tcPr>
                </a:tc>
                <a:tc>
                  <a:txBody>
                    <a:bodyPr/>
                    <a:lstStyle/>
                    <a:p>
                      <a:pPr algn="ctr"/>
                      <a:r>
                        <a:rPr lang="en-US" sz="1200" dirty="0">
                          <a:solidFill>
                            <a:schemeClr val="bg1"/>
                          </a:solidFill>
                        </a:rPr>
                        <a:t>2,333</a:t>
                      </a:r>
                    </a:p>
                  </a:txBody>
                  <a:tcPr anchor="ctr">
                    <a:noFill/>
                  </a:tcPr>
                </a:tc>
                <a:tc>
                  <a:txBody>
                    <a:bodyPr/>
                    <a:lstStyle/>
                    <a:p>
                      <a:pPr algn="ctr"/>
                      <a:r>
                        <a:rPr lang="en-US" sz="1200" cap="none" spc="0" dirty="0">
                          <a:ln/>
                          <a:solidFill>
                            <a:schemeClr val="bg1"/>
                          </a:solidFill>
                          <a:effectLst/>
                        </a:rPr>
                        <a:t>723</a:t>
                      </a:r>
                      <a:endParaRPr lang="en-US" sz="1200" b="1" cap="none" spc="0" dirty="0">
                        <a:ln/>
                        <a:solidFill>
                          <a:schemeClr val="bg1"/>
                        </a:solidFill>
                        <a:effectLst/>
                      </a:endParaRP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17</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228600" y="5638800"/>
            <a:ext cx="9220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a:p>
            <a:endParaRPr lang="en-US" dirty="0"/>
          </a:p>
        </p:txBody>
      </p:sp>
      <p:sp>
        <p:nvSpPr>
          <p:cNvPr id="3" name="TextBox 2">
            <a:extLst>
              <a:ext uri="{FF2B5EF4-FFF2-40B4-BE49-F238E27FC236}">
                <a16:creationId xmlns:a16="http://schemas.microsoft.com/office/drawing/2014/main" id="{6B3F79B0-08B7-43D7-AD03-49C85E0001B6}"/>
              </a:ext>
            </a:extLst>
          </p:cNvPr>
          <p:cNvSpPr txBox="1"/>
          <p:nvPr/>
        </p:nvSpPr>
        <p:spPr>
          <a:xfrm>
            <a:off x="914400" y="6474768"/>
            <a:ext cx="5012911" cy="230832"/>
          </a:xfrm>
          <a:prstGeom prst="rect">
            <a:avLst/>
          </a:prstGeom>
          <a:noFill/>
        </p:spPr>
        <p:txBody>
          <a:bodyPr wrap="none" rtlCol="0">
            <a:spAutoFit/>
          </a:bodyPr>
          <a:lstStyle/>
          <a:p>
            <a:r>
              <a:rPr lang="en-US" sz="900" b="1" dirty="0">
                <a:solidFill>
                  <a:schemeClr val="bg1"/>
                </a:solidFill>
              </a:rPr>
              <a:t>6. What particular mediums did you use to create these artworks in the past 12 months?</a:t>
            </a:r>
          </a:p>
        </p:txBody>
      </p:sp>
      <p:sp>
        <p:nvSpPr>
          <p:cNvPr id="9" name="TextBox 8">
            <a:extLst>
              <a:ext uri="{FF2B5EF4-FFF2-40B4-BE49-F238E27FC236}">
                <a16:creationId xmlns:a16="http://schemas.microsoft.com/office/drawing/2014/main" id="{979AF497-D4BF-4468-AD8E-6DB1BE338F8B}"/>
              </a:ext>
            </a:extLst>
          </p:cNvPr>
          <p:cNvSpPr txBox="1"/>
          <p:nvPr/>
        </p:nvSpPr>
        <p:spPr>
          <a:xfrm>
            <a:off x="4343400" y="5715000"/>
            <a:ext cx="3276600" cy="738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050" dirty="0">
                <a:solidFill>
                  <a:schemeClr val="bg1"/>
                </a:solidFill>
              </a:rPr>
              <a:t>Relative results were very similar to previous findings though the percentages using mediums, such as acrylic paint and drawing pencils, increased.</a:t>
            </a:r>
          </a:p>
        </p:txBody>
      </p:sp>
      <p:pic>
        <p:nvPicPr>
          <p:cNvPr id="5" name="Graphic 4" descr="Arrow: Rotate left">
            <a:extLst>
              <a:ext uri="{FF2B5EF4-FFF2-40B4-BE49-F238E27FC236}">
                <a16:creationId xmlns:a16="http://schemas.microsoft.com/office/drawing/2014/main" id="{FBDA9D2C-7DE9-43B3-AE51-5208ECA2F8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57800" y="1447800"/>
            <a:ext cx="457200" cy="589281"/>
          </a:xfrm>
          <a:prstGeom prst="rect">
            <a:avLst/>
          </a:prstGeom>
        </p:spPr>
      </p:pic>
      <p:pic>
        <p:nvPicPr>
          <p:cNvPr id="13" name="Graphic 12" descr="Small paint brush">
            <a:extLst>
              <a:ext uri="{FF2B5EF4-FFF2-40B4-BE49-F238E27FC236}">
                <a16:creationId xmlns:a16="http://schemas.microsoft.com/office/drawing/2014/main" id="{69387012-D654-4CCE-B2C5-BDD42C73B7F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2109866">
            <a:off x="144482" y="914400"/>
            <a:ext cx="408940" cy="381000"/>
          </a:xfrm>
          <a:prstGeom prst="rect">
            <a:avLst/>
          </a:prstGeom>
        </p:spPr>
      </p:pic>
    </p:spTree>
    <p:extLst>
      <p:ext uri="{BB962C8B-B14F-4D97-AF65-F5344CB8AC3E}">
        <p14:creationId xmlns:p14="http://schemas.microsoft.com/office/powerpoint/2010/main" val="3047912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Other Materials Used</a:t>
            </a:r>
            <a:br>
              <a:rPr lang="en-US" dirty="0"/>
            </a:br>
            <a:r>
              <a:rPr lang="en-US" sz="1000" dirty="0"/>
              <a:t>Top 11 Categories</a:t>
            </a:r>
            <a:endParaRPr lang="en-US" dirty="0"/>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533400" y="903287"/>
            <a:ext cx="5791200" cy="1001713"/>
          </a:xfrm>
        </p:spPr>
        <p:txBody>
          <a:bodyPr/>
          <a:lstStyle/>
          <a:p>
            <a:pPr marL="0" indent="0">
              <a:buNone/>
            </a:pPr>
            <a:r>
              <a:rPr lang="en-US" dirty="0"/>
              <a:t>Paper and canvas are the most frequently used “other materials”.</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3941731653"/>
              </p:ext>
            </p:extLst>
          </p:nvPr>
        </p:nvGraphicFramePr>
        <p:xfrm>
          <a:off x="152400" y="1676400"/>
          <a:ext cx="7415787" cy="4284345"/>
        </p:xfrm>
        <a:graphic>
          <a:graphicData uri="http://schemas.openxmlformats.org/drawingml/2006/table">
            <a:tbl>
              <a:tblPr firstRow="1" bandRow="1">
                <a:tableStyleId>{8EC20E35-A176-4012-BC5E-935CFFF8708E}</a:tableStyleId>
              </a:tblPr>
              <a:tblGrid>
                <a:gridCol w="2373051">
                  <a:extLst>
                    <a:ext uri="{9D8B030D-6E8A-4147-A177-3AD203B41FA5}">
                      <a16:colId xmlns:a16="http://schemas.microsoft.com/office/drawing/2014/main" val="3124580405"/>
                    </a:ext>
                  </a:extLst>
                </a:gridCol>
                <a:gridCol w="840456">
                  <a:extLst>
                    <a:ext uri="{9D8B030D-6E8A-4147-A177-3AD203B41FA5}">
                      <a16:colId xmlns:a16="http://schemas.microsoft.com/office/drawing/2014/main" val="3408498545"/>
                    </a:ext>
                  </a:extLst>
                </a:gridCol>
                <a:gridCol w="840456">
                  <a:extLst>
                    <a:ext uri="{9D8B030D-6E8A-4147-A177-3AD203B41FA5}">
                      <a16:colId xmlns:a16="http://schemas.microsoft.com/office/drawing/2014/main" val="3533829055"/>
                    </a:ext>
                  </a:extLst>
                </a:gridCol>
                <a:gridCol w="840456">
                  <a:extLst>
                    <a:ext uri="{9D8B030D-6E8A-4147-A177-3AD203B41FA5}">
                      <a16:colId xmlns:a16="http://schemas.microsoft.com/office/drawing/2014/main" val="4142446680"/>
                    </a:ext>
                  </a:extLst>
                </a:gridCol>
                <a:gridCol w="840456">
                  <a:extLst>
                    <a:ext uri="{9D8B030D-6E8A-4147-A177-3AD203B41FA5}">
                      <a16:colId xmlns:a16="http://schemas.microsoft.com/office/drawing/2014/main" val="2399029991"/>
                    </a:ext>
                  </a:extLst>
                </a:gridCol>
                <a:gridCol w="840456">
                  <a:extLst>
                    <a:ext uri="{9D8B030D-6E8A-4147-A177-3AD203B41FA5}">
                      <a16:colId xmlns:a16="http://schemas.microsoft.com/office/drawing/2014/main" val="2908534431"/>
                    </a:ext>
                  </a:extLst>
                </a:gridCol>
                <a:gridCol w="840456">
                  <a:extLst>
                    <a:ext uri="{9D8B030D-6E8A-4147-A177-3AD203B41FA5}">
                      <a16:colId xmlns:a16="http://schemas.microsoft.com/office/drawing/2014/main" val="1076768269"/>
                    </a:ext>
                  </a:extLst>
                </a:gridCol>
              </a:tblGrid>
              <a:tr h="211455">
                <a:tc>
                  <a:txBody>
                    <a:bodyPr/>
                    <a:lstStyle/>
                    <a:p>
                      <a:pPr algn="ctr"/>
                      <a:endParaRPr lang="en-US" sz="1200" dirty="0">
                        <a:solidFill>
                          <a:schemeClr val="bg1"/>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bg1"/>
                        </a:solidFill>
                      </a:endParaRPr>
                    </a:p>
                  </a:txBody>
                  <a:tcPr anchor="ctr">
                    <a:noFill/>
                  </a:tcPr>
                </a:tc>
                <a:tc>
                  <a:txBody>
                    <a:bodyPr/>
                    <a:lstStyle/>
                    <a:p>
                      <a:pPr algn="ctr"/>
                      <a:r>
                        <a:rPr lang="en-US" sz="1200" dirty="0"/>
                        <a:t>U.S.</a:t>
                      </a:r>
                      <a:endParaRPr lang="en-US" sz="1200" dirty="0">
                        <a:solidFill>
                          <a:schemeClr val="bg1"/>
                        </a:solidFill>
                      </a:endParaRPr>
                    </a:p>
                  </a:txBody>
                  <a:tcPr anchor="ctr">
                    <a:noFill/>
                  </a:tcPr>
                </a:tc>
                <a:tc>
                  <a:txBody>
                    <a:bodyPr/>
                    <a:lstStyle/>
                    <a:p>
                      <a:pPr algn="ctr"/>
                      <a:r>
                        <a:rPr lang="en-US" sz="1200" dirty="0"/>
                        <a:t>Canada</a:t>
                      </a:r>
                      <a:endParaRPr lang="en-US" sz="1200" dirty="0">
                        <a:solidFill>
                          <a:schemeClr val="bg1"/>
                        </a:solidFill>
                      </a:endParaRPr>
                    </a:p>
                  </a:txBody>
                  <a:tcPr anchor="ctr">
                    <a:noFill/>
                  </a:tcPr>
                </a:tc>
                <a:tc>
                  <a:txBody>
                    <a:bodyPr/>
                    <a:lstStyle/>
                    <a:p>
                      <a:pPr algn="ctr"/>
                      <a:r>
                        <a:rPr lang="en-US" sz="1200" dirty="0"/>
                        <a:t>Student</a:t>
                      </a:r>
                      <a:endParaRPr lang="en-US" sz="1200" dirty="0">
                        <a:solidFill>
                          <a:schemeClr val="bg1"/>
                        </a:solidFill>
                      </a:endParaRPr>
                    </a:p>
                  </a:txBody>
                  <a:tcPr anchor="ctr">
                    <a:noFill/>
                  </a:tcPr>
                </a:tc>
                <a:tc>
                  <a:txBody>
                    <a:bodyPr/>
                    <a:lstStyle/>
                    <a:p>
                      <a:pPr algn="ctr"/>
                      <a:r>
                        <a:rPr lang="en-US" sz="1200" dirty="0"/>
                        <a:t>Pro</a:t>
                      </a:r>
                      <a:endParaRPr lang="en-US" sz="1200" dirty="0">
                        <a:solidFill>
                          <a:schemeClr val="bg1"/>
                        </a:solidFill>
                      </a:endParaRPr>
                    </a:p>
                  </a:txBody>
                  <a:tcPr anchor="ctr">
                    <a:noFill/>
                  </a:tcPr>
                </a:tc>
                <a:tc>
                  <a:txBody>
                    <a:bodyPr/>
                    <a:lstStyle/>
                    <a:p>
                      <a:pPr algn="ctr"/>
                      <a:r>
                        <a:rPr lang="en-US" sz="1200" dirty="0"/>
                        <a:t>Hobbyist</a:t>
                      </a:r>
                      <a:endParaRPr lang="en-US" sz="1200" dirty="0">
                        <a:solidFill>
                          <a:schemeClr val="bg1"/>
                        </a:solidFill>
                      </a:endParaRPr>
                    </a:p>
                  </a:txBody>
                  <a:tcPr anchor="ctr">
                    <a:noFill/>
                  </a:tcPr>
                </a:tc>
                <a:extLst>
                  <a:ext uri="{0D108BD9-81ED-4DB2-BD59-A6C34878D82A}">
                    <a16:rowId xmlns:a16="http://schemas.microsoft.com/office/drawing/2014/main" val="1672700539"/>
                  </a:ext>
                </a:extLst>
              </a:tr>
              <a:tr h="196215">
                <a:tc>
                  <a:txBody>
                    <a:bodyPr/>
                    <a:lstStyle/>
                    <a:p>
                      <a:endParaRPr lang="en-US" sz="1200" b="1" dirty="0">
                        <a:solidFill>
                          <a:schemeClr val="bg1"/>
                        </a:solidFill>
                      </a:endParaRPr>
                    </a:p>
                  </a:txBody>
                  <a:tcPr anchor="ctr">
                    <a:noFill/>
                  </a:tcPr>
                </a:tc>
                <a:tc>
                  <a:txBody>
                    <a:bodyPr/>
                    <a:lstStyle/>
                    <a:p>
                      <a:pPr algn="ctr"/>
                      <a:endParaRPr lang="en-US" sz="1200" dirty="0">
                        <a:solidFill>
                          <a:schemeClr val="bg1"/>
                        </a:solidFill>
                      </a:endParaRPr>
                    </a:p>
                  </a:txBody>
                  <a:tcPr anchor="ctr">
                    <a:noFill/>
                  </a:tcPr>
                </a:tc>
                <a:tc>
                  <a:txBody>
                    <a:bodyPr/>
                    <a:lstStyle/>
                    <a:p>
                      <a:pPr algn="ctr"/>
                      <a:r>
                        <a:rPr lang="en-US" sz="1200" dirty="0">
                          <a:solidFill>
                            <a:schemeClr val="bg1"/>
                          </a:solidFill>
                        </a:rPr>
                        <a:t>(a)</a:t>
                      </a:r>
                      <a:endParaRPr lang="en-US" sz="1200" b="1" dirty="0">
                        <a:solidFill>
                          <a:schemeClr val="bg1"/>
                        </a:solidFill>
                      </a:endParaRPr>
                    </a:p>
                  </a:txBody>
                  <a:tcPr anchor="ctr">
                    <a:noFill/>
                  </a:tcPr>
                </a:tc>
                <a:tc>
                  <a:txBody>
                    <a:bodyPr/>
                    <a:lstStyle/>
                    <a:p>
                      <a:pPr algn="ctr"/>
                      <a:r>
                        <a:rPr lang="en-US" sz="1200" dirty="0">
                          <a:solidFill>
                            <a:schemeClr val="bg1"/>
                          </a:solidFill>
                        </a:rPr>
                        <a:t>(b)</a:t>
                      </a:r>
                      <a:endParaRPr lang="en-US" sz="1200" b="1" dirty="0">
                        <a:solidFill>
                          <a:schemeClr val="bg1"/>
                        </a:solidFill>
                      </a:endParaRPr>
                    </a:p>
                  </a:txBody>
                  <a:tcPr anchor="ctr">
                    <a:noFill/>
                  </a:tcPr>
                </a:tc>
                <a:tc>
                  <a:txBody>
                    <a:bodyPr/>
                    <a:lstStyle/>
                    <a:p>
                      <a:pPr algn="ctr"/>
                      <a:r>
                        <a:rPr lang="en-US" sz="1200" dirty="0">
                          <a:solidFill>
                            <a:schemeClr val="bg1"/>
                          </a:solidFill>
                        </a:rPr>
                        <a:t>(c)</a:t>
                      </a:r>
                      <a:endParaRPr lang="en-US" sz="1200" b="1" dirty="0">
                        <a:solidFill>
                          <a:schemeClr val="bg1"/>
                        </a:solidFill>
                      </a:endParaRPr>
                    </a:p>
                  </a:txBody>
                  <a:tcPr anchor="ctr">
                    <a:noFill/>
                  </a:tcPr>
                </a:tc>
                <a:tc>
                  <a:txBody>
                    <a:bodyPr/>
                    <a:lstStyle/>
                    <a:p>
                      <a:pPr algn="ctr"/>
                      <a:r>
                        <a:rPr lang="en-US" sz="1200" dirty="0">
                          <a:solidFill>
                            <a:schemeClr val="bg1"/>
                          </a:solidFill>
                        </a:rPr>
                        <a:t>(d)</a:t>
                      </a:r>
                      <a:endParaRPr lang="en-US" sz="1200" b="1" dirty="0">
                        <a:solidFill>
                          <a:schemeClr val="bg1"/>
                        </a:solidFill>
                      </a:endParaRPr>
                    </a:p>
                  </a:txBody>
                  <a:tcPr anchor="ctr">
                    <a:noFill/>
                  </a:tcPr>
                </a:tc>
                <a:tc>
                  <a:txBody>
                    <a:bodyPr/>
                    <a:lstStyle/>
                    <a:p>
                      <a:pPr algn="ctr"/>
                      <a:r>
                        <a:rPr lang="en-US" sz="1200" dirty="0">
                          <a:solidFill>
                            <a:schemeClr val="bg1"/>
                          </a:solidFill>
                        </a:rPr>
                        <a:t>(e)</a:t>
                      </a:r>
                      <a:endParaRPr lang="en-US" sz="1200" b="1" dirty="0">
                        <a:solidFill>
                          <a:schemeClr val="bg1"/>
                        </a:solidFill>
                      </a:endParaRPr>
                    </a:p>
                  </a:txBody>
                  <a:tcPr anchor="ctr">
                    <a:noFill/>
                  </a:tcPr>
                </a:tc>
                <a:extLst>
                  <a:ext uri="{0D108BD9-81ED-4DB2-BD59-A6C34878D82A}">
                    <a16:rowId xmlns:a16="http://schemas.microsoft.com/office/drawing/2014/main" val="3423750114"/>
                  </a:ext>
                </a:extLst>
              </a:tr>
              <a:tr h="211455">
                <a:tc>
                  <a:txBody>
                    <a:bodyPr/>
                    <a:lstStyle/>
                    <a:p>
                      <a:r>
                        <a:rPr lang="en-US" sz="1200" b="1" dirty="0">
                          <a:solidFill>
                            <a:schemeClr val="bg1"/>
                          </a:solidFill>
                        </a:rPr>
                        <a:t>Paper</a:t>
                      </a:r>
                    </a:p>
                  </a:txBody>
                  <a:tcPr anchor="ctr">
                    <a:solidFill>
                      <a:schemeClr val="accent3"/>
                    </a:solidFill>
                  </a:tcPr>
                </a:tc>
                <a:tc>
                  <a:txBody>
                    <a:bodyPr/>
                    <a:lstStyle/>
                    <a:p>
                      <a:pPr algn="ctr"/>
                      <a:r>
                        <a:rPr lang="en-US" sz="1200" b="1" dirty="0">
                          <a:solidFill>
                            <a:schemeClr val="bg1"/>
                          </a:solidFill>
                        </a:rPr>
                        <a:t>83%</a:t>
                      </a: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84%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82%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accent3"/>
                    </a:solidFill>
                  </a:tcPr>
                </a:tc>
                <a:tc>
                  <a:txBody>
                    <a:bodyPr/>
                    <a:lstStyle/>
                    <a:p>
                      <a:pPr algn="ctr"/>
                      <a:r>
                        <a:rPr lang="en-US" sz="1200" baseline="0" dirty="0">
                          <a:solidFill>
                            <a:schemeClr val="bg1"/>
                          </a:solidFill>
                        </a:rPr>
                        <a:t>92%</a:t>
                      </a:r>
                      <a:r>
                        <a:rPr lang="en-US" sz="1200" baseline="30000" dirty="0">
                          <a:solidFill>
                            <a:schemeClr val="bg1"/>
                          </a:solidFill>
                        </a:rPr>
                        <a:t>(d,e)</a:t>
                      </a:r>
                      <a:endParaRPr lang="en-US" sz="1200" baseline="0" dirty="0">
                        <a:solidFill>
                          <a:schemeClr val="bg1"/>
                        </a:solidFill>
                      </a:endParaRPr>
                    </a:p>
                  </a:txBody>
                  <a:tcPr anchor="ctr">
                    <a:solidFill>
                      <a:schemeClr val="accent3"/>
                    </a:solidFill>
                  </a:tcPr>
                </a:tc>
                <a:tc>
                  <a:txBody>
                    <a:bodyPr/>
                    <a:lstStyle/>
                    <a:p>
                      <a:pPr algn="ctr"/>
                      <a:r>
                        <a:rPr lang="en-US" sz="1200" dirty="0">
                          <a:solidFill>
                            <a:schemeClr val="bg1"/>
                          </a:solidFill>
                        </a:rPr>
                        <a:t>80%</a:t>
                      </a:r>
                      <a:r>
                        <a:rPr lang="en-US" sz="1200" baseline="30000" dirty="0">
                          <a:solidFill>
                            <a:schemeClr val="bg1"/>
                          </a:solidFill>
                        </a:rPr>
                        <a:t>(c)</a:t>
                      </a:r>
                      <a:endParaRPr lang="en-US" sz="1200" dirty="0">
                        <a:solidFill>
                          <a:schemeClr val="bg1"/>
                        </a:solidFill>
                      </a:endParaRPr>
                    </a:p>
                  </a:txBody>
                  <a:tcPr anchor="ctr">
                    <a:solidFill>
                      <a:schemeClr val="accent3"/>
                    </a:solidFill>
                  </a:tcPr>
                </a:tc>
                <a:tc>
                  <a:txBody>
                    <a:bodyPr/>
                    <a:lstStyle/>
                    <a:p>
                      <a:pPr algn="ctr"/>
                      <a:r>
                        <a:rPr lang="en-US" sz="1200" dirty="0">
                          <a:solidFill>
                            <a:schemeClr val="bg1"/>
                          </a:solidFill>
                        </a:rPr>
                        <a:t>82%</a:t>
                      </a:r>
                      <a:r>
                        <a:rPr lang="en-US" sz="1200" baseline="30000" dirty="0">
                          <a:solidFill>
                            <a:schemeClr val="bg1"/>
                          </a:solidFill>
                        </a:rPr>
                        <a:t>(c)</a:t>
                      </a:r>
                      <a:endParaRPr lang="en-US" sz="1200" dirty="0">
                        <a:solidFill>
                          <a:schemeClr val="bg1"/>
                        </a:solidFill>
                      </a:endParaRPr>
                    </a:p>
                  </a:txBody>
                  <a:tcPr anchor="ctr">
                    <a:solidFill>
                      <a:schemeClr val="accent3"/>
                    </a:solidFill>
                  </a:tcPr>
                </a:tc>
                <a:extLst>
                  <a:ext uri="{0D108BD9-81ED-4DB2-BD59-A6C34878D82A}">
                    <a16:rowId xmlns:a16="http://schemas.microsoft.com/office/drawing/2014/main" val="4230878191"/>
                  </a:ext>
                </a:extLst>
              </a:tr>
              <a:tr h="211455">
                <a:tc>
                  <a:txBody>
                    <a:bodyPr/>
                    <a:lstStyle/>
                    <a:p>
                      <a:r>
                        <a:rPr lang="en-US" sz="1200" b="1" dirty="0">
                          <a:solidFill>
                            <a:schemeClr val="bg1"/>
                          </a:solidFill>
                        </a:rPr>
                        <a:t>Canvas</a:t>
                      </a: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62%</a:t>
                      </a: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60%</a:t>
                      </a:r>
                      <a:r>
                        <a:rPr kumimoji="0" lang="en-US" sz="1200" u="none" strike="noStrike" kern="1200" cap="none" spc="0" normalizeH="0" baseline="30000" noProof="0" dirty="0">
                          <a:ln>
                            <a:noFill/>
                          </a:ln>
                          <a:solidFill>
                            <a:schemeClr val="bg1"/>
                          </a:solidFill>
                          <a:effectLst/>
                          <a:uLnTx/>
                          <a:uFillTx/>
                        </a:rPr>
                        <a:t>(b)</a:t>
                      </a:r>
                      <a:endParaRPr kumimoji="0" lang="en-US" sz="1200" b="0" i="0" u="none" strike="noStrike" kern="1200" cap="none" spc="0" normalizeH="0" baseline="30000" noProof="0" dirty="0">
                        <a:ln>
                          <a:noFill/>
                        </a:ln>
                        <a:solidFill>
                          <a:schemeClr val="bg1"/>
                        </a:solidFill>
                        <a:effectLst/>
                        <a:uLnTx/>
                        <a:uFillTx/>
                        <a:latin typeface="Arial"/>
                        <a:ea typeface="+mn-ea"/>
                        <a:cs typeface="+mn-cs"/>
                      </a:endParaRP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65%</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62%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64%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accent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61%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accent3"/>
                    </a:solidFill>
                  </a:tcPr>
                </a:tc>
                <a:extLst>
                  <a:ext uri="{0D108BD9-81ED-4DB2-BD59-A6C34878D82A}">
                    <a16:rowId xmlns:a16="http://schemas.microsoft.com/office/drawing/2014/main" val="399659408"/>
                  </a:ext>
                </a:extLst>
              </a:tr>
              <a:tr h="211455">
                <a:tc>
                  <a:txBody>
                    <a:bodyPr/>
                    <a:lstStyle/>
                    <a:p>
                      <a:r>
                        <a:rPr lang="en-US" sz="1200" dirty="0">
                          <a:solidFill>
                            <a:schemeClr val="bg1"/>
                          </a:solidFill>
                        </a:rPr>
                        <a:t>Adhesives/Glue</a:t>
                      </a:r>
                      <a:endParaRPr lang="en-US" sz="1200" b="1" dirty="0">
                        <a:solidFill>
                          <a:schemeClr val="bg1"/>
                        </a:solidFill>
                      </a:endParaRPr>
                    </a:p>
                  </a:txBody>
                  <a:tcPr anchor="ctr">
                    <a:noFill/>
                  </a:tcPr>
                </a:tc>
                <a:tc>
                  <a:txBody>
                    <a:bodyPr/>
                    <a:lstStyle/>
                    <a:p>
                      <a:pPr algn="ctr"/>
                      <a:r>
                        <a:rPr lang="en-US" sz="1200" dirty="0">
                          <a:solidFill>
                            <a:schemeClr val="bg1"/>
                          </a:solidFill>
                        </a:rPr>
                        <a:t>41%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44%</a:t>
                      </a:r>
                      <a:r>
                        <a:rPr kumimoji="0" lang="en-US" sz="1200" u="none" strike="noStrike" kern="1200" cap="none" spc="0" normalizeH="0" baseline="30000" noProof="0" dirty="0">
                          <a:ln>
                            <a:noFill/>
                          </a:ln>
                          <a:solidFill>
                            <a:schemeClr val="bg1"/>
                          </a:solidFill>
                          <a:effectLst/>
                          <a:uLnTx/>
                          <a:uFillTx/>
                        </a:rPr>
                        <a:t>(b)</a:t>
                      </a:r>
                      <a:endParaRPr kumimoji="0" lang="en-US" sz="1200" b="0" i="0" u="none" strike="noStrike" kern="1200" cap="none" spc="0" normalizeH="0" baseline="3000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39%</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44%</a:t>
                      </a:r>
                    </a:p>
                  </a:txBody>
                  <a:tcPr anchor="ctr">
                    <a:noFill/>
                  </a:tcPr>
                </a:tc>
                <a:tc>
                  <a:txBody>
                    <a:bodyPr/>
                    <a:lstStyle/>
                    <a:p>
                      <a:pPr algn="ctr"/>
                      <a:r>
                        <a:rPr lang="en-US" sz="1200" dirty="0">
                          <a:solidFill>
                            <a:schemeClr val="bg1"/>
                          </a:solidFill>
                        </a:rPr>
                        <a:t>46%</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41%</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2159702854"/>
                  </a:ext>
                </a:extLst>
              </a:tr>
              <a:tr h="211455">
                <a:tc>
                  <a:txBody>
                    <a:bodyPr/>
                    <a:lstStyle/>
                    <a:p>
                      <a:pPr marL="0" algn="l" defTabSz="914400" rtl="0" eaLnBrk="1" latinLnBrk="0" hangingPunct="1"/>
                      <a:r>
                        <a:rPr lang="en-US" sz="1200" kern="1200" dirty="0">
                          <a:solidFill>
                            <a:schemeClr val="bg1"/>
                          </a:solidFill>
                        </a:rPr>
                        <a:t>Camera</a:t>
                      </a:r>
                      <a:endParaRPr lang="en-US" sz="1200" b="1" kern="1200" dirty="0">
                        <a:solidFill>
                          <a:schemeClr val="bg1"/>
                        </a:solidFill>
                        <a:latin typeface="+mn-lt"/>
                        <a:ea typeface="+mn-ea"/>
                        <a:cs typeface="+mn-cs"/>
                      </a:endParaRPr>
                    </a:p>
                  </a:txBody>
                  <a:tcPr anchor="ctr">
                    <a:noFill/>
                  </a:tcPr>
                </a:tc>
                <a:tc>
                  <a:txBody>
                    <a:bodyPr/>
                    <a:lstStyle/>
                    <a:p>
                      <a:pPr algn="ctr"/>
                      <a:r>
                        <a:rPr lang="en-US" sz="1200" dirty="0">
                          <a:solidFill>
                            <a:schemeClr val="bg1"/>
                          </a:solidFill>
                        </a:rPr>
                        <a:t>41%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40%</a:t>
                      </a:r>
                      <a:r>
                        <a:rPr kumimoji="0" lang="en-US" sz="1200" u="none" strike="noStrike" kern="1200" cap="none" spc="0" normalizeH="0" baseline="30000" noProof="0" dirty="0">
                          <a:ln>
                            <a:noFill/>
                          </a:ln>
                          <a:solidFill>
                            <a:schemeClr val="bg1"/>
                          </a:solidFill>
                          <a:effectLst/>
                          <a:uLnTx/>
                          <a:uFillTx/>
                        </a:rPr>
                        <a:t>(b)</a:t>
                      </a:r>
                      <a:endParaRPr kumimoji="0" lang="en-US" sz="1200" b="0" i="0" u="none" strike="noStrike" kern="1200" cap="none" spc="0" normalizeH="0" baseline="3000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50%</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48%</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39%</a:t>
                      </a:r>
                      <a:r>
                        <a:rPr lang="en-US" sz="1200" baseline="30000" dirty="0">
                          <a:solidFill>
                            <a:schemeClr val="bg1"/>
                          </a:solidFill>
                        </a:rPr>
                        <a:t>(</a:t>
                      </a:r>
                      <a:r>
                        <a:rPr lang="en-US" sz="1200" baseline="30000" dirty="0" err="1">
                          <a:solidFill>
                            <a:schemeClr val="bg1"/>
                          </a:solidFill>
                        </a:rPr>
                        <a:t>c,d</a:t>
                      </a:r>
                      <a:r>
                        <a:rPr lang="en-US" sz="1200" baseline="30000" dirty="0">
                          <a:solidFill>
                            <a:schemeClr val="bg1"/>
                          </a:solidFill>
                        </a:rPr>
                        <a:t>)</a:t>
                      </a:r>
                      <a:endParaRPr lang="en-US" sz="1200" dirty="0">
                        <a:solidFill>
                          <a:schemeClr val="bg1"/>
                        </a:solidFill>
                      </a:endParaRPr>
                    </a:p>
                  </a:txBody>
                  <a:tcPr anchor="ctr">
                    <a:noFill/>
                  </a:tcPr>
                </a:tc>
                <a:extLst>
                  <a:ext uri="{0D108BD9-81ED-4DB2-BD59-A6C34878D82A}">
                    <a16:rowId xmlns:a16="http://schemas.microsoft.com/office/drawing/2014/main" val="3343760334"/>
                  </a:ext>
                </a:extLst>
              </a:tr>
              <a:tr h="352425">
                <a:tc>
                  <a:txBody>
                    <a:bodyPr/>
                    <a:lstStyle/>
                    <a:p>
                      <a:r>
                        <a:rPr lang="en-US" sz="1200" dirty="0">
                          <a:solidFill>
                            <a:schemeClr val="bg1"/>
                          </a:solidFill>
                        </a:rPr>
                        <a:t>Panels (wood or conservation)</a:t>
                      </a:r>
                      <a:endParaRPr lang="en-US" sz="1200" b="1" dirty="0">
                        <a:solidFill>
                          <a:schemeClr val="bg1"/>
                        </a:solidFill>
                      </a:endParaRPr>
                    </a:p>
                  </a:txBody>
                  <a:tcPr anchor="ctr">
                    <a:noFill/>
                  </a:tcPr>
                </a:tc>
                <a:tc>
                  <a:txBody>
                    <a:bodyPr/>
                    <a:lstStyle/>
                    <a:p>
                      <a:pPr algn="ctr"/>
                      <a:r>
                        <a:rPr lang="en-US" sz="1200" dirty="0">
                          <a:solidFill>
                            <a:schemeClr val="bg1"/>
                          </a:solidFill>
                        </a:rPr>
                        <a:t>37%</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37%</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38%</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34%</a:t>
                      </a:r>
                      <a:r>
                        <a:rPr lang="en-US" sz="1200" baseline="30000" dirty="0">
                          <a:solidFill>
                            <a:schemeClr val="bg1"/>
                          </a:solidFill>
                        </a:rPr>
                        <a:t>(d)</a:t>
                      </a:r>
                      <a:endParaRPr lang="en-US" sz="1200" baseline="0" dirty="0">
                        <a:solidFill>
                          <a:schemeClr val="bg1"/>
                        </a:solidFill>
                      </a:endParaRPr>
                    </a:p>
                  </a:txBody>
                  <a:tcPr anchor="ctr">
                    <a:noFill/>
                  </a:tcPr>
                </a:tc>
                <a:tc>
                  <a:txBody>
                    <a:bodyPr/>
                    <a:lstStyle/>
                    <a:p>
                      <a:pPr algn="ctr"/>
                      <a:r>
                        <a:rPr lang="en-US" sz="1200" dirty="0">
                          <a:solidFill>
                            <a:schemeClr val="bg1"/>
                          </a:solidFill>
                        </a:rPr>
                        <a:t>54%</a:t>
                      </a:r>
                      <a:r>
                        <a:rPr lang="en-US" sz="1200" baseline="30000" dirty="0">
                          <a:solidFill>
                            <a:schemeClr val="bg1"/>
                          </a:solidFill>
                        </a:rPr>
                        <a:t>(</a:t>
                      </a:r>
                      <a:r>
                        <a:rPr lang="en-US" sz="1200" baseline="30000" dirty="0" err="1">
                          <a:solidFill>
                            <a:schemeClr val="bg1"/>
                          </a:solidFill>
                        </a:rPr>
                        <a:t>c,e</a:t>
                      </a:r>
                      <a:r>
                        <a:rPr lang="en-US" sz="1200" baseline="30000" dirty="0">
                          <a:solidFill>
                            <a:schemeClr val="bg1"/>
                          </a:solidFill>
                        </a:rPr>
                        <a:t>)</a:t>
                      </a:r>
                      <a:endParaRPr lang="en-US" sz="1200" dirty="0">
                        <a:solidFill>
                          <a:schemeClr val="bg1"/>
                        </a:solidFill>
                      </a:endParaRPr>
                    </a:p>
                  </a:txBody>
                  <a:tcPr anchor="ctr">
                    <a:noFill/>
                  </a:tcPr>
                </a:tc>
                <a:tc>
                  <a:txBody>
                    <a:bodyPr/>
                    <a:lstStyle/>
                    <a:p>
                      <a:pPr algn="ctr"/>
                      <a:r>
                        <a:rPr lang="en-US" sz="1200" dirty="0">
                          <a:solidFill>
                            <a:schemeClr val="bg1"/>
                          </a:solidFill>
                        </a:rPr>
                        <a:t>36%</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1260973540"/>
                  </a:ext>
                </a:extLst>
              </a:tr>
              <a:tr h="211455">
                <a:tc>
                  <a:txBody>
                    <a:bodyPr/>
                    <a:lstStyle/>
                    <a:p>
                      <a:r>
                        <a:rPr lang="en-US" sz="1200" dirty="0">
                          <a:solidFill>
                            <a:schemeClr val="bg1"/>
                          </a:solidFill>
                        </a:rPr>
                        <a:t>Computer </a:t>
                      </a:r>
                      <a:endParaRPr lang="en-US" sz="1200" b="1" dirty="0">
                        <a:solidFill>
                          <a:schemeClr val="bg1"/>
                        </a:solidFill>
                      </a:endParaRPr>
                    </a:p>
                  </a:txBody>
                  <a:tcPr anchor="ctr">
                    <a:noFill/>
                  </a:tcPr>
                </a:tc>
                <a:tc>
                  <a:txBody>
                    <a:bodyPr/>
                    <a:lstStyle/>
                    <a:p>
                      <a:pPr algn="ctr"/>
                      <a:r>
                        <a:rPr lang="en-US" sz="1200" dirty="0">
                          <a:solidFill>
                            <a:schemeClr val="bg1"/>
                          </a:solidFill>
                        </a:rPr>
                        <a:t>36%</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37%</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35%</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48%</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49%</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33%</a:t>
                      </a:r>
                      <a:r>
                        <a:rPr lang="en-US" sz="1200" baseline="30000" dirty="0">
                          <a:solidFill>
                            <a:schemeClr val="bg1"/>
                          </a:solidFill>
                        </a:rPr>
                        <a:t>(</a:t>
                      </a:r>
                      <a:r>
                        <a:rPr lang="en-US" sz="1200" baseline="30000" dirty="0" err="1">
                          <a:solidFill>
                            <a:schemeClr val="bg1"/>
                          </a:solidFill>
                        </a:rPr>
                        <a:t>c,d</a:t>
                      </a:r>
                      <a:r>
                        <a:rPr lang="en-US" sz="1200" baseline="30000" dirty="0">
                          <a:solidFill>
                            <a:schemeClr val="bg1"/>
                          </a:solidFill>
                        </a:rPr>
                        <a:t>)</a:t>
                      </a:r>
                      <a:endParaRPr lang="en-US" sz="1200" dirty="0">
                        <a:solidFill>
                          <a:schemeClr val="bg1"/>
                        </a:solidFill>
                      </a:endParaRPr>
                    </a:p>
                  </a:txBody>
                  <a:tcPr anchor="ctr">
                    <a:noFill/>
                  </a:tcPr>
                </a:tc>
                <a:extLst>
                  <a:ext uri="{0D108BD9-81ED-4DB2-BD59-A6C34878D82A}">
                    <a16:rowId xmlns:a16="http://schemas.microsoft.com/office/drawing/2014/main" val="1118177052"/>
                  </a:ext>
                </a:extLst>
              </a:tr>
              <a:tr h="211455">
                <a:tc>
                  <a:txBody>
                    <a:bodyPr/>
                    <a:lstStyle/>
                    <a:p>
                      <a:r>
                        <a:rPr lang="en-US" sz="1200" dirty="0">
                          <a:solidFill>
                            <a:schemeClr val="bg1"/>
                          </a:solidFill>
                        </a:rPr>
                        <a:t>Printer </a:t>
                      </a:r>
                      <a:endParaRPr lang="en-US" sz="1200" b="1" dirty="0">
                        <a:solidFill>
                          <a:schemeClr val="bg1"/>
                        </a:solidFill>
                      </a:endParaRPr>
                    </a:p>
                  </a:txBody>
                  <a:tcPr anchor="ctr">
                    <a:noFill/>
                  </a:tcPr>
                </a:tc>
                <a:tc>
                  <a:txBody>
                    <a:bodyPr/>
                    <a:lstStyle/>
                    <a:p>
                      <a:pPr algn="ctr"/>
                      <a:r>
                        <a:rPr lang="en-US" sz="1200" dirty="0">
                          <a:solidFill>
                            <a:schemeClr val="bg1"/>
                          </a:solidFill>
                        </a:rPr>
                        <a:t>35%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37%</a:t>
                      </a:r>
                      <a:r>
                        <a:rPr kumimoji="0" lang="en-US" sz="1200" u="none" strike="noStrike" kern="1200" cap="none" spc="0" normalizeH="0" baseline="30000" noProof="0" dirty="0">
                          <a:ln>
                            <a:noFill/>
                          </a:ln>
                          <a:solidFill>
                            <a:schemeClr val="bg1"/>
                          </a:solidFill>
                          <a:effectLst/>
                          <a:uLnTx/>
                          <a:uFillTx/>
                        </a:rPr>
                        <a:t>(b)</a:t>
                      </a:r>
                      <a:endParaRPr kumimoji="0" lang="en-US" sz="1200" b="0" i="0" u="none" strike="noStrike" kern="1200" cap="none" spc="0" normalizeH="0" baseline="3000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40%</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45%</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33%</a:t>
                      </a:r>
                      <a:r>
                        <a:rPr lang="en-US" sz="1200" baseline="30000" dirty="0">
                          <a:solidFill>
                            <a:schemeClr val="bg1"/>
                          </a:solidFill>
                        </a:rPr>
                        <a:t>(</a:t>
                      </a:r>
                      <a:r>
                        <a:rPr lang="en-US" sz="1200" baseline="30000" dirty="0" err="1">
                          <a:solidFill>
                            <a:schemeClr val="bg1"/>
                          </a:solidFill>
                        </a:rPr>
                        <a:t>c,d</a:t>
                      </a:r>
                      <a:r>
                        <a:rPr lang="en-US" sz="1200" baseline="30000" dirty="0">
                          <a:solidFill>
                            <a:schemeClr val="bg1"/>
                          </a:solidFill>
                        </a:rPr>
                        <a:t>)</a:t>
                      </a:r>
                      <a:endParaRPr lang="en-US" sz="1200" dirty="0">
                        <a:solidFill>
                          <a:schemeClr val="bg1"/>
                        </a:solidFill>
                      </a:endParaRPr>
                    </a:p>
                  </a:txBody>
                  <a:tcPr anchor="ctr">
                    <a:noFill/>
                  </a:tcPr>
                </a:tc>
                <a:extLst>
                  <a:ext uri="{0D108BD9-81ED-4DB2-BD59-A6C34878D82A}">
                    <a16:rowId xmlns:a16="http://schemas.microsoft.com/office/drawing/2014/main" val="1478962705"/>
                  </a:ext>
                </a:extLst>
              </a:tr>
              <a:tr h="211455">
                <a:tc>
                  <a:txBody>
                    <a:bodyPr/>
                    <a:lstStyle/>
                    <a:p>
                      <a:r>
                        <a:rPr lang="en-US" sz="1200" dirty="0">
                          <a:solidFill>
                            <a:schemeClr val="bg1"/>
                          </a:solidFill>
                        </a:rPr>
                        <a:t>Found objects</a:t>
                      </a:r>
                      <a:endParaRPr lang="en-US" sz="1200" b="1" dirty="0">
                        <a:solidFill>
                          <a:schemeClr val="bg1"/>
                        </a:solidFill>
                      </a:endParaRPr>
                    </a:p>
                  </a:txBody>
                  <a:tcPr anchor="ctr">
                    <a:noFill/>
                  </a:tcPr>
                </a:tc>
                <a:tc>
                  <a:txBody>
                    <a:bodyPr/>
                    <a:lstStyle/>
                    <a:p>
                      <a:pPr algn="ctr"/>
                      <a:r>
                        <a:rPr lang="en-US" sz="1200" dirty="0">
                          <a:solidFill>
                            <a:schemeClr val="bg1"/>
                          </a:solidFill>
                        </a:rPr>
                        <a:t>31%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32%</a:t>
                      </a:r>
                      <a:r>
                        <a:rPr kumimoji="0" lang="en-US" sz="1200" u="none" strike="noStrike" kern="1200" cap="none" spc="0" normalizeH="0" baseline="30000" noProof="0" dirty="0">
                          <a:ln>
                            <a:noFill/>
                          </a:ln>
                          <a:solidFill>
                            <a:schemeClr val="bg1"/>
                          </a:solidFill>
                          <a:effectLst/>
                          <a:uLnTx/>
                          <a:uFillTx/>
                        </a:rPr>
                        <a:t>(b)</a:t>
                      </a:r>
                      <a:endParaRPr kumimoji="0" lang="en-US" sz="1200" b="0" i="0" u="none" strike="noStrike" kern="1200" cap="none" spc="0" normalizeH="0" baseline="3000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29%</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34%</a:t>
                      </a:r>
                    </a:p>
                  </a:txBody>
                  <a:tcPr anchor="ctr">
                    <a:noFill/>
                  </a:tcPr>
                </a:tc>
                <a:tc>
                  <a:txBody>
                    <a:bodyPr/>
                    <a:lstStyle/>
                    <a:p>
                      <a:pPr algn="ctr"/>
                      <a:r>
                        <a:rPr lang="en-US" sz="1200" dirty="0">
                          <a:solidFill>
                            <a:schemeClr val="bg1"/>
                          </a:solidFill>
                        </a:rPr>
                        <a:t>33%</a:t>
                      </a:r>
                    </a:p>
                  </a:txBody>
                  <a:tcPr anchor="ctr">
                    <a:noFill/>
                  </a:tcPr>
                </a:tc>
                <a:tc>
                  <a:txBody>
                    <a:bodyPr/>
                    <a:lstStyle/>
                    <a:p>
                      <a:pPr algn="ctr"/>
                      <a:r>
                        <a:rPr lang="en-US" sz="1200" dirty="0">
                          <a:solidFill>
                            <a:schemeClr val="bg1"/>
                          </a:solidFill>
                        </a:rPr>
                        <a:t>30%</a:t>
                      </a:r>
                    </a:p>
                  </a:txBody>
                  <a:tcPr anchor="ctr">
                    <a:noFill/>
                  </a:tcPr>
                </a:tc>
                <a:extLst>
                  <a:ext uri="{0D108BD9-81ED-4DB2-BD59-A6C34878D82A}">
                    <a16:rowId xmlns:a16="http://schemas.microsoft.com/office/drawing/2014/main" val="1129227096"/>
                  </a:ext>
                </a:extLst>
              </a:tr>
              <a:tr h="352425">
                <a:tc>
                  <a:txBody>
                    <a:bodyPr/>
                    <a:lstStyle/>
                    <a:p>
                      <a:r>
                        <a:rPr lang="en-US" sz="1200" dirty="0">
                          <a:solidFill>
                            <a:schemeClr val="bg1"/>
                          </a:solidFill>
                        </a:rPr>
                        <a:t>Decorative paper or collage materials</a:t>
                      </a:r>
                      <a:endParaRPr lang="en-US" sz="1200" b="1" dirty="0">
                        <a:solidFill>
                          <a:schemeClr val="bg1"/>
                        </a:solidFill>
                      </a:endParaRPr>
                    </a:p>
                  </a:txBody>
                  <a:tcPr anchor="ctr">
                    <a:noFill/>
                  </a:tcPr>
                </a:tc>
                <a:tc>
                  <a:txBody>
                    <a:bodyPr/>
                    <a:lstStyle/>
                    <a:p>
                      <a:pPr algn="ctr"/>
                      <a:r>
                        <a:rPr lang="en-US" sz="1200" dirty="0">
                          <a:solidFill>
                            <a:schemeClr val="bg1"/>
                          </a:solidFill>
                        </a:rPr>
                        <a:t>30%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31%</a:t>
                      </a:r>
                      <a:r>
                        <a:rPr kumimoji="0" lang="en-US" sz="1200" u="none" strike="noStrike" kern="1200" cap="none" spc="0" normalizeH="0" baseline="30000" noProof="0" dirty="0">
                          <a:ln>
                            <a:noFill/>
                          </a:ln>
                          <a:solidFill>
                            <a:schemeClr val="bg1"/>
                          </a:solidFill>
                          <a:effectLst/>
                          <a:uLnTx/>
                          <a:uFillTx/>
                        </a:rPr>
                        <a:t>(b)</a:t>
                      </a:r>
                      <a:endParaRPr kumimoji="0" lang="en-US" sz="1200" b="0" i="0" u="none" strike="noStrike" kern="1200" cap="none" spc="0" normalizeH="0" baseline="3000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27%</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dirty="0">
                          <a:solidFill>
                            <a:schemeClr val="bg1"/>
                          </a:solidFill>
                        </a:rPr>
                        <a:t>29%</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28%</a:t>
                      </a:r>
                      <a:endParaRPr kumimoji="0" lang="en-US" sz="1200" b="0" i="0" u="none" strike="noStrike" kern="1200" cap="none" spc="0" normalizeH="0" baseline="3000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30%</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2311326626"/>
                  </a:ext>
                </a:extLst>
              </a:tr>
              <a:tr h="211455">
                <a:tc>
                  <a:txBody>
                    <a:bodyPr/>
                    <a:lstStyle/>
                    <a:p>
                      <a:r>
                        <a:rPr lang="en-US" sz="1200" dirty="0">
                          <a:solidFill>
                            <a:schemeClr val="bg1"/>
                          </a:solidFill>
                        </a:rPr>
                        <a:t>Cards</a:t>
                      </a:r>
                      <a:endParaRPr lang="en-US" sz="1200" b="1" dirty="0">
                        <a:solidFill>
                          <a:schemeClr val="bg1"/>
                        </a:solidFill>
                      </a:endParaRPr>
                    </a:p>
                  </a:txBody>
                  <a:tcPr anchor="ctr">
                    <a:noFill/>
                  </a:tcPr>
                </a:tc>
                <a:tc>
                  <a:txBody>
                    <a:bodyPr/>
                    <a:lstStyle/>
                    <a:p>
                      <a:pPr algn="ctr"/>
                      <a:r>
                        <a:rPr lang="en-US" sz="1200" dirty="0">
                          <a:solidFill>
                            <a:schemeClr val="bg1"/>
                          </a:solidFill>
                        </a:rPr>
                        <a:t>29%</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27%</a:t>
                      </a:r>
                      <a:r>
                        <a:rPr kumimoji="0" lang="en-US" sz="1200" u="none" strike="noStrike" kern="1200" cap="none" spc="0" normalizeH="0" baseline="30000" noProof="0" dirty="0">
                          <a:ln>
                            <a:noFill/>
                          </a:ln>
                          <a:solidFill>
                            <a:schemeClr val="bg1"/>
                          </a:solidFill>
                          <a:effectLst/>
                          <a:uLnTx/>
                          <a:uFillTx/>
                        </a:rPr>
                        <a:t>(b)</a:t>
                      </a:r>
                      <a:endParaRPr kumimoji="0" lang="en-US" sz="1200" b="0" i="0" u="none" strike="noStrike" kern="1200" cap="none" spc="0" normalizeH="0" baseline="3000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35%</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22%</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25%</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31%</a:t>
                      </a:r>
                      <a:r>
                        <a:rPr lang="en-US" sz="1200" baseline="30000" dirty="0">
                          <a:solidFill>
                            <a:schemeClr val="bg1"/>
                          </a:solidFill>
                        </a:rPr>
                        <a:t>(</a:t>
                      </a:r>
                      <a:r>
                        <a:rPr lang="en-US" sz="1200" baseline="30000" dirty="0" err="1">
                          <a:solidFill>
                            <a:schemeClr val="bg1"/>
                          </a:solidFill>
                        </a:rPr>
                        <a:t>c,d</a:t>
                      </a:r>
                      <a:r>
                        <a:rPr lang="en-US" sz="1200" baseline="30000" dirty="0">
                          <a:solidFill>
                            <a:schemeClr val="bg1"/>
                          </a:solidFill>
                        </a:rPr>
                        <a:t>)</a:t>
                      </a:r>
                      <a:endParaRPr lang="en-US" sz="1200" dirty="0">
                        <a:solidFill>
                          <a:schemeClr val="bg1"/>
                        </a:solidFill>
                      </a:endParaRPr>
                    </a:p>
                  </a:txBody>
                  <a:tcPr anchor="ctr">
                    <a:noFill/>
                  </a:tcPr>
                </a:tc>
                <a:extLst>
                  <a:ext uri="{0D108BD9-81ED-4DB2-BD59-A6C34878D82A}">
                    <a16:rowId xmlns:a16="http://schemas.microsoft.com/office/drawing/2014/main" val="234351813"/>
                  </a:ext>
                </a:extLst>
              </a:tr>
              <a:tr h="352425">
                <a:tc>
                  <a:txBody>
                    <a:bodyPr/>
                    <a:lstStyle/>
                    <a:p>
                      <a:r>
                        <a:rPr lang="en-US" sz="1200" dirty="0">
                          <a:solidFill>
                            <a:schemeClr val="bg1"/>
                          </a:solidFill>
                        </a:rPr>
                        <a:t>Panels (canvas-wrapped or cardboard) </a:t>
                      </a:r>
                      <a:endParaRPr lang="en-US" sz="1200" b="1" dirty="0">
                        <a:solidFill>
                          <a:schemeClr val="bg1"/>
                        </a:solidFill>
                      </a:endParaRPr>
                    </a:p>
                  </a:txBody>
                  <a:tcPr anchor="ctr">
                    <a:noFill/>
                  </a:tcPr>
                </a:tc>
                <a:tc>
                  <a:txBody>
                    <a:bodyPr/>
                    <a:lstStyle/>
                    <a:p>
                      <a:pPr algn="ctr"/>
                      <a:r>
                        <a:rPr lang="en-US" sz="1200" dirty="0">
                          <a:solidFill>
                            <a:schemeClr val="bg1"/>
                          </a:solidFill>
                        </a:rPr>
                        <a:t>29%</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31%</a:t>
                      </a:r>
                      <a:r>
                        <a:rPr kumimoji="0" lang="en-US" sz="1200" u="none" strike="noStrike" kern="1200" cap="none" spc="0" normalizeH="0" baseline="30000" noProof="0" dirty="0">
                          <a:ln>
                            <a:noFill/>
                          </a:ln>
                          <a:solidFill>
                            <a:schemeClr val="bg1"/>
                          </a:solidFill>
                          <a:effectLst/>
                          <a:uLnTx/>
                          <a:uFillTx/>
                        </a:rPr>
                        <a:t>(b)</a:t>
                      </a:r>
                      <a:endParaRPr kumimoji="0" lang="en-US" sz="1200" b="0" i="0" u="none" strike="noStrike" kern="1200" cap="none" spc="0" normalizeH="0" baseline="3000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dirty="0">
                          <a:solidFill>
                            <a:schemeClr val="bg1"/>
                          </a:solidFill>
                        </a:rPr>
                        <a:t>26%</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30%</a:t>
                      </a:r>
                      <a:endParaRPr kumimoji="0" lang="en-US" sz="1200" b="0" i="0" u="none" strike="noStrike" kern="1200" cap="none" spc="0" normalizeH="0" baseline="3000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29%</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4217840910"/>
                  </a:ext>
                </a:extLst>
              </a:tr>
              <a:tr h="211455">
                <a:tc>
                  <a:txBody>
                    <a:bodyPr/>
                    <a:lstStyle/>
                    <a:p>
                      <a:pPr algn="ctr"/>
                      <a:r>
                        <a:rPr lang="en-US" sz="1200" dirty="0">
                          <a:solidFill>
                            <a:schemeClr val="bg2"/>
                          </a:solidFill>
                        </a:rPr>
                        <a:t>n</a:t>
                      </a:r>
                      <a:endParaRPr lang="en-US" sz="1200" b="1" dirty="0">
                        <a:solidFill>
                          <a:schemeClr val="bg2"/>
                        </a:solidFill>
                      </a:endParaRP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noFill/>
                  </a:tcPr>
                </a:tc>
                <a:tc>
                  <a:txBody>
                    <a:bodyPr/>
                    <a:lstStyle/>
                    <a:p>
                      <a:pPr algn="ctr"/>
                      <a:r>
                        <a:rPr lang="en-US" sz="1200" dirty="0">
                          <a:solidFill>
                            <a:schemeClr val="bg1"/>
                          </a:solidFill>
                        </a:rPr>
                        <a:t>2,333</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18</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152400" y="5943600"/>
            <a:ext cx="4114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a:p>
            <a:endParaRPr lang="en-US" dirty="0"/>
          </a:p>
        </p:txBody>
      </p:sp>
      <p:sp>
        <p:nvSpPr>
          <p:cNvPr id="3" name="TextBox 2">
            <a:extLst>
              <a:ext uri="{FF2B5EF4-FFF2-40B4-BE49-F238E27FC236}">
                <a16:creationId xmlns:a16="http://schemas.microsoft.com/office/drawing/2014/main" id="{6B3F79B0-08B7-43D7-AD03-49C85E0001B6}"/>
              </a:ext>
            </a:extLst>
          </p:cNvPr>
          <p:cNvSpPr txBox="1"/>
          <p:nvPr/>
        </p:nvSpPr>
        <p:spPr>
          <a:xfrm>
            <a:off x="914400" y="6477000"/>
            <a:ext cx="4343400" cy="230832"/>
          </a:xfrm>
          <a:prstGeom prst="rect">
            <a:avLst/>
          </a:prstGeom>
          <a:noFill/>
        </p:spPr>
        <p:txBody>
          <a:bodyPr wrap="square" rtlCol="0">
            <a:spAutoFit/>
          </a:bodyPr>
          <a:lstStyle/>
          <a:p>
            <a:r>
              <a:rPr lang="en-US" sz="900" b="1" dirty="0">
                <a:solidFill>
                  <a:schemeClr val="bg1"/>
                </a:solidFill>
              </a:rPr>
              <a:t>7. What else did you use to create  these artworks in the past 12 months?</a:t>
            </a:r>
          </a:p>
        </p:txBody>
      </p:sp>
      <p:sp>
        <p:nvSpPr>
          <p:cNvPr id="9" name="TextBox 8">
            <a:extLst>
              <a:ext uri="{FF2B5EF4-FFF2-40B4-BE49-F238E27FC236}">
                <a16:creationId xmlns:a16="http://schemas.microsoft.com/office/drawing/2014/main" id="{C056C213-158D-45BA-8030-1A5ADFE4B0A3}"/>
              </a:ext>
            </a:extLst>
          </p:cNvPr>
          <p:cNvSpPr txBox="1"/>
          <p:nvPr/>
        </p:nvSpPr>
        <p:spPr>
          <a:xfrm>
            <a:off x="4495800" y="6019800"/>
            <a:ext cx="3276600" cy="584269"/>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1050" dirty="0">
                <a:solidFill>
                  <a:schemeClr val="tx2"/>
                </a:solidFill>
              </a:rPr>
              <a:t>Results were very similar to previous findings</a:t>
            </a:r>
            <a:r>
              <a:rPr lang="en-US" sz="1050" dirty="0">
                <a:solidFill>
                  <a:schemeClr val="bg1"/>
                </a:solidFill>
              </a:rPr>
              <a:t>.</a:t>
            </a:r>
          </a:p>
        </p:txBody>
      </p:sp>
      <p:cxnSp>
        <p:nvCxnSpPr>
          <p:cNvPr id="4" name="Straight Arrow Connector 3">
            <a:extLst>
              <a:ext uri="{FF2B5EF4-FFF2-40B4-BE49-F238E27FC236}">
                <a16:creationId xmlns:a16="http://schemas.microsoft.com/office/drawing/2014/main" id="{2DD2B5A5-C673-4AB9-AB3A-5B00466EADF1}"/>
              </a:ext>
            </a:extLst>
          </p:cNvPr>
          <p:cNvCxnSpPr>
            <a:cxnSpLocks/>
          </p:cNvCxnSpPr>
          <p:nvPr/>
        </p:nvCxnSpPr>
        <p:spPr>
          <a:xfrm>
            <a:off x="2286000" y="1524000"/>
            <a:ext cx="457200" cy="584600"/>
          </a:xfrm>
          <a:prstGeom prst="straightConnector1">
            <a:avLst/>
          </a:prstGeom>
          <a:ln>
            <a:solidFill>
              <a:schemeClr val="accent1"/>
            </a:solidFill>
            <a:tailEnd type="triangle"/>
          </a:ln>
        </p:spPr>
        <p:style>
          <a:lnRef idx="2">
            <a:schemeClr val="accent6"/>
          </a:lnRef>
          <a:fillRef idx="0">
            <a:schemeClr val="accent6"/>
          </a:fillRef>
          <a:effectRef idx="1">
            <a:schemeClr val="accent6"/>
          </a:effectRef>
          <a:fontRef idx="minor">
            <a:schemeClr val="tx1"/>
          </a:fontRef>
        </p:style>
      </p:cxnSp>
      <p:sp>
        <p:nvSpPr>
          <p:cNvPr id="15" name="Oval 14">
            <a:extLst>
              <a:ext uri="{FF2B5EF4-FFF2-40B4-BE49-F238E27FC236}">
                <a16:creationId xmlns:a16="http://schemas.microsoft.com/office/drawing/2014/main" id="{0FE7AD55-5164-4376-9D38-1269C5029609}"/>
              </a:ext>
            </a:extLst>
          </p:cNvPr>
          <p:cNvSpPr/>
          <p:nvPr/>
        </p:nvSpPr>
        <p:spPr>
          <a:xfrm>
            <a:off x="2514600" y="2108600"/>
            <a:ext cx="838200" cy="69365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Small paint brush">
            <a:extLst>
              <a:ext uri="{FF2B5EF4-FFF2-40B4-BE49-F238E27FC236}">
                <a16:creationId xmlns:a16="http://schemas.microsoft.com/office/drawing/2014/main" id="{5F209DA9-CB40-45F6-9CBE-44E43B3ADAE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2109866">
            <a:off x="144482" y="914400"/>
            <a:ext cx="408940" cy="381000"/>
          </a:xfrm>
          <a:prstGeom prst="rect">
            <a:avLst/>
          </a:prstGeom>
        </p:spPr>
      </p:pic>
    </p:spTree>
    <p:extLst>
      <p:ext uri="{BB962C8B-B14F-4D97-AF65-F5344CB8AC3E}">
        <p14:creationId xmlns:p14="http://schemas.microsoft.com/office/powerpoint/2010/main" val="8331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Unusual Products Used</a:t>
            </a:r>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457200" y="903287"/>
            <a:ext cx="7086600" cy="1001713"/>
          </a:xfrm>
        </p:spPr>
        <p:txBody>
          <a:bodyPr/>
          <a:lstStyle/>
          <a:p>
            <a:pPr marL="0" indent="0">
              <a:buNone/>
            </a:pPr>
            <a:r>
              <a:rPr lang="en-US" dirty="0"/>
              <a:t>Fabrics, wood, and stencils rank high among the “alternative” creative products used.</a:t>
            </a:r>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19</a:t>
            </a:fld>
            <a:endParaRPr lang="en-US" dirty="0"/>
          </a:p>
        </p:txBody>
      </p:sp>
      <p:sp>
        <p:nvSpPr>
          <p:cNvPr id="3" name="TextBox 2">
            <a:extLst>
              <a:ext uri="{FF2B5EF4-FFF2-40B4-BE49-F238E27FC236}">
                <a16:creationId xmlns:a16="http://schemas.microsoft.com/office/drawing/2014/main" id="{6B3F79B0-08B7-43D7-AD03-49C85E0001B6}"/>
              </a:ext>
            </a:extLst>
          </p:cNvPr>
          <p:cNvSpPr txBox="1"/>
          <p:nvPr/>
        </p:nvSpPr>
        <p:spPr>
          <a:xfrm>
            <a:off x="914400" y="6474768"/>
            <a:ext cx="6705682" cy="230832"/>
          </a:xfrm>
          <a:prstGeom prst="rect">
            <a:avLst/>
          </a:prstGeom>
          <a:noFill/>
        </p:spPr>
        <p:txBody>
          <a:bodyPr wrap="none" rtlCol="0">
            <a:spAutoFit/>
          </a:bodyPr>
          <a:lstStyle/>
          <a:p>
            <a:r>
              <a:rPr lang="en-US" sz="900" b="1" dirty="0">
                <a:solidFill>
                  <a:schemeClr val="bg1"/>
                </a:solidFill>
              </a:rPr>
              <a:t>5. Do you use creative products that might not be found  in traditional art supply stores? If so, what types of products?</a:t>
            </a:r>
          </a:p>
        </p:txBody>
      </p:sp>
      <p:graphicFrame>
        <p:nvGraphicFramePr>
          <p:cNvPr id="5" name="Chart 4">
            <a:extLst>
              <a:ext uri="{FF2B5EF4-FFF2-40B4-BE49-F238E27FC236}">
                <a16:creationId xmlns:a16="http://schemas.microsoft.com/office/drawing/2014/main" id="{978054DE-6899-400E-B771-C077D05AA2F9}"/>
              </a:ext>
            </a:extLst>
          </p:cNvPr>
          <p:cNvGraphicFramePr/>
          <p:nvPr>
            <p:extLst>
              <p:ext uri="{D42A27DB-BD31-4B8C-83A1-F6EECF244321}">
                <p14:modId xmlns:p14="http://schemas.microsoft.com/office/powerpoint/2010/main" val="594433833"/>
              </p:ext>
            </p:extLst>
          </p:nvPr>
        </p:nvGraphicFramePr>
        <p:xfrm>
          <a:off x="887994" y="1600200"/>
          <a:ext cx="6096000" cy="4267200"/>
        </p:xfrm>
        <a:graphic>
          <a:graphicData uri="http://schemas.openxmlformats.org/drawingml/2006/chart">
            <c:chart xmlns:c="http://schemas.openxmlformats.org/drawingml/2006/chart" xmlns:r="http://schemas.openxmlformats.org/officeDocument/2006/relationships" r:id="rId3"/>
          </a:graphicData>
        </a:graphic>
      </p:graphicFrame>
      <p:pic>
        <p:nvPicPr>
          <p:cNvPr id="12" name="Graphic 11" descr="Small paint brush">
            <a:extLst>
              <a:ext uri="{FF2B5EF4-FFF2-40B4-BE49-F238E27FC236}">
                <a16:creationId xmlns:a16="http://schemas.microsoft.com/office/drawing/2014/main" id="{00099305-1A23-4567-9D25-DDD5D0BDA5D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991868">
            <a:off x="71894" y="932456"/>
            <a:ext cx="408940" cy="381000"/>
          </a:xfrm>
          <a:prstGeom prst="rect">
            <a:avLst/>
          </a:prstGeom>
        </p:spPr>
      </p:pic>
    </p:spTree>
    <p:extLst>
      <p:ext uri="{BB962C8B-B14F-4D97-AF65-F5344CB8AC3E}">
        <p14:creationId xmlns:p14="http://schemas.microsoft.com/office/powerpoint/2010/main" val="1109775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0349E-829C-43D4-9AC5-00BA0E24F310}"/>
              </a:ext>
            </a:extLst>
          </p:cNvPr>
          <p:cNvSpPr>
            <a:spLocks noGrp="1"/>
          </p:cNvSpPr>
          <p:nvPr>
            <p:ph type="title"/>
          </p:nvPr>
        </p:nvSpPr>
        <p:spPr/>
        <p:txBody>
          <a:bodyPr/>
          <a:lstStyle/>
          <a:p>
            <a:r>
              <a:rPr lang="en-US" dirty="0"/>
              <a:t>Table of Contents</a:t>
            </a:r>
          </a:p>
        </p:txBody>
      </p:sp>
      <p:sp>
        <p:nvSpPr>
          <p:cNvPr id="3" name="Content Placeholder 2">
            <a:extLst>
              <a:ext uri="{FF2B5EF4-FFF2-40B4-BE49-F238E27FC236}">
                <a16:creationId xmlns:a16="http://schemas.microsoft.com/office/drawing/2014/main" id="{F6B21BC1-1825-4090-98E1-E05B36C7509E}"/>
              </a:ext>
            </a:extLst>
          </p:cNvPr>
          <p:cNvSpPr>
            <a:spLocks noGrp="1"/>
          </p:cNvSpPr>
          <p:nvPr>
            <p:ph idx="1"/>
          </p:nvPr>
        </p:nvSpPr>
        <p:spPr/>
        <p:txBody>
          <a:bodyPr/>
          <a:lstStyle/>
          <a:p>
            <a:pPr>
              <a:buFont typeface="Wingdings" panose="05000000000000000000" pitchFamily="2" charset="2"/>
              <a:buChar char="Ø"/>
            </a:pPr>
            <a:r>
              <a:rPr lang="en-US" dirty="0">
                <a:solidFill>
                  <a:schemeClr val="bg1"/>
                </a:solidFill>
              </a:rPr>
              <a:t>Objectives</a:t>
            </a:r>
          </a:p>
          <a:p>
            <a:pPr>
              <a:buFont typeface="Wingdings" panose="05000000000000000000" pitchFamily="2" charset="2"/>
              <a:buChar char="Ø"/>
            </a:pPr>
            <a:r>
              <a:rPr lang="en-US" dirty="0">
                <a:solidFill>
                  <a:schemeClr val="bg1"/>
                </a:solidFill>
              </a:rPr>
              <a:t>Methodology</a:t>
            </a:r>
          </a:p>
          <a:p>
            <a:pPr>
              <a:buFont typeface="Wingdings" panose="05000000000000000000" pitchFamily="2" charset="2"/>
              <a:buChar char="Ø"/>
            </a:pPr>
            <a:r>
              <a:rPr lang="en-US" dirty="0">
                <a:solidFill>
                  <a:schemeClr val="bg1"/>
                </a:solidFill>
              </a:rPr>
              <a:t>Executive Summary</a:t>
            </a:r>
          </a:p>
          <a:p>
            <a:pPr>
              <a:buFont typeface="Wingdings" panose="05000000000000000000" pitchFamily="2" charset="2"/>
              <a:buChar char="Ø"/>
            </a:pPr>
            <a:r>
              <a:rPr lang="en-US" dirty="0">
                <a:solidFill>
                  <a:schemeClr val="bg1"/>
                </a:solidFill>
              </a:rPr>
              <a:t>Detailed Findings</a:t>
            </a:r>
          </a:p>
          <a:p>
            <a:pPr>
              <a:buFont typeface="Wingdings" panose="05000000000000000000" pitchFamily="2" charset="2"/>
              <a:buChar char="Ø"/>
            </a:pPr>
            <a:r>
              <a:rPr lang="en-US" dirty="0">
                <a:solidFill>
                  <a:schemeClr val="bg1"/>
                </a:solidFill>
              </a:rPr>
              <a:t>Products and Tools</a:t>
            </a:r>
          </a:p>
          <a:p>
            <a:pPr>
              <a:buFont typeface="Wingdings" panose="05000000000000000000" pitchFamily="2" charset="2"/>
              <a:buChar char="Ø"/>
            </a:pPr>
            <a:r>
              <a:rPr lang="en-US" dirty="0">
                <a:solidFill>
                  <a:schemeClr val="bg1"/>
                </a:solidFill>
              </a:rPr>
              <a:t>Taking a Break</a:t>
            </a:r>
          </a:p>
          <a:p>
            <a:pPr>
              <a:buFont typeface="Wingdings" panose="05000000000000000000" pitchFamily="2" charset="2"/>
              <a:buChar char="Ø"/>
            </a:pPr>
            <a:r>
              <a:rPr lang="en-US" dirty="0">
                <a:solidFill>
                  <a:schemeClr val="bg1"/>
                </a:solidFill>
              </a:rPr>
              <a:t>Sources of Communication</a:t>
            </a:r>
          </a:p>
          <a:p>
            <a:pPr>
              <a:buFont typeface="Wingdings" panose="05000000000000000000" pitchFamily="2" charset="2"/>
              <a:buChar char="Ø"/>
            </a:pPr>
            <a:r>
              <a:rPr lang="en-US" dirty="0">
                <a:solidFill>
                  <a:schemeClr val="bg1"/>
                </a:solidFill>
              </a:rPr>
              <a:t>Spending and Shopping</a:t>
            </a:r>
          </a:p>
          <a:p>
            <a:pPr>
              <a:buFont typeface="Wingdings" panose="05000000000000000000" pitchFamily="2" charset="2"/>
              <a:buChar char="Ø"/>
            </a:pPr>
            <a:r>
              <a:rPr lang="en-US" dirty="0">
                <a:solidFill>
                  <a:schemeClr val="bg1"/>
                </a:solidFill>
              </a:rPr>
              <a:t>Respondent Profile</a:t>
            </a:r>
          </a:p>
          <a:p>
            <a:pPr>
              <a:buFont typeface="Wingdings" panose="05000000000000000000" pitchFamily="2" charset="2"/>
              <a:buChar char="Ø"/>
            </a:pPr>
            <a:r>
              <a:rPr lang="en-US" dirty="0">
                <a:solidFill>
                  <a:schemeClr val="bg1"/>
                </a:solidFill>
              </a:rPr>
              <a:t>Appendix</a:t>
            </a:r>
          </a:p>
        </p:txBody>
      </p:sp>
      <p:sp>
        <p:nvSpPr>
          <p:cNvPr id="5" name="Rectangle 4">
            <a:extLst>
              <a:ext uri="{FF2B5EF4-FFF2-40B4-BE49-F238E27FC236}">
                <a16:creationId xmlns:a16="http://schemas.microsoft.com/office/drawing/2014/main" id="{86481F56-C344-41EB-BC6F-1D6BF365A961}"/>
              </a:ext>
            </a:extLst>
          </p:cNvPr>
          <p:cNvSpPr/>
          <p:nvPr/>
        </p:nvSpPr>
        <p:spPr>
          <a:xfrm>
            <a:off x="8221494" y="6553200"/>
            <a:ext cx="255198" cy="246221"/>
          </a:xfrm>
          <a:prstGeom prst="rect">
            <a:avLst/>
          </a:prstGeom>
        </p:spPr>
        <p:txBody>
          <a:bodyPr wrap="none">
            <a:spAutoFit/>
          </a:bodyPr>
          <a:lstStyle/>
          <a:p>
            <a:r>
              <a:rPr lang="en-US" sz="1000" dirty="0">
                <a:solidFill>
                  <a:schemeClr val="bg1"/>
                </a:solidFill>
              </a:rPr>
              <a:t>2</a:t>
            </a:r>
          </a:p>
        </p:txBody>
      </p:sp>
    </p:spTree>
    <p:extLst>
      <p:ext uri="{BB962C8B-B14F-4D97-AF65-F5344CB8AC3E}">
        <p14:creationId xmlns:p14="http://schemas.microsoft.com/office/powerpoint/2010/main" val="3042009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Inspiration and Education</a:t>
            </a:r>
            <a:br>
              <a:rPr lang="en-US" dirty="0"/>
            </a:br>
            <a:r>
              <a:rPr lang="en-US" sz="1000" dirty="0"/>
              <a:t>Top 10 Categories</a:t>
            </a:r>
            <a:endParaRPr lang="en-US" dirty="0"/>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530352" y="877824"/>
            <a:ext cx="6784848" cy="722376"/>
          </a:xfrm>
        </p:spPr>
        <p:txBody>
          <a:bodyPr/>
          <a:lstStyle/>
          <a:p>
            <a:pPr marL="0" indent="0">
              <a:buNone/>
            </a:pPr>
            <a:r>
              <a:rPr lang="en-US" dirty="0"/>
              <a:t>The largest percentage regularly use books for art inspiration and education.</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1361212249"/>
              </p:ext>
            </p:extLst>
          </p:nvPr>
        </p:nvGraphicFramePr>
        <p:xfrm>
          <a:off x="228600" y="1960880"/>
          <a:ext cx="7415785" cy="4028440"/>
        </p:xfrm>
        <a:graphic>
          <a:graphicData uri="http://schemas.openxmlformats.org/drawingml/2006/table">
            <a:tbl>
              <a:tblPr firstRow="1" bandRow="1">
                <a:tableStyleId>{9D7B26C5-4107-4FEC-AEDC-1716B250A1EF}</a:tableStyleId>
              </a:tblPr>
              <a:tblGrid>
                <a:gridCol w="2076419">
                  <a:extLst>
                    <a:ext uri="{9D8B030D-6E8A-4147-A177-3AD203B41FA5}">
                      <a16:colId xmlns:a16="http://schemas.microsoft.com/office/drawing/2014/main" val="3124580405"/>
                    </a:ext>
                  </a:extLst>
                </a:gridCol>
                <a:gridCol w="802416">
                  <a:extLst>
                    <a:ext uri="{9D8B030D-6E8A-4147-A177-3AD203B41FA5}">
                      <a16:colId xmlns:a16="http://schemas.microsoft.com/office/drawing/2014/main" val="3408498545"/>
                    </a:ext>
                  </a:extLst>
                </a:gridCol>
                <a:gridCol w="854902">
                  <a:extLst>
                    <a:ext uri="{9D8B030D-6E8A-4147-A177-3AD203B41FA5}">
                      <a16:colId xmlns:a16="http://schemas.microsoft.com/office/drawing/2014/main" val="3533829055"/>
                    </a:ext>
                  </a:extLst>
                </a:gridCol>
                <a:gridCol w="920512">
                  <a:extLst>
                    <a:ext uri="{9D8B030D-6E8A-4147-A177-3AD203B41FA5}">
                      <a16:colId xmlns:a16="http://schemas.microsoft.com/office/drawing/2014/main" val="4142446680"/>
                    </a:ext>
                  </a:extLst>
                </a:gridCol>
                <a:gridCol w="920512">
                  <a:extLst>
                    <a:ext uri="{9D8B030D-6E8A-4147-A177-3AD203B41FA5}">
                      <a16:colId xmlns:a16="http://schemas.microsoft.com/office/drawing/2014/main" val="2399029991"/>
                    </a:ext>
                  </a:extLst>
                </a:gridCol>
                <a:gridCol w="920512">
                  <a:extLst>
                    <a:ext uri="{9D8B030D-6E8A-4147-A177-3AD203B41FA5}">
                      <a16:colId xmlns:a16="http://schemas.microsoft.com/office/drawing/2014/main" val="2908534431"/>
                    </a:ext>
                  </a:extLst>
                </a:gridCol>
                <a:gridCol w="920512">
                  <a:extLst>
                    <a:ext uri="{9D8B030D-6E8A-4147-A177-3AD203B41FA5}">
                      <a16:colId xmlns:a16="http://schemas.microsoft.com/office/drawing/2014/main" val="1076768269"/>
                    </a:ext>
                  </a:extLst>
                </a:gridCol>
              </a:tblGrid>
              <a:tr h="370840">
                <a:tc>
                  <a:txBody>
                    <a:bodyPr/>
                    <a:lstStyle/>
                    <a:p>
                      <a:pPr algn="ctr"/>
                      <a:endParaRPr lang="en-US" sz="1200"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Total</a:t>
                      </a:r>
                    </a:p>
                  </a:txBody>
                  <a:tcPr anchor="ctr"/>
                </a:tc>
                <a:tc>
                  <a:txBody>
                    <a:bodyPr/>
                    <a:lstStyle/>
                    <a:p>
                      <a:pPr algn="ctr"/>
                      <a:r>
                        <a:rPr lang="en-US" sz="1200" dirty="0">
                          <a:solidFill>
                            <a:schemeClr val="bg1"/>
                          </a:solidFill>
                        </a:rPr>
                        <a:t>U.S.</a:t>
                      </a:r>
                    </a:p>
                  </a:txBody>
                  <a:tcPr anchor="ctr"/>
                </a:tc>
                <a:tc>
                  <a:txBody>
                    <a:bodyPr/>
                    <a:lstStyle/>
                    <a:p>
                      <a:pPr algn="ctr"/>
                      <a:r>
                        <a:rPr lang="en-US" sz="1200" dirty="0">
                          <a:solidFill>
                            <a:schemeClr val="bg1"/>
                          </a:solidFill>
                        </a:rPr>
                        <a:t>Canada</a:t>
                      </a:r>
                    </a:p>
                  </a:txBody>
                  <a:tcPr anchor="ctr"/>
                </a:tc>
                <a:tc>
                  <a:txBody>
                    <a:bodyPr/>
                    <a:lstStyle/>
                    <a:p>
                      <a:pPr algn="ctr"/>
                      <a:r>
                        <a:rPr lang="en-US" sz="1200" dirty="0">
                          <a:solidFill>
                            <a:schemeClr val="bg1"/>
                          </a:solidFill>
                        </a:rPr>
                        <a:t>Student</a:t>
                      </a:r>
                    </a:p>
                  </a:txBody>
                  <a:tcPr anchor="ctr"/>
                </a:tc>
                <a:tc>
                  <a:txBody>
                    <a:bodyPr/>
                    <a:lstStyle/>
                    <a:p>
                      <a:pPr algn="ctr"/>
                      <a:r>
                        <a:rPr lang="en-US" sz="1200" dirty="0">
                          <a:solidFill>
                            <a:schemeClr val="bg1"/>
                          </a:solidFill>
                        </a:rPr>
                        <a:t>Pro</a:t>
                      </a:r>
                    </a:p>
                  </a:txBody>
                  <a:tcPr anchor="ctr"/>
                </a:tc>
                <a:tc>
                  <a:txBody>
                    <a:bodyPr/>
                    <a:lstStyle/>
                    <a:p>
                      <a:pPr algn="ctr"/>
                      <a:r>
                        <a:rPr lang="en-US" sz="1200" dirty="0">
                          <a:solidFill>
                            <a:schemeClr val="bg1"/>
                          </a:solidFill>
                        </a:rPr>
                        <a:t>Hobbyist</a:t>
                      </a:r>
                    </a:p>
                  </a:txBody>
                  <a:tcPr anchor="ctr"/>
                </a:tc>
                <a:extLst>
                  <a:ext uri="{0D108BD9-81ED-4DB2-BD59-A6C34878D82A}">
                    <a16:rowId xmlns:a16="http://schemas.microsoft.com/office/drawing/2014/main" val="1672700539"/>
                  </a:ext>
                </a:extLst>
              </a:tr>
              <a:tr h="0">
                <a:tc>
                  <a:txBody>
                    <a:bodyPr/>
                    <a:lstStyle/>
                    <a:p>
                      <a:endParaRPr lang="en-US" sz="1200" b="1" dirty="0">
                        <a:solidFill>
                          <a:schemeClr val="bg1"/>
                        </a:solidFill>
                      </a:endParaRPr>
                    </a:p>
                  </a:txBody>
                  <a:tcPr anchor="ctr">
                    <a:noFill/>
                  </a:tcPr>
                </a:tc>
                <a:tc>
                  <a:txBody>
                    <a:bodyPr/>
                    <a:lstStyle/>
                    <a:p>
                      <a:pPr algn="ctr"/>
                      <a:endParaRPr lang="en-US" sz="1200" dirty="0">
                        <a:solidFill>
                          <a:schemeClr val="bg1"/>
                        </a:solidFill>
                      </a:endParaRPr>
                    </a:p>
                  </a:txBody>
                  <a:tcPr anchor="ctr">
                    <a:noFill/>
                  </a:tcPr>
                </a:tc>
                <a:tc>
                  <a:txBody>
                    <a:bodyPr/>
                    <a:lstStyle/>
                    <a:p>
                      <a:pPr algn="ctr"/>
                      <a:r>
                        <a:rPr lang="en-US" sz="1200" dirty="0">
                          <a:solidFill>
                            <a:schemeClr val="bg1"/>
                          </a:solidFill>
                        </a:rPr>
                        <a:t>(a)</a:t>
                      </a:r>
                      <a:endParaRPr lang="en-US" sz="1200" b="1" dirty="0">
                        <a:solidFill>
                          <a:schemeClr val="bg1"/>
                        </a:solidFill>
                      </a:endParaRPr>
                    </a:p>
                  </a:txBody>
                  <a:tcPr anchor="ctr">
                    <a:noFill/>
                  </a:tcPr>
                </a:tc>
                <a:tc>
                  <a:txBody>
                    <a:bodyPr/>
                    <a:lstStyle/>
                    <a:p>
                      <a:pPr algn="ctr"/>
                      <a:r>
                        <a:rPr lang="en-US" sz="1200" dirty="0">
                          <a:solidFill>
                            <a:schemeClr val="bg1"/>
                          </a:solidFill>
                        </a:rPr>
                        <a:t>(b)</a:t>
                      </a:r>
                      <a:endParaRPr lang="en-US" sz="1200" b="1" dirty="0">
                        <a:solidFill>
                          <a:schemeClr val="bg1"/>
                        </a:solidFill>
                      </a:endParaRPr>
                    </a:p>
                  </a:txBody>
                  <a:tcPr anchor="ctr">
                    <a:noFill/>
                  </a:tcPr>
                </a:tc>
                <a:tc>
                  <a:txBody>
                    <a:bodyPr/>
                    <a:lstStyle/>
                    <a:p>
                      <a:pPr algn="ctr"/>
                      <a:r>
                        <a:rPr lang="en-US" sz="1200" dirty="0">
                          <a:solidFill>
                            <a:schemeClr val="bg1"/>
                          </a:solidFill>
                        </a:rPr>
                        <a:t>(c)</a:t>
                      </a:r>
                      <a:endParaRPr lang="en-US" sz="1200" b="1" dirty="0">
                        <a:solidFill>
                          <a:schemeClr val="bg1"/>
                        </a:solidFill>
                      </a:endParaRPr>
                    </a:p>
                  </a:txBody>
                  <a:tcPr anchor="ctr">
                    <a:noFill/>
                  </a:tcPr>
                </a:tc>
                <a:tc>
                  <a:txBody>
                    <a:bodyPr/>
                    <a:lstStyle/>
                    <a:p>
                      <a:pPr algn="ctr"/>
                      <a:r>
                        <a:rPr lang="en-US" sz="1200" dirty="0">
                          <a:solidFill>
                            <a:schemeClr val="bg1"/>
                          </a:solidFill>
                        </a:rPr>
                        <a:t>(d)</a:t>
                      </a:r>
                      <a:endParaRPr lang="en-US" sz="1200" b="1" dirty="0">
                        <a:solidFill>
                          <a:schemeClr val="bg1"/>
                        </a:solidFill>
                      </a:endParaRPr>
                    </a:p>
                  </a:txBody>
                  <a:tcPr anchor="ctr">
                    <a:noFill/>
                  </a:tcPr>
                </a:tc>
                <a:tc>
                  <a:txBody>
                    <a:bodyPr/>
                    <a:lstStyle/>
                    <a:p>
                      <a:pPr algn="ctr"/>
                      <a:r>
                        <a:rPr lang="en-US" sz="1200" dirty="0">
                          <a:solidFill>
                            <a:schemeClr val="bg1"/>
                          </a:solidFill>
                        </a:rPr>
                        <a:t>(e)</a:t>
                      </a:r>
                      <a:endParaRPr lang="en-US" sz="1200" b="1" dirty="0">
                        <a:solidFill>
                          <a:schemeClr val="bg1"/>
                        </a:solidFill>
                      </a:endParaRPr>
                    </a:p>
                  </a:txBody>
                  <a:tcPr anchor="ctr">
                    <a:noFill/>
                  </a:tcPr>
                </a:tc>
                <a:extLst>
                  <a:ext uri="{0D108BD9-81ED-4DB2-BD59-A6C34878D82A}">
                    <a16:rowId xmlns:a16="http://schemas.microsoft.com/office/drawing/2014/main" val="3423750114"/>
                  </a:ext>
                </a:extLst>
              </a:tr>
              <a:tr h="0">
                <a:tc>
                  <a:txBody>
                    <a:bodyPr/>
                    <a:lstStyle/>
                    <a:p>
                      <a:r>
                        <a:rPr lang="en-US" sz="1200" dirty="0">
                          <a:solidFill>
                            <a:schemeClr val="bg1"/>
                          </a:solidFill>
                        </a:rPr>
                        <a:t>Books</a:t>
                      </a:r>
                      <a:endParaRPr lang="en-US" sz="1200" b="1" dirty="0">
                        <a:solidFill>
                          <a:schemeClr val="bg1"/>
                        </a:solidFill>
                      </a:endParaRPr>
                    </a:p>
                  </a:txBody>
                  <a:tcPr anchor="ctr">
                    <a:solidFill>
                      <a:schemeClr val="tx1"/>
                    </a:solidFill>
                  </a:tcPr>
                </a:tc>
                <a:tc>
                  <a:txBody>
                    <a:bodyPr/>
                    <a:lstStyle/>
                    <a:p>
                      <a:pPr algn="ctr"/>
                      <a:r>
                        <a:rPr lang="en-US" sz="1200" dirty="0">
                          <a:solidFill>
                            <a:schemeClr val="bg1"/>
                          </a:solidFill>
                        </a:rPr>
                        <a:t>65%</a:t>
                      </a:r>
                      <a:endParaRPr lang="en-US" sz="1200" b="1" dirty="0">
                        <a:solidFill>
                          <a:schemeClr val="bg1"/>
                        </a:solidFill>
                      </a:endParaRPr>
                    </a:p>
                  </a:txBody>
                  <a:tcPr anchor="ctr">
                    <a:solidFill>
                      <a:schemeClr val="tx1"/>
                    </a:solidFill>
                  </a:tcPr>
                </a:tc>
                <a:tc>
                  <a:txBody>
                    <a:bodyPr/>
                    <a:lstStyle/>
                    <a:p>
                      <a:pPr algn="ctr"/>
                      <a:r>
                        <a:rPr lang="en-US" sz="1200" dirty="0">
                          <a:solidFill>
                            <a:schemeClr val="bg1"/>
                          </a:solidFill>
                        </a:rPr>
                        <a:t>66%</a:t>
                      </a:r>
                      <a:endParaRPr lang="en-US" sz="1200" b="1" dirty="0">
                        <a:solidFill>
                          <a:schemeClr val="bg1"/>
                        </a:solidFill>
                      </a:endParaRPr>
                    </a:p>
                  </a:txBody>
                  <a:tcPr anchor="ctr">
                    <a:solidFill>
                      <a:schemeClr val="tx1"/>
                    </a:solidFill>
                  </a:tcPr>
                </a:tc>
                <a:tc>
                  <a:txBody>
                    <a:bodyPr/>
                    <a:lstStyle/>
                    <a:p>
                      <a:pPr algn="ctr"/>
                      <a:r>
                        <a:rPr lang="en-US" sz="1200" dirty="0">
                          <a:solidFill>
                            <a:schemeClr val="bg1"/>
                          </a:solidFill>
                        </a:rPr>
                        <a:t>64%</a:t>
                      </a:r>
                      <a:endParaRPr lang="en-US" sz="1200" b="1" dirty="0">
                        <a:solidFill>
                          <a:schemeClr val="bg1"/>
                        </a:solidFill>
                      </a:endParaRPr>
                    </a:p>
                  </a:txBody>
                  <a:tcPr anchor="ctr">
                    <a:solidFill>
                      <a:schemeClr val="tx1"/>
                    </a:solidFill>
                  </a:tcPr>
                </a:tc>
                <a:tc>
                  <a:txBody>
                    <a:bodyPr/>
                    <a:lstStyle/>
                    <a:p>
                      <a:pPr algn="ctr"/>
                      <a:r>
                        <a:rPr lang="en-US" sz="1200" baseline="0" dirty="0">
                          <a:solidFill>
                            <a:schemeClr val="bg1"/>
                          </a:solidFill>
                        </a:rPr>
                        <a:t>70%</a:t>
                      </a:r>
                      <a:r>
                        <a:rPr lang="en-US" sz="1200" baseline="30000" dirty="0">
                          <a:solidFill>
                            <a:schemeClr val="bg1"/>
                          </a:solidFill>
                        </a:rPr>
                        <a:t>(e)</a:t>
                      </a:r>
                      <a:endParaRPr lang="en-US" sz="1200" b="1" baseline="0" dirty="0">
                        <a:solidFill>
                          <a:schemeClr val="bg1"/>
                        </a:solidFill>
                      </a:endParaRPr>
                    </a:p>
                  </a:txBody>
                  <a:tcPr anchor="ctr">
                    <a:solidFill>
                      <a:schemeClr val="tx1"/>
                    </a:solidFill>
                  </a:tcPr>
                </a:tc>
                <a:tc>
                  <a:txBody>
                    <a:bodyPr/>
                    <a:lstStyle/>
                    <a:p>
                      <a:pPr algn="ctr"/>
                      <a:r>
                        <a:rPr lang="en-US" sz="1200" dirty="0">
                          <a:solidFill>
                            <a:schemeClr val="bg1"/>
                          </a:solidFill>
                        </a:rPr>
                        <a:t>72%</a:t>
                      </a:r>
                      <a:r>
                        <a:rPr lang="en-US" sz="1200" baseline="30000" dirty="0">
                          <a:solidFill>
                            <a:schemeClr val="bg1"/>
                          </a:solidFill>
                        </a:rPr>
                        <a:t>(e)</a:t>
                      </a:r>
                      <a:endParaRPr lang="en-US" sz="1200" b="1" dirty="0">
                        <a:solidFill>
                          <a:schemeClr val="bg1"/>
                        </a:solidFill>
                      </a:endParaRPr>
                    </a:p>
                  </a:txBody>
                  <a:tcPr anchor="ctr">
                    <a:solidFill>
                      <a:schemeClr val="tx1"/>
                    </a:solidFill>
                  </a:tcPr>
                </a:tc>
                <a:tc>
                  <a:txBody>
                    <a:bodyPr/>
                    <a:lstStyle/>
                    <a:p>
                      <a:pPr algn="ctr"/>
                      <a:r>
                        <a:rPr lang="en-US" sz="1200" dirty="0">
                          <a:solidFill>
                            <a:schemeClr val="bg1"/>
                          </a:solidFill>
                        </a:rPr>
                        <a:t>64%</a:t>
                      </a:r>
                      <a:r>
                        <a:rPr lang="en-US" sz="1200" baseline="30000" dirty="0">
                          <a:solidFill>
                            <a:schemeClr val="bg1"/>
                          </a:solidFill>
                        </a:rPr>
                        <a:t>(c,d)</a:t>
                      </a:r>
                      <a:endParaRPr lang="en-US" sz="1200" b="1" dirty="0">
                        <a:solidFill>
                          <a:schemeClr val="bg1"/>
                        </a:solidFill>
                      </a:endParaRPr>
                    </a:p>
                  </a:txBody>
                  <a:tcPr anchor="ctr">
                    <a:solidFill>
                      <a:schemeClr val="tx1"/>
                    </a:solidFill>
                  </a:tcPr>
                </a:tc>
                <a:extLst>
                  <a:ext uri="{0D108BD9-81ED-4DB2-BD59-A6C34878D82A}">
                    <a16:rowId xmlns:a16="http://schemas.microsoft.com/office/drawing/2014/main" val="4230878191"/>
                  </a:ext>
                </a:extLst>
              </a:tr>
              <a:tr h="0">
                <a:tc>
                  <a:txBody>
                    <a:bodyPr/>
                    <a:lstStyle/>
                    <a:p>
                      <a:r>
                        <a:rPr lang="en-US" sz="1200" dirty="0">
                          <a:solidFill>
                            <a:schemeClr val="bg1"/>
                          </a:solidFill>
                        </a:rPr>
                        <a:t>Individual artists’ websites or blogs</a:t>
                      </a:r>
                      <a:endParaRPr lang="en-US" sz="1200" b="1" dirty="0">
                        <a:solidFill>
                          <a:schemeClr val="bg1"/>
                        </a:solidFill>
                      </a:endParaRPr>
                    </a:p>
                  </a:txBody>
                  <a:tcPr anchor="ctr">
                    <a:noFill/>
                  </a:tcPr>
                </a:tc>
                <a:tc>
                  <a:txBody>
                    <a:bodyPr/>
                    <a:lstStyle/>
                    <a:p>
                      <a:pPr algn="ctr"/>
                      <a:r>
                        <a:rPr lang="en-US" sz="1200" dirty="0">
                          <a:solidFill>
                            <a:schemeClr val="bg1"/>
                          </a:solidFill>
                        </a:rPr>
                        <a:t>61%</a:t>
                      </a:r>
                    </a:p>
                  </a:txBody>
                  <a:tcPr anchor="ctr">
                    <a:noFill/>
                  </a:tcPr>
                </a:tc>
                <a:tc>
                  <a:txBody>
                    <a:bodyPr/>
                    <a:lstStyle/>
                    <a:p>
                      <a:pPr algn="ctr"/>
                      <a:r>
                        <a:rPr lang="en-US" sz="1200" dirty="0">
                          <a:solidFill>
                            <a:schemeClr val="bg1"/>
                          </a:solidFill>
                        </a:rPr>
                        <a:t>62%</a:t>
                      </a:r>
                    </a:p>
                  </a:txBody>
                  <a:tcPr anchor="ctr">
                    <a:noFill/>
                  </a:tcPr>
                </a:tc>
                <a:tc>
                  <a:txBody>
                    <a:bodyPr/>
                    <a:lstStyle/>
                    <a:p>
                      <a:pPr algn="ctr"/>
                      <a:r>
                        <a:rPr lang="en-US" sz="1200" dirty="0">
                          <a:solidFill>
                            <a:schemeClr val="bg1"/>
                          </a:solidFill>
                        </a:rPr>
                        <a:t>61%</a:t>
                      </a:r>
                    </a:p>
                  </a:txBody>
                  <a:tcPr anchor="ctr">
                    <a:noFill/>
                  </a:tcPr>
                </a:tc>
                <a:tc>
                  <a:txBody>
                    <a:bodyPr/>
                    <a:lstStyle/>
                    <a:p>
                      <a:pPr algn="ctr"/>
                      <a:r>
                        <a:rPr lang="en-US" sz="1200" baseline="0" dirty="0">
                          <a:solidFill>
                            <a:schemeClr val="bg1"/>
                          </a:solidFill>
                        </a:rPr>
                        <a:t>67%</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63%</a:t>
                      </a:r>
                    </a:p>
                  </a:txBody>
                  <a:tcPr anchor="ctr">
                    <a:noFill/>
                  </a:tcPr>
                </a:tc>
                <a:tc>
                  <a:txBody>
                    <a:bodyPr/>
                    <a:lstStyle/>
                    <a:p>
                      <a:pPr algn="ctr"/>
                      <a:r>
                        <a:rPr lang="en-US" sz="1200" dirty="0">
                          <a:solidFill>
                            <a:schemeClr val="bg1"/>
                          </a:solidFill>
                        </a:rPr>
                        <a:t>60%</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399659408"/>
                  </a:ext>
                </a:extLst>
              </a:tr>
              <a:tr h="0">
                <a:tc>
                  <a:txBody>
                    <a:bodyPr/>
                    <a:lstStyle/>
                    <a:p>
                      <a:r>
                        <a:rPr lang="en-US" sz="1200" dirty="0">
                          <a:solidFill>
                            <a:schemeClr val="bg1"/>
                          </a:solidFill>
                        </a:rPr>
                        <a:t>YouTube</a:t>
                      </a:r>
                      <a:endParaRPr lang="en-US" sz="1200" b="1" dirty="0">
                        <a:solidFill>
                          <a:schemeClr val="bg1"/>
                        </a:solidFill>
                      </a:endParaRPr>
                    </a:p>
                  </a:txBody>
                  <a:tcPr anchor="ctr">
                    <a:noFill/>
                  </a:tcPr>
                </a:tc>
                <a:tc>
                  <a:txBody>
                    <a:bodyPr/>
                    <a:lstStyle/>
                    <a:p>
                      <a:pPr algn="ctr"/>
                      <a:r>
                        <a:rPr lang="en-US" sz="1200" dirty="0">
                          <a:solidFill>
                            <a:schemeClr val="bg1"/>
                          </a:solidFill>
                        </a:rPr>
                        <a:t>54%</a:t>
                      </a:r>
                    </a:p>
                  </a:txBody>
                  <a:tcPr anchor="ctr">
                    <a:noFill/>
                  </a:tcPr>
                </a:tc>
                <a:tc>
                  <a:txBody>
                    <a:bodyPr/>
                    <a:lstStyle/>
                    <a:p>
                      <a:pPr algn="ctr"/>
                      <a:r>
                        <a:rPr lang="en-US" sz="1200" dirty="0">
                          <a:solidFill>
                            <a:schemeClr val="bg1"/>
                          </a:solidFill>
                        </a:rPr>
                        <a:t>56%</a:t>
                      </a:r>
                    </a:p>
                  </a:txBody>
                  <a:tcPr anchor="ctr">
                    <a:noFill/>
                  </a:tcPr>
                </a:tc>
                <a:tc>
                  <a:txBody>
                    <a:bodyPr/>
                    <a:lstStyle/>
                    <a:p>
                      <a:pPr algn="ctr"/>
                      <a:r>
                        <a:rPr lang="en-US" sz="1200" dirty="0">
                          <a:solidFill>
                            <a:schemeClr val="bg1"/>
                          </a:solidFill>
                        </a:rPr>
                        <a:t>53%</a:t>
                      </a:r>
                    </a:p>
                  </a:txBody>
                  <a:tcPr anchor="ctr">
                    <a:noFill/>
                  </a:tcPr>
                </a:tc>
                <a:tc>
                  <a:txBody>
                    <a:bodyPr/>
                    <a:lstStyle/>
                    <a:p>
                      <a:pPr algn="ctr"/>
                      <a:r>
                        <a:rPr lang="en-US" sz="1200" baseline="0" dirty="0">
                          <a:solidFill>
                            <a:schemeClr val="bg1"/>
                          </a:solidFill>
                        </a:rPr>
                        <a:t>55%</a:t>
                      </a:r>
                      <a:r>
                        <a:rPr lang="en-US" sz="1200" baseline="30000" dirty="0">
                          <a:solidFill>
                            <a:schemeClr val="bg1"/>
                          </a:solidFill>
                        </a:rPr>
                        <a:t>(d)</a:t>
                      </a:r>
                      <a:endParaRPr lang="en-US" sz="1200" baseline="0" dirty="0">
                        <a:solidFill>
                          <a:schemeClr val="bg1"/>
                        </a:solidFill>
                      </a:endParaRPr>
                    </a:p>
                  </a:txBody>
                  <a:tcPr anchor="ctr">
                    <a:noFill/>
                  </a:tcPr>
                </a:tc>
                <a:tc>
                  <a:txBody>
                    <a:bodyPr/>
                    <a:lstStyle/>
                    <a:p>
                      <a:pPr algn="ctr"/>
                      <a:r>
                        <a:rPr lang="en-US" sz="1200" dirty="0">
                          <a:solidFill>
                            <a:schemeClr val="bg1"/>
                          </a:solidFill>
                        </a:rPr>
                        <a:t>48%</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55%</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2159702854"/>
                  </a:ext>
                </a:extLst>
              </a:tr>
              <a:tr h="254000">
                <a:tc>
                  <a:txBody>
                    <a:bodyPr/>
                    <a:lstStyle/>
                    <a:p>
                      <a:pPr marL="0" algn="l" defTabSz="914400" rtl="0" eaLnBrk="1" latinLnBrk="0" hangingPunct="1"/>
                      <a:r>
                        <a:rPr lang="en-US" sz="1200" kern="1200" dirty="0">
                          <a:solidFill>
                            <a:schemeClr val="bg1"/>
                          </a:solidFill>
                        </a:rPr>
                        <a:t>Search engines </a:t>
                      </a:r>
                      <a:endParaRPr lang="en-US" sz="1200" b="1" kern="1200" dirty="0">
                        <a:solidFill>
                          <a:schemeClr val="bg1"/>
                        </a:solidFill>
                        <a:latin typeface="+mn-lt"/>
                        <a:ea typeface="+mn-ea"/>
                        <a:cs typeface="+mn-cs"/>
                      </a:endParaRPr>
                    </a:p>
                  </a:txBody>
                  <a:tcPr anchor="ctr">
                    <a:noFill/>
                  </a:tcPr>
                </a:tc>
                <a:tc>
                  <a:txBody>
                    <a:bodyPr/>
                    <a:lstStyle/>
                    <a:p>
                      <a:pPr algn="ctr"/>
                      <a:r>
                        <a:rPr lang="en-US" sz="1200" dirty="0">
                          <a:solidFill>
                            <a:schemeClr val="bg1"/>
                          </a:solidFill>
                        </a:rPr>
                        <a:t>54%</a:t>
                      </a:r>
                    </a:p>
                  </a:txBody>
                  <a:tcPr anchor="ctr">
                    <a:noFill/>
                  </a:tcPr>
                </a:tc>
                <a:tc>
                  <a:txBody>
                    <a:bodyPr/>
                    <a:lstStyle/>
                    <a:p>
                      <a:pPr algn="ctr"/>
                      <a:r>
                        <a:rPr lang="en-US" sz="1200" dirty="0">
                          <a:solidFill>
                            <a:schemeClr val="bg1"/>
                          </a:solidFill>
                        </a:rPr>
                        <a:t>55%</a:t>
                      </a:r>
                      <a:r>
                        <a:rPr lang="en-US" sz="1200" baseline="30000" dirty="0">
                          <a:solidFill>
                            <a:schemeClr val="bg1"/>
                          </a:solidFill>
                        </a:rPr>
                        <a:t>(b)</a:t>
                      </a:r>
                    </a:p>
                  </a:txBody>
                  <a:tcPr anchor="ctr">
                    <a:noFill/>
                  </a:tcPr>
                </a:tc>
                <a:tc>
                  <a:txBody>
                    <a:bodyPr/>
                    <a:lstStyle/>
                    <a:p>
                      <a:pPr algn="ctr"/>
                      <a:r>
                        <a:rPr lang="en-US" sz="1200" dirty="0">
                          <a:solidFill>
                            <a:schemeClr val="bg1"/>
                          </a:solidFill>
                        </a:rPr>
                        <a:t>52%</a:t>
                      </a:r>
                    </a:p>
                  </a:txBody>
                  <a:tcPr anchor="ctr">
                    <a:noFill/>
                  </a:tcPr>
                </a:tc>
                <a:tc>
                  <a:txBody>
                    <a:bodyPr/>
                    <a:lstStyle/>
                    <a:p>
                      <a:pPr algn="ctr"/>
                      <a:r>
                        <a:rPr lang="en-US" sz="1200" baseline="0" dirty="0">
                          <a:solidFill>
                            <a:schemeClr val="bg1"/>
                          </a:solidFill>
                        </a:rPr>
                        <a:t>60%</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59%</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52%</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3343760334"/>
                  </a:ext>
                </a:extLst>
              </a:tr>
              <a:tr h="0">
                <a:tc>
                  <a:txBody>
                    <a:bodyPr/>
                    <a:lstStyle/>
                    <a:p>
                      <a:r>
                        <a:rPr lang="en-US" sz="1200" dirty="0">
                          <a:solidFill>
                            <a:schemeClr val="bg1"/>
                          </a:solidFill>
                        </a:rPr>
                        <a:t>Magazines</a:t>
                      </a:r>
                      <a:endParaRPr lang="en-US" sz="1200" b="1" dirty="0">
                        <a:solidFill>
                          <a:schemeClr val="bg1"/>
                        </a:solidFill>
                      </a:endParaRPr>
                    </a:p>
                  </a:txBody>
                  <a:tcPr anchor="ctr">
                    <a:noFill/>
                  </a:tcPr>
                </a:tc>
                <a:tc>
                  <a:txBody>
                    <a:bodyPr/>
                    <a:lstStyle/>
                    <a:p>
                      <a:pPr algn="ctr"/>
                      <a:r>
                        <a:rPr lang="en-US" sz="1200" dirty="0">
                          <a:solidFill>
                            <a:schemeClr val="bg1"/>
                          </a:solidFill>
                        </a:rPr>
                        <a:t>49%</a:t>
                      </a:r>
                    </a:p>
                  </a:txBody>
                  <a:tcPr anchor="ctr">
                    <a:noFill/>
                  </a:tcPr>
                </a:tc>
                <a:tc>
                  <a:txBody>
                    <a:bodyPr/>
                    <a:lstStyle/>
                    <a:p>
                      <a:pPr algn="ctr"/>
                      <a:r>
                        <a:rPr lang="en-US" sz="1200" dirty="0">
                          <a:solidFill>
                            <a:schemeClr val="bg1"/>
                          </a:solidFill>
                        </a:rPr>
                        <a:t>50%</a:t>
                      </a:r>
                      <a:r>
                        <a:rPr lang="en-US" sz="1200" baseline="30000" dirty="0">
                          <a:solidFill>
                            <a:schemeClr val="bg1"/>
                          </a:solidFill>
                        </a:rPr>
                        <a:t>(b)</a:t>
                      </a:r>
                    </a:p>
                  </a:txBody>
                  <a:tcPr anchor="ctr">
                    <a:noFill/>
                  </a:tcPr>
                </a:tc>
                <a:tc>
                  <a:txBody>
                    <a:bodyPr/>
                    <a:lstStyle/>
                    <a:p>
                      <a:pPr algn="ctr"/>
                      <a:r>
                        <a:rPr lang="en-US" sz="1200" dirty="0">
                          <a:solidFill>
                            <a:schemeClr val="bg1"/>
                          </a:solidFill>
                        </a:rPr>
                        <a:t>47%</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48%</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51%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49%</a:t>
                      </a:r>
                    </a:p>
                  </a:txBody>
                  <a:tcPr anchor="ctr">
                    <a:noFill/>
                  </a:tcPr>
                </a:tc>
                <a:extLst>
                  <a:ext uri="{0D108BD9-81ED-4DB2-BD59-A6C34878D82A}">
                    <a16:rowId xmlns:a16="http://schemas.microsoft.com/office/drawing/2014/main" val="1260973540"/>
                  </a:ext>
                </a:extLst>
              </a:tr>
              <a:tr h="0">
                <a:tc>
                  <a:txBody>
                    <a:bodyPr/>
                    <a:lstStyle/>
                    <a:p>
                      <a:r>
                        <a:rPr lang="en-US" sz="1200" dirty="0">
                          <a:solidFill>
                            <a:schemeClr val="bg1"/>
                          </a:solidFill>
                        </a:rPr>
                        <a:t>Google Images</a:t>
                      </a:r>
                      <a:endParaRPr lang="en-US" sz="1200" b="1" dirty="0">
                        <a:solidFill>
                          <a:schemeClr val="bg1"/>
                        </a:solidFill>
                      </a:endParaRPr>
                    </a:p>
                  </a:txBody>
                  <a:tcPr anchor="ctr">
                    <a:noFill/>
                  </a:tcPr>
                </a:tc>
                <a:tc>
                  <a:txBody>
                    <a:bodyPr/>
                    <a:lstStyle/>
                    <a:p>
                      <a:pPr algn="ctr"/>
                      <a:r>
                        <a:rPr lang="en-US" sz="1200" dirty="0">
                          <a:solidFill>
                            <a:schemeClr val="bg1"/>
                          </a:solidFill>
                        </a:rPr>
                        <a:t>48%</a:t>
                      </a:r>
                    </a:p>
                  </a:txBody>
                  <a:tcPr anchor="ctr">
                    <a:noFill/>
                  </a:tcPr>
                </a:tc>
                <a:tc>
                  <a:txBody>
                    <a:bodyPr/>
                    <a:lstStyle/>
                    <a:p>
                      <a:pPr algn="ctr"/>
                      <a:r>
                        <a:rPr lang="en-US" sz="1200" dirty="0">
                          <a:solidFill>
                            <a:schemeClr val="bg1"/>
                          </a:solidFill>
                        </a:rPr>
                        <a:t>49%</a:t>
                      </a:r>
                    </a:p>
                  </a:txBody>
                  <a:tcPr anchor="ctr">
                    <a:noFill/>
                  </a:tcPr>
                </a:tc>
                <a:tc>
                  <a:txBody>
                    <a:bodyPr/>
                    <a:lstStyle/>
                    <a:p>
                      <a:pPr algn="ctr"/>
                      <a:r>
                        <a:rPr lang="en-US" sz="1200" dirty="0">
                          <a:solidFill>
                            <a:schemeClr val="bg1"/>
                          </a:solidFill>
                        </a:rPr>
                        <a:t>47%</a:t>
                      </a:r>
                    </a:p>
                  </a:txBody>
                  <a:tcPr anchor="ctr">
                    <a:noFill/>
                  </a:tcPr>
                </a:tc>
                <a:tc>
                  <a:txBody>
                    <a:bodyPr/>
                    <a:lstStyle/>
                    <a:p>
                      <a:pPr algn="ctr"/>
                      <a:r>
                        <a:rPr lang="en-US" sz="1200" baseline="0" dirty="0">
                          <a:solidFill>
                            <a:schemeClr val="bg1"/>
                          </a:solidFill>
                        </a:rPr>
                        <a:t>61%</a:t>
                      </a:r>
                      <a:r>
                        <a:rPr lang="en-US" sz="1200" baseline="30000" dirty="0">
                          <a:solidFill>
                            <a:schemeClr val="bg1"/>
                          </a:solidFill>
                        </a:rPr>
                        <a:t>(d,e)</a:t>
                      </a:r>
                      <a:endParaRPr lang="en-US" sz="1200" baseline="0" dirty="0">
                        <a:solidFill>
                          <a:schemeClr val="bg1"/>
                        </a:solidFill>
                      </a:endParaRPr>
                    </a:p>
                  </a:txBody>
                  <a:tcPr anchor="ctr">
                    <a:noFill/>
                  </a:tcPr>
                </a:tc>
                <a:tc>
                  <a:txBody>
                    <a:bodyPr/>
                    <a:lstStyle/>
                    <a:p>
                      <a:pPr algn="ctr"/>
                      <a:r>
                        <a:rPr lang="en-US" sz="1200" dirty="0">
                          <a:solidFill>
                            <a:schemeClr val="bg1"/>
                          </a:solidFill>
                        </a:rPr>
                        <a:t>52%</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46%</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1118177052"/>
                  </a:ext>
                </a:extLst>
              </a:tr>
              <a:tr h="0">
                <a:tc>
                  <a:txBody>
                    <a:bodyPr/>
                    <a:lstStyle/>
                    <a:p>
                      <a:r>
                        <a:rPr lang="en-US" sz="1200" dirty="0">
                          <a:solidFill>
                            <a:schemeClr val="bg1"/>
                          </a:solidFill>
                        </a:rPr>
                        <a:t>Pinterest</a:t>
                      </a:r>
                      <a:endParaRPr lang="en-US" sz="1200" b="1" dirty="0">
                        <a:solidFill>
                          <a:schemeClr val="bg1"/>
                        </a:solidFill>
                      </a:endParaRPr>
                    </a:p>
                  </a:txBody>
                  <a:tcPr anchor="ctr">
                    <a:noFill/>
                  </a:tcPr>
                </a:tc>
                <a:tc>
                  <a:txBody>
                    <a:bodyPr/>
                    <a:lstStyle/>
                    <a:p>
                      <a:pPr algn="ctr"/>
                      <a:r>
                        <a:rPr lang="en-US" sz="1200" dirty="0">
                          <a:solidFill>
                            <a:schemeClr val="bg1"/>
                          </a:solidFill>
                        </a:rPr>
                        <a:t>46%</a:t>
                      </a:r>
                    </a:p>
                  </a:txBody>
                  <a:tcPr anchor="ctr">
                    <a:noFill/>
                  </a:tcPr>
                </a:tc>
                <a:tc>
                  <a:txBody>
                    <a:bodyPr/>
                    <a:lstStyle/>
                    <a:p>
                      <a:pPr algn="ctr"/>
                      <a:r>
                        <a:rPr lang="en-US" sz="1200" dirty="0">
                          <a:solidFill>
                            <a:schemeClr val="bg1"/>
                          </a:solidFill>
                        </a:rPr>
                        <a:t>47%</a:t>
                      </a:r>
                    </a:p>
                  </a:txBody>
                  <a:tcPr anchor="ctr">
                    <a:noFill/>
                  </a:tcPr>
                </a:tc>
                <a:tc>
                  <a:txBody>
                    <a:bodyPr/>
                    <a:lstStyle/>
                    <a:p>
                      <a:pPr algn="ctr"/>
                      <a:r>
                        <a:rPr lang="en-US" sz="1200" dirty="0">
                          <a:solidFill>
                            <a:schemeClr val="bg1"/>
                          </a:solidFill>
                        </a:rPr>
                        <a:t>45%</a:t>
                      </a:r>
                    </a:p>
                  </a:txBody>
                  <a:tcPr anchor="ctr">
                    <a:noFill/>
                  </a:tcPr>
                </a:tc>
                <a:tc>
                  <a:txBody>
                    <a:bodyPr/>
                    <a:lstStyle/>
                    <a:p>
                      <a:pPr algn="ctr"/>
                      <a:r>
                        <a:rPr lang="en-US" sz="1200" baseline="0" dirty="0">
                          <a:solidFill>
                            <a:schemeClr val="bg1"/>
                          </a:solidFill>
                        </a:rPr>
                        <a:t>51%</a:t>
                      </a:r>
                      <a:r>
                        <a:rPr lang="en-US" sz="1200" baseline="30000" dirty="0">
                          <a:solidFill>
                            <a:schemeClr val="bg1"/>
                          </a:solidFill>
                        </a:rPr>
                        <a:t>(d,e)</a:t>
                      </a:r>
                      <a:endParaRPr lang="en-US" sz="1200" baseline="0" dirty="0">
                        <a:solidFill>
                          <a:schemeClr val="bg1"/>
                        </a:solidFill>
                      </a:endParaRPr>
                    </a:p>
                  </a:txBody>
                  <a:tcPr anchor="ctr">
                    <a:noFill/>
                  </a:tcPr>
                </a:tc>
                <a:tc>
                  <a:txBody>
                    <a:bodyPr/>
                    <a:lstStyle/>
                    <a:p>
                      <a:pPr algn="ctr"/>
                      <a:r>
                        <a:rPr lang="en-US" sz="1200" dirty="0">
                          <a:solidFill>
                            <a:schemeClr val="bg1"/>
                          </a:solidFill>
                        </a:rPr>
                        <a:t>45%</a:t>
                      </a:r>
                      <a:r>
                        <a:rPr lang="en-US" sz="1200" baseline="30000" dirty="0">
                          <a:solidFill>
                            <a:schemeClr val="bg1"/>
                          </a:solidFill>
                        </a:rPr>
                        <a:t>(c)</a:t>
                      </a:r>
                      <a:endParaRPr lang="en-US" sz="1200" dirty="0">
                        <a:solidFill>
                          <a:schemeClr val="bg1"/>
                        </a:solidFill>
                      </a:endParaRPr>
                    </a:p>
                  </a:txBody>
                  <a:tcPr anchor="ctr">
                    <a:noFill/>
                  </a:tcPr>
                </a:tc>
                <a:tc>
                  <a:txBody>
                    <a:bodyPr/>
                    <a:lstStyle/>
                    <a:p>
                      <a:pPr algn="ctr"/>
                      <a:r>
                        <a:rPr lang="en-US" sz="1200" dirty="0">
                          <a:solidFill>
                            <a:schemeClr val="bg1"/>
                          </a:solidFill>
                        </a:rPr>
                        <a:t>46%</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1478962705"/>
                  </a:ext>
                </a:extLst>
              </a:tr>
              <a:tr h="147320">
                <a:tc>
                  <a:txBody>
                    <a:bodyPr/>
                    <a:lstStyle/>
                    <a:p>
                      <a:r>
                        <a:rPr lang="en-US" sz="1200" dirty="0">
                          <a:solidFill>
                            <a:schemeClr val="bg1"/>
                          </a:solidFill>
                        </a:rPr>
                        <a:t>Facebook</a:t>
                      </a:r>
                      <a:endParaRPr lang="en-US" sz="1200" b="1" dirty="0">
                        <a:solidFill>
                          <a:schemeClr val="bg1"/>
                        </a:solidFill>
                      </a:endParaRPr>
                    </a:p>
                  </a:txBody>
                  <a:tcPr anchor="ctr">
                    <a:noFill/>
                  </a:tcPr>
                </a:tc>
                <a:tc>
                  <a:txBody>
                    <a:bodyPr/>
                    <a:lstStyle/>
                    <a:p>
                      <a:pPr algn="ctr"/>
                      <a:r>
                        <a:rPr lang="en-US" sz="1200" dirty="0">
                          <a:solidFill>
                            <a:schemeClr val="bg1"/>
                          </a:solidFill>
                        </a:rPr>
                        <a:t>36%</a:t>
                      </a:r>
                    </a:p>
                  </a:txBody>
                  <a:tcPr anchor="ctr">
                    <a:noFill/>
                  </a:tcPr>
                </a:tc>
                <a:tc>
                  <a:txBody>
                    <a:bodyPr/>
                    <a:lstStyle/>
                    <a:p>
                      <a:pPr algn="ctr"/>
                      <a:r>
                        <a:rPr lang="en-US" sz="1200" dirty="0">
                          <a:solidFill>
                            <a:schemeClr val="bg1"/>
                          </a:solidFill>
                        </a:rPr>
                        <a:t>41%</a:t>
                      </a:r>
                      <a:r>
                        <a:rPr lang="en-US" sz="1200" baseline="30000" dirty="0">
                          <a:solidFill>
                            <a:schemeClr val="bg1"/>
                          </a:solidFill>
                        </a:rPr>
                        <a:t>(b)</a:t>
                      </a:r>
                    </a:p>
                  </a:txBody>
                  <a:tcPr anchor="ctr">
                    <a:noFill/>
                  </a:tcPr>
                </a:tc>
                <a:tc>
                  <a:txBody>
                    <a:bodyPr/>
                    <a:lstStyle/>
                    <a:p>
                      <a:pPr algn="ctr"/>
                      <a:r>
                        <a:rPr lang="en-US" sz="1200" dirty="0">
                          <a:solidFill>
                            <a:schemeClr val="bg1"/>
                          </a:solidFill>
                        </a:rPr>
                        <a:t>27%</a:t>
                      </a:r>
                    </a:p>
                  </a:txBody>
                  <a:tcPr anchor="ctr">
                    <a:noFill/>
                  </a:tcPr>
                </a:tc>
                <a:tc>
                  <a:txBody>
                    <a:bodyPr/>
                    <a:lstStyle/>
                    <a:p>
                      <a:pPr algn="ctr"/>
                      <a:r>
                        <a:rPr lang="en-US" sz="1200" baseline="0" dirty="0">
                          <a:solidFill>
                            <a:schemeClr val="bg1"/>
                          </a:solidFill>
                        </a:rPr>
                        <a:t>32%</a:t>
                      </a:r>
                      <a:r>
                        <a:rPr lang="en-US" sz="1200" baseline="30000" dirty="0">
                          <a:solidFill>
                            <a:schemeClr val="bg1"/>
                          </a:solidFill>
                        </a:rPr>
                        <a:t>(d,e)</a:t>
                      </a:r>
                      <a:endParaRPr lang="en-US" sz="1200" baseline="0" dirty="0">
                        <a:solidFill>
                          <a:schemeClr val="bg1"/>
                        </a:solidFill>
                      </a:endParaRPr>
                    </a:p>
                  </a:txBody>
                  <a:tcPr anchor="ctr">
                    <a:noFill/>
                  </a:tcPr>
                </a:tc>
                <a:tc>
                  <a:txBody>
                    <a:bodyPr/>
                    <a:lstStyle/>
                    <a:p>
                      <a:pPr algn="ctr"/>
                      <a:r>
                        <a:rPr lang="en-US" sz="1200" dirty="0">
                          <a:solidFill>
                            <a:schemeClr val="bg1"/>
                          </a:solidFill>
                        </a:rPr>
                        <a:t>41%</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36%</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1129227096"/>
                  </a:ext>
                </a:extLst>
              </a:tr>
              <a:tr h="147320">
                <a:tc>
                  <a:txBody>
                    <a:bodyPr/>
                    <a:lstStyle/>
                    <a:p>
                      <a:r>
                        <a:rPr lang="en-US" sz="1200" dirty="0">
                          <a:solidFill>
                            <a:schemeClr val="bg1"/>
                          </a:solidFill>
                        </a:rPr>
                        <a:t>Gallery or museum websites</a:t>
                      </a:r>
                      <a:endParaRPr lang="en-US" sz="1200" b="1" dirty="0">
                        <a:solidFill>
                          <a:schemeClr val="bg1"/>
                        </a:solidFill>
                      </a:endParaRPr>
                    </a:p>
                  </a:txBody>
                  <a:tcPr anchor="ctr">
                    <a:noFill/>
                  </a:tcPr>
                </a:tc>
                <a:tc>
                  <a:txBody>
                    <a:bodyPr/>
                    <a:lstStyle/>
                    <a:p>
                      <a:pPr algn="ctr"/>
                      <a:r>
                        <a:rPr lang="en-US" sz="1200" dirty="0">
                          <a:solidFill>
                            <a:schemeClr val="bg1"/>
                          </a:solidFill>
                        </a:rPr>
                        <a:t>34%</a:t>
                      </a:r>
                    </a:p>
                  </a:txBody>
                  <a:tcPr anchor="ctr">
                    <a:noFill/>
                  </a:tcPr>
                </a:tc>
                <a:tc>
                  <a:txBody>
                    <a:bodyPr/>
                    <a:lstStyle/>
                    <a:p>
                      <a:pPr algn="ctr"/>
                      <a:r>
                        <a:rPr lang="en-US" sz="1200" dirty="0">
                          <a:solidFill>
                            <a:schemeClr val="bg1"/>
                          </a:solidFill>
                        </a:rPr>
                        <a:t>36%</a:t>
                      </a:r>
                      <a:r>
                        <a:rPr lang="en-US" sz="1200" baseline="30000" dirty="0">
                          <a:solidFill>
                            <a:schemeClr val="bg1"/>
                          </a:solidFill>
                        </a:rPr>
                        <a:t>(b)</a:t>
                      </a:r>
                    </a:p>
                  </a:txBody>
                  <a:tcPr anchor="ctr">
                    <a:noFill/>
                  </a:tcPr>
                </a:tc>
                <a:tc>
                  <a:txBody>
                    <a:bodyPr/>
                    <a:lstStyle/>
                    <a:p>
                      <a:pPr algn="ctr"/>
                      <a:r>
                        <a:rPr lang="en-US" sz="1200" dirty="0">
                          <a:solidFill>
                            <a:schemeClr val="bg1"/>
                          </a:solidFill>
                        </a:rPr>
                        <a:t>31%</a:t>
                      </a:r>
                    </a:p>
                  </a:txBody>
                  <a:tcPr anchor="ctr">
                    <a:noFill/>
                  </a:tcPr>
                </a:tc>
                <a:tc>
                  <a:txBody>
                    <a:bodyPr/>
                    <a:lstStyle/>
                    <a:p>
                      <a:pPr algn="ctr"/>
                      <a:r>
                        <a:rPr lang="en-US" sz="1200" baseline="0" dirty="0">
                          <a:solidFill>
                            <a:schemeClr val="bg1"/>
                          </a:solidFill>
                        </a:rPr>
                        <a:t>45%</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43%</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32%</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2311326626"/>
                  </a:ext>
                </a:extLst>
              </a:tr>
              <a:tr h="147320">
                <a:tc>
                  <a:txBody>
                    <a:bodyPr/>
                    <a:lstStyle/>
                    <a:p>
                      <a:r>
                        <a:rPr lang="en-US" sz="1200" dirty="0">
                          <a:solidFill>
                            <a:schemeClr val="bg1"/>
                          </a:solidFill>
                        </a:rPr>
                        <a:t>Instagram </a:t>
                      </a:r>
                      <a:endParaRPr lang="en-US" sz="1200" b="1" dirty="0">
                        <a:solidFill>
                          <a:schemeClr val="bg1"/>
                        </a:solidFill>
                      </a:endParaRPr>
                    </a:p>
                  </a:txBody>
                  <a:tcPr anchor="ctr">
                    <a:noFill/>
                  </a:tcPr>
                </a:tc>
                <a:tc>
                  <a:txBody>
                    <a:bodyPr/>
                    <a:lstStyle/>
                    <a:p>
                      <a:pPr algn="ctr"/>
                      <a:r>
                        <a:rPr lang="en-US" sz="1200" dirty="0">
                          <a:solidFill>
                            <a:schemeClr val="bg1"/>
                          </a:solidFill>
                        </a:rPr>
                        <a:t>33%</a:t>
                      </a:r>
                    </a:p>
                  </a:txBody>
                  <a:tcPr anchor="ctr">
                    <a:noFill/>
                  </a:tcPr>
                </a:tc>
                <a:tc>
                  <a:txBody>
                    <a:bodyPr/>
                    <a:lstStyle/>
                    <a:p>
                      <a:pPr algn="ctr"/>
                      <a:r>
                        <a:rPr lang="en-US" sz="1200" dirty="0">
                          <a:solidFill>
                            <a:schemeClr val="bg1"/>
                          </a:solidFill>
                        </a:rPr>
                        <a:t>35%</a:t>
                      </a:r>
                      <a:r>
                        <a:rPr lang="en-US" sz="1200" baseline="30000" dirty="0">
                          <a:solidFill>
                            <a:schemeClr val="bg1"/>
                          </a:solidFill>
                        </a:rPr>
                        <a:t>(b)</a:t>
                      </a:r>
                    </a:p>
                  </a:txBody>
                  <a:tcPr anchor="ctr">
                    <a:noFill/>
                  </a:tcPr>
                </a:tc>
                <a:tc>
                  <a:txBody>
                    <a:bodyPr/>
                    <a:lstStyle/>
                    <a:p>
                      <a:pPr algn="ctr"/>
                      <a:r>
                        <a:rPr lang="en-US" sz="1200" dirty="0">
                          <a:solidFill>
                            <a:schemeClr val="bg1"/>
                          </a:solidFill>
                        </a:rPr>
                        <a:t>31%</a:t>
                      </a:r>
                    </a:p>
                  </a:txBody>
                  <a:tcPr anchor="ctr">
                    <a:noFill/>
                  </a:tcPr>
                </a:tc>
                <a:tc>
                  <a:txBody>
                    <a:bodyPr/>
                    <a:lstStyle/>
                    <a:p>
                      <a:pPr algn="ctr"/>
                      <a:r>
                        <a:rPr lang="en-US" sz="1200" baseline="0" dirty="0">
                          <a:solidFill>
                            <a:schemeClr val="bg1"/>
                          </a:solidFill>
                        </a:rPr>
                        <a:t>52%</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49%</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29%</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234351813"/>
                  </a:ext>
                </a:extLst>
              </a:tr>
              <a:tr h="198120">
                <a:tc>
                  <a:txBody>
                    <a:bodyPr/>
                    <a:lstStyle/>
                    <a:p>
                      <a:pPr algn="ctr"/>
                      <a:r>
                        <a:rPr lang="en-US" sz="1200" dirty="0">
                          <a:solidFill>
                            <a:schemeClr val="bg1"/>
                          </a:solidFill>
                        </a:rPr>
                        <a:t>n</a:t>
                      </a:r>
                      <a:endParaRPr lang="en-US" sz="1200" b="1" dirty="0">
                        <a:solidFill>
                          <a:schemeClr val="bg1"/>
                        </a:solidFill>
                      </a:endParaRP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noFill/>
                  </a:tcPr>
                </a:tc>
                <a:tc>
                  <a:txBody>
                    <a:bodyPr/>
                    <a:lstStyle/>
                    <a:p>
                      <a:pPr algn="ctr"/>
                      <a:r>
                        <a:rPr lang="en-US" sz="1200" dirty="0">
                          <a:solidFill>
                            <a:schemeClr val="bg1"/>
                          </a:solidFill>
                        </a:rPr>
                        <a:t>2,333</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20</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228600" y="6019800"/>
            <a:ext cx="9220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a:p>
            <a:endParaRPr lang="en-US" dirty="0"/>
          </a:p>
        </p:txBody>
      </p:sp>
      <p:sp>
        <p:nvSpPr>
          <p:cNvPr id="3" name="TextBox 2">
            <a:extLst>
              <a:ext uri="{FF2B5EF4-FFF2-40B4-BE49-F238E27FC236}">
                <a16:creationId xmlns:a16="http://schemas.microsoft.com/office/drawing/2014/main" id="{6B3F79B0-08B7-43D7-AD03-49C85E0001B6}"/>
              </a:ext>
            </a:extLst>
          </p:cNvPr>
          <p:cNvSpPr txBox="1"/>
          <p:nvPr/>
        </p:nvSpPr>
        <p:spPr>
          <a:xfrm>
            <a:off x="914400" y="6477000"/>
            <a:ext cx="5224507" cy="230832"/>
          </a:xfrm>
          <a:prstGeom prst="rect">
            <a:avLst/>
          </a:prstGeom>
          <a:noFill/>
        </p:spPr>
        <p:txBody>
          <a:bodyPr wrap="none" rtlCol="0">
            <a:spAutoFit/>
          </a:bodyPr>
          <a:lstStyle/>
          <a:p>
            <a:r>
              <a:rPr lang="en-US" sz="900" b="1" dirty="0">
                <a:solidFill>
                  <a:schemeClr val="bg1"/>
                </a:solidFill>
              </a:rPr>
              <a:t>16. Which of the following resources do you regularly use for art inspiration and education?</a:t>
            </a:r>
          </a:p>
        </p:txBody>
      </p:sp>
      <p:pic>
        <p:nvPicPr>
          <p:cNvPr id="9" name="Graphic 8" descr="Small paint brush">
            <a:extLst>
              <a:ext uri="{FF2B5EF4-FFF2-40B4-BE49-F238E27FC236}">
                <a16:creationId xmlns:a16="http://schemas.microsoft.com/office/drawing/2014/main" id="{937B92C3-3941-4EFA-BB50-FF32567FEE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991868">
            <a:off x="128766" y="896344"/>
            <a:ext cx="408940" cy="381000"/>
          </a:xfrm>
          <a:prstGeom prst="rect">
            <a:avLst/>
          </a:prstGeom>
        </p:spPr>
      </p:pic>
      <p:sp>
        <p:nvSpPr>
          <p:cNvPr id="2" name="Speech Bubble: Rectangle 1">
            <a:extLst>
              <a:ext uri="{FF2B5EF4-FFF2-40B4-BE49-F238E27FC236}">
                <a16:creationId xmlns:a16="http://schemas.microsoft.com/office/drawing/2014/main" id="{35FE8B35-1C59-4C10-8B08-C34F8046B108}"/>
              </a:ext>
            </a:extLst>
          </p:cNvPr>
          <p:cNvSpPr/>
          <p:nvPr/>
        </p:nvSpPr>
        <p:spPr>
          <a:xfrm>
            <a:off x="228600" y="1622080"/>
            <a:ext cx="7415784" cy="1275408"/>
          </a:xfrm>
          <a:custGeom>
            <a:avLst/>
            <a:gdLst>
              <a:gd name="connsiteX0" fmla="*/ 0 w 7415784"/>
              <a:gd name="connsiteY0" fmla="*/ 0 h 304800"/>
              <a:gd name="connsiteX1" fmla="*/ 1235964 w 7415784"/>
              <a:gd name="connsiteY1" fmla="*/ 0 h 304800"/>
              <a:gd name="connsiteX2" fmla="*/ 1235964 w 7415784"/>
              <a:gd name="connsiteY2" fmla="*/ 0 h 304800"/>
              <a:gd name="connsiteX3" fmla="*/ 3089910 w 7415784"/>
              <a:gd name="connsiteY3" fmla="*/ 0 h 304800"/>
              <a:gd name="connsiteX4" fmla="*/ 7415784 w 7415784"/>
              <a:gd name="connsiteY4" fmla="*/ 0 h 304800"/>
              <a:gd name="connsiteX5" fmla="*/ 7415784 w 7415784"/>
              <a:gd name="connsiteY5" fmla="*/ 177800 h 304800"/>
              <a:gd name="connsiteX6" fmla="*/ 7415784 w 7415784"/>
              <a:gd name="connsiteY6" fmla="*/ 177800 h 304800"/>
              <a:gd name="connsiteX7" fmla="*/ 7415784 w 7415784"/>
              <a:gd name="connsiteY7" fmla="*/ 254000 h 304800"/>
              <a:gd name="connsiteX8" fmla="*/ 7415784 w 7415784"/>
              <a:gd name="connsiteY8" fmla="*/ 304800 h 304800"/>
              <a:gd name="connsiteX9" fmla="*/ 3089910 w 7415784"/>
              <a:gd name="connsiteY9" fmla="*/ 304800 h 304800"/>
              <a:gd name="connsiteX10" fmla="*/ 2162962 w 7415784"/>
              <a:gd name="connsiteY10" fmla="*/ 306687 h 304800"/>
              <a:gd name="connsiteX11" fmla="*/ 1235964 w 7415784"/>
              <a:gd name="connsiteY11" fmla="*/ 304800 h 304800"/>
              <a:gd name="connsiteX12" fmla="*/ 0 w 7415784"/>
              <a:gd name="connsiteY12" fmla="*/ 304800 h 304800"/>
              <a:gd name="connsiteX13" fmla="*/ 0 w 7415784"/>
              <a:gd name="connsiteY13" fmla="*/ 254000 h 304800"/>
              <a:gd name="connsiteX14" fmla="*/ 0 w 7415784"/>
              <a:gd name="connsiteY14" fmla="*/ 177800 h 304800"/>
              <a:gd name="connsiteX15" fmla="*/ 0 w 7415784"/>
              <a:gd name="connsiteY15" fmla="*/ 177800 h 304800"/>
              <a:gd name="connsiteX16" fmla="*/ 0 w 7415784"/>
              <a:gd name="connsiteY16" fmla="*/ 0 h 304800"/>
              <a:gd name="connsiteX0" fmla="*/ 0 w 7415784"/>
              <a:gd name="connsiteY0" fmla="*/ 778598 h 1085285"/>
              <a:gd name="connsiteX1" fmla="*/ 1235964 w 7415784"/>
              <a:gd name="connsiteY1" fmla="*/ 778598 h 1085285"/>
              <a:gd name="connsiteX2" fmla="*/ 1082056 w 7415784"/>
              <a:gd name="connsiteY2" fmla="*/ 0 h 1085285"/>
              <a:gd name="connsiteX3" fmla="*/ 3089910 w 7415784"/>
              <a:gd name="connsiteY3" fmla="*/ 778598 h 1085285"/>
              <a:gd name="connsiteX4" fmla="*/ 7415784 w 7415784"/>
              <a:gd name="connsiteY4" fmla="*/ 778598 h 1085285"/>
              <a:gd name="connsiteX5" fmla="*/ 7415784 w 7415784"/>
              <a:gd name="connsiteY5" fmla="*/ 956398 h 1085285"/>
              <a:gd name="connsiteX6" fmla="*/ 7415784 w 7415784"/>
              <a:gd name="connsiteY6" fmla="*/ 956398 h 1085285"/>
              <a:gd name="connsiteX7" fmla="*/ 7415784 w 7415784"/>
              <a:gd name="connsiteY7" fmla="*/ 1032598 h 1085285"/>
              <a:gd name="connsiteX8" fmla="*/ 7415784 w 7415784"/>
              <a:gd name="connsiteY8" fmla="*/ 1083398 h 1085285"/>
              <a:gd name="connsiteX9" fmla="*/ 3089910 w 7415784"/>
              <a:gd name="connsiteY9" fmla="*/ 1083398 h 1085285"/>
              <a:gd name="connsiteX10" fmla="*/ 2162962 w 7415784"/>
              <a:gd name="connsiteY10" fmla="*/ 1085285 h 1085285"/>
              <a:gd name="connsiteX11" fmla="*/ 1235964 w 7415784"/>
              <a:gd name="connsiteY11" fmla="*/ 1083398 h 1085285"/>
              <a:gd name="connsiteX12" fmla="*/ 0 w 7415784"/>
              <a:gd name="connsiteY12" fmla="*/ 1083398 h 1085285"/>
              <a:gd name="connsiteX13" fmla="*/ 0 w 7415784"/>
              <a:gd name="connsiteY13" fmla="*/ 1032598 h 1085285"/>
              <a:gd name="connsiteX14" fmla="*/ 0 w 7415784"/>
              <a:gd name="connsiteY14" fmla="*/ 956398 h 1085285"/>
              <a:gd name="connsiteX15" fmla="*/ 0 w 7415784"/>
              <a:gd name="connsiteY15" fmla="*/ 956398 h 1085285"/>
              <a:gd name="connsiteX16" fmla="*/ 0 w 7415784"/>
              <a:gd name="connsiteY16" fmla="*/ 778598 h 1085285"/>
              <a:gd name="connsiteX0" fmla="*/ 0 w 7415784"/>
              <a:gd name="connsiteY0" fmla="*/ 968721 h 1275408"/>
              <a:gd name="connsiteX1" fmla="*/ 1235964 w 7415784"/>
              <a:gd name="connsiteY1" fmla="*/ 968721 h 1275408"/>
              <a:gd name="connsiteX2" fmla="*/ 1145430 w 7415784"/>
              <a:gd name="connsiteY2" fmla="*/ 0 h 1275408"/>
              <a:gd name="connsiteX3" fmla="*/ 3089910 w 7415784"/>
              <a:gd name="connsiteY3" fmla="*/ 968721 h 1275408"/>
              <a:gd name="connsiteX4" fmla="*/ 7415784 w 7415784"/>
              <a:gd name="connsiteY4" fmla="*/ 968721 h 1275408"/>
              <a:gd name="connsiteX5" fmla="*/ 7415784 w 7415784"/>
              <a:gd name="connsiteY5" fmla="*/ 1146521 h 1275408"/>
              <a:gd name="connsiteX6" fmla="*/ 7415784 w 7415784"/>
              <a:gd name="connsiteY6" fmla="*/ 1146521 h 1275408"/>
              <a:gd name="connsiteX7" fmla="*/ 7415784 w 7415784"/>
              <a:gd name="connsiteY7" fmla="*/ 1222721 h 1275408"/>
              <a:gd name="connsiteX8" fmla="*/ 7415784 w 7415784"/>
              <a:gd name="connsiteY8" fmla="*/ 1273521 h 1275408"/>
              <a:gd name="connsiteX9" fmla="*/ 3089910 w 7415784"/>
              <a:gd name="connsiteY9" fmla="*/ 1273521 h 1275408"/>
              <a:gd name="connsiteX10" fmla="*/ 2162962 w 7415784"/>
              <a:gd name="connsiteY10" fmla="*/ 1275408 h 1275408"/>
              <a:gd name="connsiteX11" fmla="*/ 1235964 w 7415784"/>
              <a:gd name="connsiteY11" fmla="*/ 1273521 h 1275408"/>
              <a:gd name="connsiteX12" fmla="*/ 0 w 7415784"/>
              <a:gd name="connsiteY12" fmla="*/ 1273521 h 1275408"/>
              <a:gd name="connsiteX13" fmla="*/ 0 w 7415784"/>
              <a:gd name="connsiteY13" fmla="*/ 1222721 h 1275408"/>
              <a:gd name="connsiteX14" fmla="*/ 0 w 7415784"/>
              <a:gd name="connsiteY14" fmla="*/ 1146521 h 1275408"/>
              <a:gd name="connsiteX15" fmla="*/ 0 w 7415784"/>
              <a:gd name="connsiteY15" fmla="*/ 1146521 h 1275408"/>
              <a:gd name="connsiteX16" fmla="*/ 0 w 7415784"/>
              <a:gd name="connsiteY16" fmla="*/ 968721 h 1275408"/>
              <a:gd name="connsiteX0" fmla="*/ 0 w 7415784"/>
              <a:gd name="connsiteY0" fmla="*/ 968721 h 1275408"/>
              <a:gd name="connsiteX1" fmla="*/ 1235964 w 7415784"/>
              <a:gd name="connsiteY1" fmla="*/ 968721 h 1275408"/>
              <a:gd name="connsiteX2" fmla="*/ 1054895 w 7415784"/>
              <a:gd name="connsiteY2" fmla="*/ 0 h 1275408"/>
              <a:gd name="connsiteX3" fmla="*/ 3089910 w 7415784"/>
              <a:gd name="connsiteY3" fmla="*/ 968721 h 1275408"/>
              <a:gd name="connsiteX4" fmla="*/ 7415784 w 7415784"/>
              <a:gd name="connsiteY4" fmla="*/ 968721 h 1275408"/>
              <a:gd name="connsiteX5" fmla="*/ 7415784 w 7415784"/>
              <a:gd name="connsiteY5" fmla="*/ 1146521 h 1275408"/>
              <a:gd name="connsiteX6" fmla="*/ 7415784 w 7415784"/>
              <a:gd name="connsiteY6" fmla="*/ 1146521 h 1275408"/>
              <a:gd name="connsiteX7" fmla="*/ 7415784 w 7415784"/>
              <a:gd name="connsiteY7" fmla="*/ 1222721 h 1275408"/>
              <a:gd name="connsiteX8" fmla="*/ 7415784 w 7415784"/>
              <a:gd name="connsiteY8" fmla="*/ 1273521 h 1275408"/>
              <a:gd name="connsiteX9" fmla="*/ 3089910 w 7415784"/>
              <a:gd name="connsiteY9" fmla="*/ 1273521 h 1275408"/>
              <a:gd name="connsiteX10" fmla="*/ 2162962 w 7415784"/>
              <a:gd name="connsiteY10" fmla="*/ 1275408 h 1275408"/>
              <a:gd name="connsiteX11" fmla="*/ 1235964 w 7415784"/>
              <a:gd name="connsiteY11" fmla="*/ 1273521 h 1275408"/>
              <a:gd name="connsiteX12" fmla="*/ 0 w 7415784"/>
              <a:gd name="connsiteY12" fmla="*/ 1273521 h 1275408"/>
              <a:gd name="connsiteX13" fmla="*/ 0 w 7415784"/>
              <a:gd name="connsiteY13" fmla="*/ 1222721 h 1275408"/>
              <a:gd name="connsiteX14" fmla="*/ 0 w 7415784"/>
              <a:gd name="connsiteY14" fmla="*/ 1146521 h 1275408"/>
              <a:gd name="connsiteX15" fmla="*/ 0 w 7415784"/>
              <a:gd name="connsiteY15" fmla="*/ 1146521 h 1275408"/>
              <a:gd name="connsiteX16" fmla="*/ 0 w 7415784"/>
              <a:gd name="connsiteY16" fmla="*/ 968721 h 1275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15784" h="1275408">
                <a:moveTo>
                  <a:pt x="0" y="968721"/>
                </a:moveTo>
                <a:lnTo>
                  <a:pt x="1235964" y="968721"/>
                </a:lnTo>
                <a:lnTo>
                  <a:pt x="1054895" y="0"/>
                </a:lnTo>
                <a:lnTo>
                  <a:pt x="3089910" y="968721"/>
                </a:lnTo>
                <a:lnTo>
                  <a:pt x="7415784" y="968721"/>
                </a:lnTo>
                <a:lnTo>
                  <a:pt x="7415784" y="1146521"/>
                </a:lnTo>
                <a:lnTo>
                  <a:pt x="7415784" y="1146521"/>
                </a:lnTo>
                <a:lnTo>
                  <a:pt x="7415784" y="1222721"/>
                </a:lnTo>
                <a:lnTo>
                  <a:pt x="7415784" y="1273521"/>
                </a:lnTo>
                <a:lnTo>
                  <a:pt x="3089910" y="1273521"/>
                </a:lnTo>
                <a:lnTo>
                  <a:pt x="2162962" y="1275408"/>
                </a:lnTo>
                <a:lnTo>
                  <a:pt x="1235964" y="1273521"/>
                </a:lnTo>
                <a:lnTo>
                  <a:pt x="0" y="1273521"/>
                </a:lnTo>
                <a:lnTo>
                  <a:pt x="0" y="1222721"/>
                </a:lnTo>
                <a:lnTo>
                  <a:pt x="0" y="1146521"/>
                </a:lnTo>
                <a:lnTo>
                  <a:pt x="0" y="1146521"/>
                </a:lnTo>
                <a:lnTo>
                  <a:pt x="0" y="968721"/>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1861313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B23D-252B-475A-AFCB-E1D12592BA70}"/>
              </a:ext>
            </a:extLst>
          </p:cNvPr>
          <p:cNvSpPr>
            <a:spLocks noGrp="1"/>
          </p:cNvSpPr>
          <p:nvPr>
            <p:ph type="title"/>
          </p:nvPr>
        </p:nvSpPr>
        <p:spPr/>
        <p:txBody>
          <a:bodyPr/>
          <a:lstStyle/>
          <a:p>
            <a:pPr algn="ctr"/>
            <a:r>
              <a:rPr lang="en-US" dirty="0">
                <a:solidFill>
                  <a:schemeClr val="accent2"/>
                </a:solidFill>
              </a:rPr>
              <a:t>Taking a break</a:t>
            </a:r>
          </a:p>
        </p:txBody>
      </p:sp>
    </p:spTree>
    <p:extLst>
      <p:ext uri="{BB962C8B-B14F-4D97-AF65-F5344CB8AC3E}">
        <p14:creationId xmlns:p14="http://schemas.microsoft.com/office/powerpoint/2010/main" val="2724637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Прямоугольник 26"/>
          <p:cNvSpPr/>
          <p:nvPr/>
        </p:nvSpPr>
        <p:spPr>
          <a:xfrm flipV="1">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itchFamily="34" charset="0"/>
              <a:cs typeface="Arial" pitchFamily="34" charset="0"/>
            </a:endParaRPr>
          </a:p>
        </p:txBody>
      </p:sp>
      <p:sp>
        <p:nvSpPr>
          <p:cNvPr id="125" name="Прямоугольник 26"/>
          <p:cNvSpPr/>
          <p:nvPr/>
        </p:nvSpPr>
        <p:spPr>
          <a:xfrm flipV="1">
            <a:off x="0" y="5588000"/>
            <a:ext cx="9144000" cy="127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itchFamily="34" charset="0"/>
              <a:cs typeface="Arial" pitchFamily="34" charset="0"/>
            </a:endParaRPr>
          </a:p>
        </p:txBody>
      </p:sp>
      <p:sp>
        <p:nvSpPr>
          <p:cNvPr id="31" name="Прямоугольник 26"/>
          <p:cNvSpPr/>
          <p:nvPr/>
        </p:nvSpPr>
        <p:spPr>
          <a:xfrm flipV="1">
            <a:off x="0" y="0"/>
            <a:ext cx="9144000" cy="6429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latin typeface="Arial" pitchFamily="34" charset="0"/>
              <a:cs typeface="Arial" pitchFamily="34" charset="0"/>
            </a:endParaRPr>
          </a:p>
        </p:txBody>
      </p:sp>
      <p:sp>
        <p:nvSpPr>
          <p:cNvPr id="32" name="TextBox 44"/>
          <p:cNvSpPr txBox="1">
            <a:spLocks noChangeArrowheads="1"/>
          </p:cNvSpPr>
          <p:nvPr/>
        </p:nvSpPr>
        <p:spPr bwMode="auto">
          <a:xfrm>
            <a:off x="242589" y="173399"/>
            <a:ext cx="5067895" cy="523220"/>
          </a:xfrm>
          <a:prstGeom prst="rect">
            <a:avLst/>
          </a:prstGeom>
          <a:noFill/>
          <a:ln w="9525">
            <a:noFill/>
            <a:miter lim="800000"/>
            <a:headEnd/>
            <a:tailEnd/>
          </a:ln>
        </p:spPr>
        <p:txBody>
          <a:bodyPr wrap="square">
            <a:spAutoFit/>
          </a:bodyPr>
          <a:lstStyle/>
          <a:p>
            <a:pPr marL="228600" indent="-228600"/>
            <a:r>
              <a:rPr lang="en-US" sz="2800" dirty="0">
                <a:solidFill>
                  <a:schemeClr val="bg1"/>
                </a:solidFill>
                <a:latin typeface="+mj-lt"/>
                <a:cs typeface="Arial" pitchFamily="34" charset="0"/>
              </a:rPr>
              <a:t>Sabbatical From Art</a:t>
            </a:r>
            <a:endParaRPr lang="ru-RU" sz="2800" dirty="0">
              <a:solidFill>
                <a:schemeClr val="bg1"/>
              </a:solidFill>
              <a:latin typeface="+mj-lt"/>
              <a:cs typeface="Arial" pitchFamily="34" charset="0"/>
            </a:endParaRPr>
          </a:p>
        </p:txBody>
      </p:sp>
      <p:sp>
        <p:nvSpPr>
          <p:cNvPr id="135" name="Прямоугольник 121"/>
          <p:cNvSpPr/>
          <p:nvPr/>
        </p:nvSpPr>
        <p:spPr>
          <a:xfrm>
            <a:off x="457200" y="892314"/>
            <a:ext cx="7315200" cy="707886"/>
          </a:xfrm>
          <a:prstGeom prst="rect">
            <a:avLst/>
          </a:prstGeom>
        </p:spPr>
        <p:txBody>
          <a:bodyPr wrap="square">
            <a:spAutoFit/>
          </a:bodyPr>
          <a:lstStyle/>
          <a:p>
            <a:pPr marL="53975"/>
            <a:r>
              <a:rPr lang="en-US" sz="2000" dirty="0">
                <a:solidFill>
                  <a:schemeClr val="bg1"/>
                </a:solidFill>
                <a:latin typeface="+mn-lt"/>
                <a:cs typeface="Arial" pitchFamily="34" charset="0"/>
              </a:rPr>
              <a:t>As might be expected, Hobbyists are most likely to have stopped doing art for more than a year</a:t>
            </a:r>
            <a:endParaRPr lang="en-US" sz="1000" dirty="0">
              <a:solidFill>
                <a:schemeClr val="tx1">
                  <a:lumMod val="50000"/>
                  <a:lumOff val="50000"/>
                </a:schemeClr>
              </a:solidFill>
              <a:latin typeface="Arial" pitchFamily="34" charset="0"/>
              <a:cs typeface="Arial" pitchFamily="34" charset="0"/>
            </a:endParaRPr>
          </a:p>
        </p:txBody>
      </p:sp>
      <p:sp>
        <p:nvSpPr>
          <p:cNvPr id="2" name="Rectangle 1">
            <a:extLst>
              <a:ext uri="{FF2B5EF4-FFF2-40B4-BE49-F238E27FC236}">
                <a16:creationId xmlns:a16="http://schemas.microsoft.com/office/drawing/2014/main" id="{86881F7D-50B3-44B8-99D6-72B215D095A6}"/>
              </a:ext>
            </a:extLst>
          </p:cNvPr>
          <p:cNvSpPr/>
          <p:nvPr/>
        </p:nvSpPr>
        <p:spPr>
          <a:xfrm>
            <a:off x="304800" y="6093768"/>
            <a:ext cx="5132655" cy="230832"/>
          </a:xfrm>
          <a:prstGeom prst="rect">
            <a:avLst/>
          </a:prstGeom>
        </p:spPr>
        <p:txBody>
          <a:bodyPr wrap="square">
            <a:spAutoFit/>
          </a:bodyPr>
          <a:lstStyle/>
          <a:p>
            <a:r>
              <a:rPr lang="en-US" sz="900" dirty="0">
                <a:solidFill>
                  <a:schemeClr val="bg1"/>
                </a:solidFill>
                <a:latin typeface="+mn-lt"/>
              </a:rPr>
              <a:t>Letters indicate numbers from which percentage differs significantly at p&lt;.05</a:t>
            </a:r>
            <a:r>
              <a:rPr lang="en-US" sz="900" dirty="0">
                <a:latin typeface="+mn-lt"/>
              </a:rPr>
              <a:t>.</a:t>
            </a:r>
            <a:endParaRPr lang="en-US" sz="900" kern="0" dirty="0">
              <a:latin typeface="+mn-lt"/>
            </a:endParaRPr>
          </a:p>
        </p:txBody>
      </p:sp>
      <p:sp>
        <p:nvSpPr>
          <p:cNvPr id="3" name="Rectangle 2">
            <a:extLst>
              <a:ext uri="{FF2B5EF4-FFF2-40B4-BE49-F238E27FC236}">
                <a16:creationId xmlns:a16="http://schemas.microsoft.com/office/drawing/2014/main" id="{F7D4B17C-A14E-42FC-BA7D-E4B82BDB235C}"/>
              </a:ext>
            </a:extLst>
          </p:cNvPr>
          <p:cNvSpPr/>
          <p:nvPr/>
        </p:nvSpPr>
        <p:spPr>
          <a:xfrm>
            <a:off x="914400" y="6474768"/>
            <a:ext cx="4572000" cy="230832"/>
          </a:xfrm>
          <a:prstGeom prst="rect">
            <a:avLst/>
          </a:prstGeom>
        </p:spPr>
        <p:txBody>
          <a:bodyPr>
            <a:spAutoFit/>
          </a:bodyPr>
          <a:lstStyle/>
          <a:p>
            <a:r>
              <a:rPr lang="en-US" sz="900" b="1" dirty="0">
                <a:solidFill>
                  <a:schemeClr val="bg1"/>
                </a:solidFill>
              </a:rPr>
              <a:t>10. As an adult, have you ever stopped doing art for more than a year?</a:t>
            </a:r>
            <a:endParaRPr lang="en-US" sz="900" dirty="0">
              <a:solidFill>
                <a:schemeClr val="bg1"/>
              </a:solidFill>
            </a:endParaRPr>
          </a:p>
        </p:txBody>
      </p:sp>
      <p:grpSp>
        <p:nvGrpSpPr>
          <p:cNvPr id="27" name="Group 26">
            <a:extLst>
              <a:ext uri="{FF2B5EF4-FFF2-40B4-BE49-F238E27FC236}">
                <a16:creationId xmlns:a16="http://schemas.microsoft.com/office/drawing/2014/main" id="{AF334BC1-6B94-4688-BE88-07B749BCA2E2}"/>
              </a:ext>
            </a:extLst>
          </p:cNvPr>
          <p:cNvGrpSpPr>
            <a:grpSpLocks noChangeAspect="1"/>
          </p:cNvGrpSpPr>
          <p:nvPr/>
        </p:nvGrpSpPr>
        <p:grpSpPr>
          <a:xfrm>
            <a:off x="304800" y="1977852"/>
            <a:ext cx="7146413" cy="3390540"/>
            <a:chOff x="304800" y="2009419"/>
            <a:chExt cx="8382000" cy="3976751"/>
          </a:xfrm>
        </p:grpSpPr>
        <p:grpSp>
          <p:nvGrpSpPr>
            <p:cNvPr id="22" name="Group 21">
              <a:extLst>
                <a:ext uri="{FF2B5EF4-FFF2-40B4-BE49-F238E27FC236}">
                  <a16:creationId xmlns:a16="http://schemas.microsoft.com/office/drawing/2014/main" id="{14B17892-5D36-49B2-97C8-06DEDC95B83A}"/>
                </a:ext>
              </a:extLst>
            </p:cNvPr>
            <p:cNvGrpSpPr/>
            <p:nvPr/>
          </p:nvGrpSpPr>
          <p:grpSpPr>
            <a:xfrm>
              <a:off x="304800" y="2013346"/>
              <a:ext cx="8382000" cy="3972824"/>
              <a:chOff x="304800" y="2013346"/>
              <a:chExt cx="8382000" cy="3972824"/>
            </a:xfrm>
          </p:grpSpPr>
          <p:grpSp>
            <p:nvGrpSpPr>
              <p:cNvPr id="21" name="Group 20">
                <a:extLst>
                  <a:ext uri="{FF2B5EF4-FFF2-40B4-BE49-F238E27FC236}">
                    <a16:creationId xmlns:a16="http://schemas.microsoft.com/office/drawing/2014/main" id="{C73B9BDE-AC3A-4778-91EE-A4B342FDE38C}"/>
                  </a:ext>
                </a:extLst>
              </p:cNvPr>
              <p:cNvGrpSpPr/>
              <p:nvPr/>
            </p:nvGrpSpPr>
            <p:grpSpPr>
              <a:xfrm>
                <a:off x="304800" y="2039273"/>
                <a:ext cx="8382000" cy="3946897"/>
                <a:chOff x="304800" y="2039273"/>
                <a:chExt cx="8382000" cy="3946897"/>
              </a:xfrm>
            </p:grpSpPr>
            <p:grpSp>
              <p:nvGrpSpPr>
                <p:cNvPr id="20" name="Group 19">
                  <a:extLst>
                    <a:ext uri="{FF2B5EF4-FFF2-40B4-BE49-F238E27FC236}">
                      <a16:creationId xmlns:a16="http://schemas.microsoft.com/office/drawing/2014/main" id="{ADCB00E7-D562-47D9-877A-64082EC11CCF}"/>
                    </a:ext>
                  </a:extLst>
                </p:cNvPr>
                <p:cNvGrpSpPr/>
                <p:nvPr/>
              </p:nvGrpSpPr>
              <p:grpSpPr>
                <a:xfrm>
                  <a:off x="304800" y="2057400"/>
                  <a:ext cx="8382000" cy="3928770"/>
                  <a:chOff x="304800" y="2057400"/>
                  <a:chExt cx="8382000" cy="3928770"/>
                </a:xfrm>
              </p:grpSpPr>
              <p:sp>
                <p:nvSpPr>
                  <p:cNvPr id="5" name="Oval Callout 4"/>
                  <p:cNvSpPr/>
                  <p:nvPr/>
                </p:nvSpPr>
                <p:spPr>
                  <a:xfrm flipH="1">
                    <a:off x="5259867" y="2057400"/>
                    <a:ext cx="1521933" cy="559617"/>
                  </a:xfrm>
                  <a:prstGeom prst="wedgeEllipseCallout">
                    <a:avLst>
                      <a:gd name="adj1" fmla="val -17346"/>
                      <a:gd name="adj2" fmla="val 95800"/>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solidFill>
                        <a:schemeClr val="bg1"/>
                      </a:solidFill>
                    </a:endParaRPr>
                  </a:p>
                </p:txBody>
              </p:sp>
              <p:sp>
                <p:nvSpPr>
                  <p:cNvPr id="42" name="Freeform 7"/>
                  <p:cNvSpPr>
                    <a:spLocks/>
                  </p:cNvSpPr>
                  <p:nvPr/>
                </p:nvSpPr>
                <p:spPr bwMode="auto">
                  <a:xfrm flipH="1">
                    <a:off x="304800" y="3657600"/>
                    <a:ext cx="1775408" cy="2105650"/>
                  </a:xfrm>
                  <a:custGeom>
                    <a:avLst/>
                    <a:gdLst/>
                    <a:ahLst/>
                    <a:cxnLst>
                      <a:cxn ang="0">
                        <a:pos x="2399" y="9"/>
                      </a:cxn>
                      <a:cxn ang="0">
                        <a:pos x="2450" y="7"/>
                      </a:cxn>
                      <a:cxn ang="0">
                        <a:pos x="2460" y="9"/>
                      </a:cxn>
                      <a:cxn ang="0">
                        <a:pos x="2460" y="7"/>
                      </a:cxn>
                      <a:cxn ang="0">
                        <a:pos x="6428" y="9"/>
                      </a:cxn>
                      <a:cxn ang="0">
                        <a:pos x="6428" y="9"/>
                      </a:cxn>
                      <a:cxn ang="0">
                        <a:pos x="8719" y="1614"/>
                      </a:cxn>
                      <a:cxn ang="0">
                        <a:pos x="8757" y="1706"/>
                      </a:cxn>
                      <a:cxn ang="0">
                        <a:pos x="9107" y="2611"/>
                      </a:cxn>
                      <a:cxn ang="0">
                        <a:pos x="9415" y="2818"/>
                      </a:cxn>
                      <a:cxn ang="0">
                        <a:pos x="11103" y="2815"/>
                      </a:cxn>
                      <a:cxn ang="0">
                        <a:pos x="11103" y="4455"/>
                      </a:cxn>
                      <a:cxn ang="0">
                        <a:pos x="8695" y="4455"/>
                      </a:cxn>
                      <a:cxn ang="0">
                        <a:pos x="8376" y="4400"/>
                      </a:cxn>
                      <a:cxn ang="0">
                        <a:pos x="7842" y="3879"/>
                      </a:cxn>
                      <a:cxn ang="0">
                        <a:pos x="7787" y="3740"/>
                      </a:cxn>
                      <a:cxn ang="0">
                        <a:pos x="7446" y="2869"/>
                      </a:cxn>
                      <a:cxn ang="0">
                        <a:pos x="7070" y="2668"/>
                      </a:cxn>
                      <a:cxn ang="0">
                        <a:pos x="6847" y="2953"/>
                      </a:cxn>
                      <a:cxn ang="0">
                        <a:pos x="6848" y="2981"/>
                      </a:cxn>
                      <a:cxn ang="0">
                        <a:pos x="6848" y="12999"/>
                      </a:cxn>
                      <a:cxn ang="0">
                        <a:pos x="4651" y="12999"/>
                      </a:cxn>
                      <a:cxn ang="0">
                        <a:pos x="4651" y="7360"/>
                      </a:cxn>
                      <a:cxn ang="0">
                        <a:pos x="4470" y="7179"/>
                      </a:cxn>
                      <a:cxn ang="0">
                        <a:pos x="4288" y="7360"/>
                      </a:cxn>
                      <a:cxn ang="0">
                        <a:pos x="4288" y="12999"/>
                      </a:cxn>
                      <a:cxn ang="0">
                        <a:pos x="2090" y="12999"/>
                      </a:cxn>
                      <a:cxn ang="0">
                        <a:pos x="2090" y="2981"/>
                      </a:cxn>
                      <a:cxn ang="0">
                        <a:pos x="2091" y="2970"/>
                      </a:cxn>
                      <a:cxn ang="0">
                        <a:pos x="2090" y="2970"/>
                      </a:cxn>
                      <a:cxn ang="0">
                        <a:pos x="1871" y="2751"/>
                      </a:cxn>
                      <a:cxn ang="0">
                        <a:pos x="1652" y="2970"/>
                      </a:cxn>
                      <a:cxn ang="0">
                        <a:pos x="1652" y="6813"/>
                      </a:cxn>
                      <a:cxn ang="0">
                        <a:pos x="13" y="6813"/>
                      </a:cxn>
                      <a:cxn ang="0">
                        <a:pos x="13" y="2582"/>
                      </a:cxn>
                      <a:cxn ang="0">
                        <a:pos x="14" y="2483"/>
                      </a:cxn>
                      <a:cxn ang="0">
                        <a:pos x="2399" y="9"/>
                      </a:cxn>
                    </a:cxnLst>
                    <a:rect l="0" t="0" r="r" b="b"/>
                    <a:pathLst>
                      <a:path w="12242" h="14519">
                        <a:moveTo>
                          <a:pt x="2399" y="9"/>
                        </a:moveTo>
                        <a:cubicBezTo>
                          <a:pt x="2450" y="7"/>
                          <a:pt x="2450" y="7"/>
                          <a:pt x="2450" y="7"/>
                        </a:cubicBezTo>
                        <a:cubicBezTo>
                          <a:pt x="2453" y="7"/>
                          <a:pt x="2457" y="9"/>
                          <a:pt x="2460" y="9"/>
                        </a:cubicBezTo>
                        <a:cubicBezTo>
                          <a:pt x="2460" y="7"/>
                          <a:pt x="2460" y="7"/>
                          <a:pt x="2460" y="7"/>
                        </a:cubicBezTo>
                        <a:cubicBezTo>
                          <a:pt x="6428" y="9"/>
                          <a:pt x="6428" y="9"/>
                          <a:pt x="6428" y="9"/>
                        </a:cubicBezTo>
                        <a:cubicBezTo>
                          <a:pt x="6428" y="9"/>
                          <a:pt x="6428" y="9"/>
                          <a:pt x="6428" y="9"/>
                        </a:cubicBezTo>
                        <a:cubicBezTo>
                          <a:pt x="7408" y="0"/>
                          <a:pt x="8342" y="609"/>
                          <a:pt x="8719" y="1614"/>
                        </a:cubicBezTo>
                        <a:cubicBezTo>
                          <a:pt x="8757" y="1706"/>
                          <a:pt x="8757" y="1706"/>
                          <a:pt x="8757" y="1706"/>
                        </a:cubicBezTo>
                        <a:cubicBezTo>
                          <a:pt x="9107" y="2611"/>
                          <a:pt x="9107" y="2611"/>
                          <a:pt x="9107" y="2611"/>
                        </a:cubicBezTo>
                        <a:cubicBezTo>
                          <a:pt x="9155" y="2733"/>
                          <a:pt x="9275" y="2818"/>
                          <a:pt x="9415" y="2818"/>
                        </a:cubicBezTo>
                        <a:cubicBezTo>
                          <a:pt x="11103" y="2815"/>
                          <a:pt x="11103" y="2815"/>
                          <a:pt x="11103" y="2815"/>
                        </a:cubicBezTo>
                        <a:cubicBezTo>
                          <a:pt x="12242" y="2815"/>
                          <a:pt x="12241" y="4456"/>
                          <a:pt x="11103" y="4455"/>
                        </a:cubicBezTo>
                        <a:cubicBezTo>
                          <a:pt x="8695" y="4455"/>
                          <a:pt x="8695" y="4455"/>
                          <a:pt x="8695" y="4455"/>
                        </a:cubicBezTo>
                        <a:cubicBezTo>
                          <a:pt x="8575" y="4455"/>
                          <a:pt x="8471" y="4434"/>
                          <a:pt x="8376" y="4400"/>
                        </a:cubicBezTo>
                        <a:cubicBezTo>
                          <a:pt x="8156" y="4336"/>
                          <a:pt x="7956" y="4173"/>
                          <a:pt x="7842" y="3879"/>
                        </a:cubicBezTo>
                        <a:cubicBezTo>
                          <a:pt x="7787" y="3740"/>
                          <a:pt x="7787" y="3740"/>
                          <a:pt x="7787" y="3740"/>
                        </a:cubicBezTo>
                        <a:cubicBezTo>
                          <a:pt x="7446" y="2869"/>
                          <a:pt x="7446" y="2869"/>
                          <a:pt x="7446" y="2869"/>
                        </a:cubicBezTo>
                        <a:cubicBezTo>
                          <a:pt x="7397" y="2710"/>
                          <a:pt x="7229" y="2619"/>
                          <a:pt x="7070" y="2668"/>
                        </a:cubicBezTo>
                        <a:cubicBezTo>
                          <a:pt x="6937" y="2708"/>
                          <a:pt x="6844" y="2822"/>
                          <a:pt x="6847" y="2953"/>
                        </a:cubicBezTo>
                        <a:cubicBezTo>
                          <a:pt x="6848" y="2981"/>
                          <a:pt x="6848" y="2981"/>
                          <a:pt x="6848" y="2981"/>
                        </a:cubicBezTo>
                        <a:cubicBezTo>
                          <a:pt x="6848" y="12999"/>
                          <a:pt x="6848" y="12999"/>
                          <a:pt x="6848" y="12999"/>
                        </a:cubicBezTo>
                        <a:cubicBezTo>
                          <a:pt x="6848" y="14519"/>
                          <a:pt x="4651" y="14475"/>
                          <a:pt x="4651" y="12999"/>
                        </a:cubicBezTo>
                        <a:cubicBezTo>
                          <a:pt x="4651" y="7360"/>
                          <a:pt x="4651" y="7360"/>
                          <a:pt x="4651" y="7360"/>
                        </a:cubicBezTo>
                        <a:cubicBezTo>
                          <a:pt x="4651" y="7259"/>
                          <a:pt x="4571" y="7179"/>
                          <a:pt x="4470" y="7179"/>
                        </a:cubicBezTo>
                        <a:cubicBezTo>
                          <a:pt x="4370" y="7179"/>
                          <a:pt x="4288" y="7259"/>
                          <a:pt x="4288" y="7360"/>
                        </a:cubicBezTo>
                        <a:cubicBezTo>
                          <a:pt x="4288" y="12999"/>
                          <a:pt x="4288" y="12999"/>
                          <a:pt x="4288" y="12999"/>
                        </a:cubicBezTo>
                        <a:cubicBezTo>
                          <a:pt x="4288" y="14519"/>
                          <a:pt x="2090" y="14475"/>
                          <a:pt x="2090" y="12999"/>
                        </a:cubicBezTo>
                        <a:cubicBezTo>
                          <a:pt x="2090" y="2981"/>
                          <a:pt x="2090" y="2981"/>
                          <a:pt x="2090" y="2981"/>
                        </a:cubicBezTo>
                        <a:cubicBezTo>
                          <a:pt x="2091" y="2970"/>
                          <a:pt x="2091" y="2970"/>
                          <a:pt x="2091" y="2970"/>
                        </a:cubicBezTo>
                        <a:cubicBezTo>
                          <a:pt x="2090" y="2970"/>
                          <a:pt x="2090" y="2970"/>
                          <a:pt x="2090" y="2970"/>
                        </a:cubicBezTo>
                        <a:cubicBezTo>
                          <a:pt x="2090" y="2848"/>
                          <a:pt x="1993" y="2751"/>
                          <a:pt x="1871" y="2751"/>
                        </a:cubicBezTo>
                        <a:cubicBezTo>
                          <a:pt x="1750" y="2751"/>
                          <a:pt x="1652" y="2848"/>
                          <a:pt x="1652" y="2970"/>
                        </a:cubicBezTo>
                        <a:cubicBezTo>
                          <a:pt x="1652" y="6813"/>
                          <a:pt x="1652" y="6813"/>
                          <a:pt x="1652" y="6813"/>
                        </a:cubicBezTo>
                        <a:cubicBezTo>
                          <a:pt x="1652" y="7949"/>
                          <a:pt x="13" y="7949"/>
                          <a:pt x="13" y="6813"/>
                        </a:cubicBezTo>
                        <a:cubicBezTo>
                          <a:pt x="13" y="2582"/>
                          <a:pt x="13" y="2582"/>
                          <a:pt x="13" y="2582"/>
                        </a:cubicBezTo>
                        <a:cubicBezTo>
                          <a:pt x="14" y="2483"/>
                          <a:pt x="14" y="2483"/>
                          <a:pt x="14" y="2483"/>
                        </a:cubicBezTo>
                        <a:cubicBezTo>
                          <a:pt x="0" y="1107"/>
                          <a:pt x="1068" y="9"/>
                          <a:pt x="2399" y="9"/>
                        </a:cubicBezTo>
                        <a:close/>
                      </a:path>
                    </a:pathLst>
                  </a:custGeom>
                  <a:solidFill>
                    <a:schemeClr val="accent2"/>
                  </a:solidFill>
                  <a:ln>
                    <a:noFill/>
                  </a:ln>
                  <a:effectLst/>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41" name="Oval 6"/>
                  <p:cNvSpPr>
                    <a:spLocks noChangeArrowheads="1"/>
                  </p:cNvSpPr>
                  <p:nvPr/>
                </p:nvSpPr>
                <p:spPr bwMode="auto">
                  <a:xfrm flipH="1">
                    <a:off x="1143000" y="2971800"/>
                    <a:ext cx="603570" cy="603631"/>
                  </a:xfrm>
                  <a:prstGeom prst="ellipse">
                    <a:avLst/>
                  </a:prstGeom>
                  <a:solidFill>
                    <a:schemeClr val="accent2"/>
                  </a:solid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grpSp>
                <p:nvGrpSpPr>
                  <p:cNvPr id="4" name="Group 3">
                    <a:extLst>
                      <a:ext uri="{FF2B5EF4-FFF2-40B4-BE49-F238E27FC236}">
                        <a16:creationId xmlns:a16="http://schemas.microsoft.com/office/drawing/2014/main" id="{06FF1687-AE75-4C8A-8A0E-91B2C6F7DBBC}"/>
                      </a:ext>
                    </a:extLst>
                  </p:cNvPr>
                  <p:cNvGrpSpPr/>
                  <p:nvPr/>
                </p:nvGrpSpPr>
                <p:grpSpPr>
                  <a:xfrm>
                    <a:off x="1964858" y="2971800"/>
                    <a:ext cx="1786309" cy="2794914"/>
                    <a:chOff x="1964858" y="3348730"/>
                    <a:chExt cx="1786309" cy="2794914"/>
                  </a:xfrm>
                  <a:solidFill>
                    <a:schemeClr val="accent4">
                      <a:lumMod val="75000"/>
                    </a:schemeClr>
                  </a:solidFill>
                  <a:effectLst/>
                </p:grpSpPr>
                <p:sp>
                  <p:nvSpPr>
                    <p:cNvPr id="10" name="Oval 6"/>
                    <p:cNvSpPr>
                      <a:spLocks noChangeArrowheads="1"/>
                    </p:cNvSpPr>
                    <p:nvPr/>
                  </p:nvSpPr>
                  <p:spPr bwMode="auto">
                    <a:xfrm flipH="1">
                      <a:off x="2812054" y="3348730"/>
                      <a:ext cx="607276" cy="607337"/>
                    </a:xfrm>
                    <a:prstGeom prst="ellipse">
                      <a:avLst/>
                    </a:prstGeom>
                    <a:grp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1" name="Freeform 7"/>
                    <p:cNvSpPr>
                      <a:spLocks/>
                    </p:cNvSpPr>
                    <p:nvPr/>
                  </p:nvSpPr>
                  <p:spPr bwMode="auto">
                    <a:xfrm flipH="1">
                      <a:off x="1964858" y="4025066"/>
                      <a:ext cx="1786309" cy="2118578"/>
                    </a:xfrm>
                    <a:custGeom>
                      <a:avLst/>
                      <a:gdLst/>
                      <a:ahLst/>
                      <a:cxnLst>
                        <a:cxn ang="0">
                          <a:pos x="2399" y="9"/>
                        </a:cxn>
                        <a:cxn ang="0">
                          <a:pos x="2450" y="7"/>
                        </a:cxn>
                        <a:cxn ang="0">
                          <a:pos x="2460" y="9"/>
                        </a:cxn>
                        <a:cxn ang="0">
                          <a:pos x="2460" y="7"/>
                        </a:cxn>
                        <a:cxn ang="0">
                          <a:pos x="6428" y="9"/>
                        </a:cxn>
                        <a:cxn ang="0">
                          <a:pos x="6428" y="9"/>
                        </a:cxn>
                        <a:cxn ang="0">
                          <a:pos x="8719" y="1614"/>
                        </a:cxn>
                        <a:cxn ang="0">
                          <a:pos x="8757" y="1706"/>
                        </a:cxn>
                        <a:cxn ang="0">
                          <a:pos x="9107" y="2611"/>
                        </a:cxn>
                        <a:cxn ang="0">
                          <a:pos x="9415" y="2818"/>
                        </a:cxn>
                        <a:cxn ang="0">
                          <a:pos x="11103" y="2815"/>
                        </a:cxn>
                        <a:cxn ang="0">
                          <a:pos x="11103" y="4455"/>
                        </a:cxn>
                        <a:cxn ang="0">
                          <a:pos x="8695" y="4455"/>
                        </a:cxn>
                        <a:cxn ang="0">
                          <a:pos x="8376" y="4400"/>
                        </a:cxn>
                        <a:cxn ang="0">
                          <a:pos x="7842" y="3879"/>
                        </a:cxn>
                        <a:cxn ang="0">
                          <a:pos x="7787" y="3740"/>
                        </a:cxn>
                        <a:cxn ang="0">
                          <a:pos x="7446" y="2869"/>
                        </a:cxn>
                        <a:cxn ang="0">
                          <a:pos x="7070" y="2668"/>
                        </a:cxn>
                        <a:cxn ang="0">
                          <a:pos x="6847" y="2953"/>
                        </a:cxn>
                        <a:cxn ang="0">
                          <a:pos x="6848" y="2981"/>
                        </a:cxn>
                        <a:cxn ang="0">
                          <a:pos x="6848" y="12999"/>
                        </a:cxn>
                        <a:cxn ang="0">
                          <a:pos x="4651" y="12999"/>
                        </a:cxn>
                        <a:cxn ang="0">
                          <a:pos x="4651" y="7360"/>
                        </a:cxn>
                        <a:cxn ang="0">
                          <a:pos x="4470" y="7179"/>
                        </a:cxn>
                        <a:cxn ang="0">
                          <a:pos x="4288" y="7360"/>
                        </a:cxn>
                        <a:cxn ang="0">
                          <a:pos x="4288" y="12999"/>
                        </a:cxn>
                        <a:cxn ang="0">
                          <a:pos x="2090" y="12999"/>
                        </a:cxn>
                        <a:cxn ang="0">
                          <a:pos x="2090" y="2981"/>
                        </a:cxn>
                        <a:cxn ang="0">
                          <a:pos x="2091" y="2970"/>
                        </a:cxn>
                        <a:cxn ang="0">
                          <a:pos x="2090" y="2970"/>
                        </a:cxn>
                        <a:cxn ang="0">
                          <a:pos x="1871" y="2751"/>
                        </a:cxn>
                        <a:cxn ang="0">
                          <a:pos x="1652" y="2970"/>
                        </a:cxn>
                        <a:cxn ang="0">
                          <a:pos x="1652" y="6813"/>
                        </a:cxn>
                        <a:cxn ang="0">
                          <a:pos x="13" y="6813"/>
                        </a:cxn>
                        <a:cxn ang="0">
                          <a:pos x="13" y="2582"/>
                        </a:cxn>
                        <a:cxn ang="0">
                          <a:pos x="14" y="2483"/>
                        </a:cxn>
                        <a:cxn ang="0">
                          <a:pos x="2399" y="9"/>
                        </a:cxn>
                      </a:cxnLst>
                      <a:rect l="0" t="0" r="r" b="b"/>
                      <a:pathLst>
                        <a:path w="12242" h="14519">
                          <a:moveTo>
                            <a:pt x="2399" y="9"/>
                          </a:moveTo>
                          <a:cubicBezTo>
                            <a:pt x="2450" y="7"/>
                            <a:pt x="2450" y="7"/>
                            <a:pt x="2450" y="7"/>
                          </a:cubicBezTo>
                          <a:cubicBezTo>
                            <a:pt x="2453" y="7"/>
                            <a:pt x="2457" y="9"/>
                            <a:pt x="2460" y="9"/>
                          </a:cubicBezTo>
                          <a:cubicBezTo>
                            <a:pt x="2460" y="7"/>
                            <a:pt x="2460" y="7"/>
                            <a:pt x="2460" y="7"/>
                          </a:cubicBezTo>
                          <a:cubicBezTo>
                            <a:pt x="6428" y="9"/>
                            <a:pt x="6428" y="9"/>
                            <a:pt x="6428" y="9"/>
                          </a:cubicBezTo>
                          <a:cubicBezTo>
                            <a:pt x="6428" y="9"/>
                            <a:pt x="6428" y="9"/>
                            <a:pt x="6428" y="9"/>
                          </a:cubicBezTo>
                          <a:cubicBezTo>
                            <a:pt x="7408" y="0"/>
                            <a:pt x="8342" y="609"/>
                            <a:pt x="8719" y="1614"/>
                          </a:cubicBezTo>
                          <a:cubicBezTo>
                            <a:pt x="8757" y="1706"/>
                            <a:pt x="8757" y="1706"/>
                            <a:pt x="8757" y="1706"/>
                          </a:cubicBezTo>
                          <a:cubicBezTo>
                            <a:pt x="9107" y="2611"/>
                            <a:pt x="9107" y="2611"/>
                            <a:pt x="9107" y="2611"/>
                          </a:cubicBezTo>
                          <a:cubicBezTo>
                            <a:pt x="9155" y="2733"/>
                            <a:pt x="9275" y="2818"/>
                            <a:pt x="9415" y="2818"/>
                          </a:cubicBezTo>
                          <a:cubicBezTo>
                            <a:pt x="11103" y="2815"/>
                            <a:pt x="11103" y="2815"/>
                            <a:pt x="11103" y="2815"/>
                          </a:cubicBezTo>
                          <a:cubicBezTo>
                            <a:pt x="12242" y="2815"/>
                            <a:pt x="12241" y="4456"/>
                            <a:pt x="11103" y="4455"/>
                          </a:cubicBezTo>
                          <a:cubicBezTo>
                            <a:pt x="8695" y="4455"/>
                            <a:pt x="8695" y="4455"/>
                            <a:pt x="8695" y="4455"/>
                          </a:cubicBezTo>
                          <a:cubicBezTo>
                            <a:pt x="8575" y="4455"/>
                            <a:pt x="8471" y="4434"/>
                            <a:pt x="8376" y="4400"/>
                          </a:cubicBezTo>
                          <a:cubicBezTo>
                            <a:pt x="8156" y="4336"/>
                            <a:pt x="7956" y="4173"/>
                            <a:pt x="7842" y="3879"/>
                          </a:cubicBezTo>
                          <a:cubicBezTo>
                            <a:pt x="7787" y="3740"/>
                            <a:pt x="7787" y="3740"/>
                            <a:pt x="7787" y="3740"/>
                          </a:cubicBezTo>
                          <a:cubicBezTo>
                            <a:pt x="7446" y="2869"/>
                            <a:pt x="7446" y="2869"/>
                            <a:pt x="7446" y="2869"/>
                          </a:cubicBezTo>
                          <a:cubicBezTo>
                            <a:pt x="7397" y="2710"/>
                            <a:pt x="7229" y="2619"/>
                            <a:pt x="7070" y="2668"/>
                          </a:cubicBezTo>
                          <a:cubicBezTo>
                            <a:pt x="6937" y="2708"/>
                            <a:pt x="6844" y="2822"/>
                            <a:pt x="6847" y="2953"/>
                          </a:cubicBezTo>
                          <a:cubicBezTo>
                            <a:pt x="6848" y="2981"/>
                            <a:pt x="6848" y="2981"/>
                            <a:pt x="6848" y="2981"/>
                          </a:cubicBezTo>
                          <a:cubicBezTo>
                            <a:pt x="6848" y="12999"/>
                            <a:pt x="6848" y="12999"/>
                            <a:pt x="6848" y="12999"/>
                          </a:cubicBezTo>
                          <a:cubicBezTo>
                            <a:pt x="6848" y="14519"/>
                            <a:pt x="4651" y="14475"/>
                            <a:pt x="4651" y="12999"/>
                          </a:cubicBezTo>
                          <a:cubicBezTo>
                            <a:pt x="4651" y="7360"/>
                            <a:pt x="4651" y="7360"/>
                            <a:pt x="4651" y="7360"/>
                          </a:cubicBezTo>
                          <a:cubicBezTo>
                            <a:pt x="4651" y="7259"/>
                            <a:pt x="4571" y="7179"/>
                            <a:pt x="4470" y="7179"/>
                          </a:cubicBezTo>
                          <a:cubicBezTo>
                            <a:pt x="4370" y="7179"/>
                            <a:pt x="4288" y="7259"/>
                            <a:pt x="4288" y="7360"/>
                          </a:cubicBezTo>
                          <a:cubicBezTo>
                            <a:pt x="4288" y="12999"/>
                            <a:pt x="4288" y="12999"/>
                            <a:pt x="4288" y="12999"/>
                          </a:cubicBezTo>
                          <a:cubicBezTo>
                            <a:pt x="4288" y="14519"/>
                            <a:pt x="2090" y="14475"/>
                            <a:pt x="2090" y="12999"/>
                          </a:cubicBezTo>
                          <a:cubicBezTo>
                            <a:pt x="2090" y="2981"/>
                            <a:pt x="2090" y="2981"/>
                            <a:pt x="2090" y="2981"/>
                          </a:cubicBezTo>
                          <a:cubicBezTo>
                            <a:pt x="2091" y="2970"/>
                            <a:pt x="2091" y="2970"/>
                            <a:pt x="2091" y="2970"/>
                          </a:cubicBezTo>
                          <a:cubicBezTo>
                            <a:pt x="2090" y="2970"/>
                            <a:pt x="2090" y="2970"/>
                            <a:pt x="2090" y="2970"/>
                          </a:cubicBezTo>
                          <a:cubicBezTo>
                            <a:pt x="2090" y="2848"/>
                            <a:pt x="1993" y="2751"/>
                            <a:pt x="1871" y="2751"/>
                          </a:cubicBezTo>
                          <a:cubicBezTo>
                            <a:pt x="1750" y="2751"/>
                            <a:pt x="1652" y="2848"/>
                            <a:pt x="1652" y="2970"/>
                          </a:cubicBezTo>
                          <a:cubicBezTo>
                            <a:pt x="1652" y="6813"/>
                            <a:pt x="1652" y="6813"/>
                            <a:pt x="1652" y="6813"/>
                          </a:cubicBezTo>
                          <a:cubicBezTo>
                            <a:pt x="1652" y="7949"/>
                            <a:pt x="13" y="7949"/>
                            <a:pt x="13" y="6813"/>
                          </a:cubicBezTo>
                          <a:cubicBezTo>
                            <a:pt x="13" y="2582"/>
                            <a:pt x="13" y="2582"/>
                            <a:pt x="13" y="2582"/>
                          </a:cubicBezTo>
                          <a:cubicBezTo>
                            <a:pt x="14" y="2483"/>
                            <a:pt x="14" y="2483"/>
                            <a:pt x="14" y="2483"/>
                          </a:cubicBezTo>
                          <a:cubicBezTo>
                            <a:pt x="0" y="1107"/>
                            <a:pt x="1068" y="9"/>
                            <a:pt x="2399" y="9"/>
                          </a:cubicBez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2" name="Freeform 8"/>
                    <p:cNvSpPr>
                      <a:spLocks/>
                    </p:cNvSpPr>
                    <p:nvPr/>
                  </p:nvSpPr>
                  <p:spPr bwMode="auto">
                    <a:xfrm flipH="1">
                      <a:off x="3414080" y="4416142"/>
                      <a:ext cx="123296" cy="453835"/>
                    </a:xfrm>
                    <a:custGeom>
                      <a:avLst/>
                      <a:gdLst/>
                      <a:ahLst/>
                      <a:cxnLst>
                        <a:cxn ang="0">
                          <a:pos x="625" y="3110"/>
                        </a:cxn>
                        <a:cxn ang="0">
                          <a:pos x="625" y="421"/>
                        </a:cxn>
                        <a:cxn ang="0">
                          <a:pos x="422" y="217"/>
                        </a:cxn>
                        <a:cxn ang="0">
                          <a:pos x="218" y="421"/>
                        </a:cxn>
                        <a:cxn ang="0">
                          <a:pos x="218" y="3110"/>
                        </a:cxn>
                        <a:cxn ang="0">
                          <a:pos x="0" y="421"/>
                        </a:cxn>
                        <a:cxn ang="0">
                          <a:pos x="422" y="0"/>
                        </a:cxn>
                        <a:cxn ang="0">
                          <a:pos x="845" y="421"/>
                        </a:cxn>
                        <a:cxn ang="0">
                          <a:pos x="625" y="3110"/>
                        </a:cxn>
                      </a:cxnLst>
                      <a:rect l="0" t="0" r="r" b="b"/>
                      <a:pathLst>
                        <a:path w="845" h="3110">
                          <a:moveTo>
                            <a:pt x="625" y="3110"/>
                          </a:moveTo>
                          <a:cubicBezTo>
                            <a:pt x="625" y="421"/>
                            <a:pt x="625" y="421"/>
                            <a:pt x="625" y="421"/>
                          </a:cubicBezTo>
                          <a:cubicBezTo>
                            <a:pt x="625" y="309"/>
                            <a:pt x="534" y="217"/>
                            <a:pt x="422" y="217"/>
                          </a:cubicBezTo>
                          <a:cubicBezTo>
                            <a:pt x="309" y="217"/>
                            <a:pt x="218" y="309"/>
                            <a:pt x="218" y="421"/>
                          </a:cubicBezTo>
                          <a:cubicBezTo>
                            <a:pt x="218" y="3110"/>
                            <a:pt x="218" y="3110"/>
                            <a:pt x="218" y="3110"/>
                          </a:cubicBezTo>
                          <a:cubicBezTo>
                            <a:pt x="0" y="421"/>
                            <a:pt x="0" y="421"/>
                            <a:pt x="0" y="421"/>
                          </a:cubicBezTo>
                          <a:cubicBezTo>
                            <a:pt x="0" y="188"/>
                            <a:pt x="188" y="0"/>
                            <a:pt x="422" y="0"/>
                          </a:cubicBezTo>
                          <a:cubicBezTo>
                            <a:pt x="655" y="0"/>
                            <a:pt x="845" y="188"/>
                            <a:pt x="845" y="421"/>
                          </a:cubicBezTo>
                          <a:lnTo>
                            <a:pt x="625" y="3110"/>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3" name="Freeform 9"/>
                    <p:cNvSpPr>
                      <a:spLocks/>
                    </p:cNvSpPr>
                    <p:nvPr/>
                  </p:nvSpPr>
                  <p:spPr bwMode="auto">
                    <a:xfrm flipH="1">
                      <a:off x="2751024" y="5048867"/>
                      <a:ext cx="693448" cy="1094220"/>
                    </a:xfrm>
                    <a:custGeom>
                      <a:avLst/>
                      <a:gdLst/>
                      <a:ahLst/>
                      <a:cxnLst>
                        <a:cxn ang="0">
                          <a:pos x="421" y="6731"/>
                        </a:cxn>
                        <a:cxn ang="0">
                          <a:pos x="1102" y="6912"/>
                        </a:cxn>
                        <a:cxn ang="0">
                          <a:pos x="1715" y="6686"/>
                        </a:cxn>
                        <a:cxn ang="0">
                          <a:pos x="1989" y="5988"/>
                        </a:cxn>
                        <a:cxn ang="0">
                          <a:pos x="1989" y="376"/>
                        </a:cxn>
                        <a:cxn ang="0">
                          <a:pos x="2365" y="0"/>
                        </a:cxn>
                        <a:cxn ang="0">
                          <a:pos x="2741" y="376"/>
                        </a:cxn>
                        <a:cxn ang="0">
                          <a:pos x="2741" y="5988"/>
                        </a:cxn>
                        <a:cxn ang="0">
                          <a:pos x="3023" y="6681"/>
                        </a:cxn>
                        <a:cxn ang="0">
                          <a:pos x="3652" y="6912"/>
                        </a:cxn>
                        <a:cxn ang="0">
                          <a:pos x="4315" y="6737"/>
                        </a:cxn>
                        <a:cxn ang="0">
                          <a:pos x="4752" y="6051"/>
                        </a:cxn>
                        <a:cxn ang="0">
                          <a:pos x="4752" y="6051"/>
                        </a:cxn>
                        <a:cxn ang="0">
                          <a:pos x="2546" y="5988"/>
                        </a:cxn>
                        <a:cxn ang="0">
                          <a:pos x="2546" y="376"/>
                        </a:cxn>
                        <a:cxn ang="0">
                          <a:pos x="2365" y="194"/>
                        </a:cxn>
                        <a:cxn ang="0">
                          <a:pos x="2184" y="376"/>
                        </a:cxn>
                        <a:cxn ang="0">
                          <a:pos x="2184" y="5988"/>
                        </a:cxn>
                        <a:cxn ang="0">
                          <a:pos x="0" y="6051"/>
                        </a:cxn>
                        <a:cxn ang="0">
                          <a:pos x="0" y="6051"/>
                        </a:cxn>
                        <a:cxn ang="0">
                          <a:pos x="421" y="6731"/>
                        </a:cxn>
                      </a:cxnLst>
                      <a:rect l="0" t="0" r="r" b="b"/>
                      <a:pathLst>
                        <a:path w="4752" h="7499">
                          <a:moveTo>
                            <a:pt x="421" y="6731"/>
                          </a:moveTo>
                          <a:cubicBezTo>
                            <a:pt x="619" y="6854"/>
                            <a:pt x="870" y="6912"/>
                            <a:pt x="1102" y="6912"/>
                          </a:cubicBezTo>
                          <a:cubicBezTo>
                            <a:pt x="1331" y="6912"/>
                            <a:pt x="1552" y="6834"/>
                            <a:pt x="1715" y="6686"/>
                          </a:cubicBezTo>
                          <a:cubicBezTo>
                            <a:pt x="1875" y="6536"/>
                            <a:pt x="1987" y="6317"/>
                            <a:pt x="1989" y="5988"/>
                          </a:cubicBezTo>
                          <a:cubicBezTo>
                            <a:pt x="1989" y="376"/>
                            <a:pt x="1989" y="376"/>
                            <a:pt x="1989" y="376"/>
                          </a:cubicBezTo>
                          <a:cubicBezTo>
                            <a:pt x="1989" y="168"/>
                            <a:pt x="2156" y="0"/>
                            <a:pt x="2365" y="0"/>
                          </a:cubicBezTo>
                          <a:cubicBezTo>
                            <a:pt x="2573" y="0"/>
                            <a:pt x="2741" y="168"/>
                            <a:pt x="2741" y="376"/>
                          </a:cubicBezTo>
                          <a:cubicBezTo>
                            <a:pt x="2741" y="5988"/>
                            <a:pt x="2741" y="5988"/>
                            <a:pt x="2741" y="5988"/>
                          </a:cubicBezTo>
                          <a:cubicBezTo>
                            <a:pt x="2742" y="6309"/>
                            <a:pt x="2855" y="6528"/>
                            <a:pt x="3023" y="6681"/>
                          </a:cubicBezTo>
                          <a:cubicBezTo>
                            <a:pt x="3191" y="6832"/>
                            <a:pt x="3420" y="6912"/>
                            <a:pt x="3652" y="6912"/>
                          </a:cubicBezTo>
                          <a:cubicBezTo>
                            <a:pt x="3879" y="6912"/>
                            <a:pt x="4139" y="6866"/>
                            <a:pt x="4315" y="6737"/>
                          </a:cubicBezTo>
                          <a:cubicBezTo>
                            <a:pt x="4505" y="6597"/>
                            <a:pt x="4738" y="6344"/>
                            <a:pt x="4752" y="6051"/>
                          </a:cubicBezTo>
                          <a:cubicBezTo>
                            <a:pt x="4752" y="6051"/>
                            <a:pt x="4752" y="6051"/>
                            <a:pt x="4752" y="6051"/>
                          </a:cubicBezTo>
                          <a:cubicBezTo>
                            <a:pt x="4690" y="7499"/>
                            <a:pt x="2546" y="7436"/>
                            <a:pt x="2546" y="5988"/>
                          </a:cubicBezTo>
                          <a:cubicBezTo>
                            <a:pt x="2546" y="376"/>
                            <a:pt x="2546" y="376"/>
                            <a:pt x="2546" y="376"/>
                          </a:cubicBezTo>
                          <a:cubicBezTo>
                            <a:pt x="2546" y="276"/>
                            <a:pt x="2465" y="194"/>
                            <a:pt x="2365" y="194"/>
                          </a:cubicBezTo>
                          <a:cubicBezTo>
                            <a:pt x="2264" y="194"/>
                            <a:pt x="2184" y="276"/>
                            <a:pt x="2184" y="376"/>
                          </a:cubicBezTo>
                          <a:cubicBezTo>
                            <a:pt x="2184" y="5988"/>
                            <a:pt x="2184" y="5988"/>
                            <a:pt x="2184" y="5988"/>
                          </a:cubicBezTo>
                          <a:cubicBezTo>
                            <a:pt x="2184" y="7480"/>
                            <a:pt x="61" y="7457"/>
                            <a:pt x="0" y="6051"/>
                          </a:cubicBezTo>
                          <a:cubicBezTo>
                            <a:pt x="0" y="6051"/>
                            <a:pt x="0" y="6051"/>
                            <a:pt x="0" y="6051"/>
                          </a:cubicBezTo>
                          <a:cubicBezTo>
                            <a:pt x="13" y="6338"/>
                            <a:pt x="243" y="6620"/>
                            <a:pt x="421" y="6731"/>
                          </a:cubicBez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4" name="Freeform 10"/>
                    <p:cNvSpPr>
                      <a:spLocks/>
                    </p:cNvSpPr>
                    <p:nvPr/>
                  </p:nvSpPr>
                  <p:spPr bwMode="auto">
                    <a:xfrm flipH="1">
                      <a:off x="3503711" y="4591511"/>
                      <a:ext cx="245418" cy="596528"/>
                    </a:xfrm>
                    <a:custGeom>
                      <a:avLst/>
                      <a:gdLst/>
                      <a:ahLst/>
                      <a:cxnLst>
                        <a:cxn ang="0">
                          <a:pos x="28" y="2956"/>
                        </a:cxn>
                        <a:cxn ang="0">
                          <a:pos x="357" y="3490"/>
                        </a:cxn>
                        <a:cxn ang="0">
                          <a:pos x="841" y="3609"/>
                        </a:cxn>
                        <a:cxn ang="0">
                          <a:pos x="1281" y="3449"/>
                        </a:cxn>
                        <a:cxn ang="0">
                          <a:pos x="1479" y="2956"/>
                        </a:cxn>
                        <a:cxn ang="0">
                          <a:pos x="1682" y="0"/>
                        </a:cxn>
                        <a:cxn ang="0">
                          <a:pos x="1682" y="0"/>
                        </a:cxn>
                        <a:cxn ang="0">
                          <a:pos x="1682" y="2956"/>
                        </a:cxn>
                        <a:cxn ang="0">
                          <a:pos x="0" y="2956"/>
                        </a:cxn>
                        <a:cxn ang="0">
                          <a:pos x="0" y="2809"/>
                        </a:cxn>
                        <a:cxn ang="0">
                          <a:pos x="0" y="2809"/>
                        </a:cxn>
                        <a:cxn ang="0">
                          <a:pos x="28" y="2956"/>
                        </a:cxn>
                      </a:cxnLst>
                      <a:rect l="0" t="0" r="r" b="b"/>
                      <a:pathLst>
                        <a:path w="1682" h="4088">
                          <a:moveTo>
                            <a:pt x="28" y="2956"/>
                          </a:moveTo>
                          <a:cubicBezTo>
                            <a:pt x="85" y="3192"/>
                            <a:pt x="194" y="3394"/>
                            <a:pt x="357" y="3490"/>
                          </a:cubicBezTo>
                          <a:cubicBezTo>
                            <a:pt x="492" y="3569"/>
                            <a:pt x="676" y="3610"/>
                            <a:pt x="841" y="3609"/>
                          </a:cubicBezTo>
                          <a:cubicBezTo>
                            <a:pt x="1005" y="3610"/>
                            <a:pt x="1166" y="3554"/>
                            <a:pt x="1281" y="3449"/>
                          </a:cubicBezTo>
                          <a:cubicBezTo>
                            <a:pt x="1397" y="3344"/>
                            <a:pt x="1478" y="3192"/>
                            <a:pt x="1479" y="2956"/>
                          </a:cubicBezTo>
                          <a:cubicBezTo>
                            <a:pt x="1682" y="0"/>
                            <a:pt x="1682" y="0"/>
                            <a:pt x="1682" y="0"/>
                          </a:cubicBezTo>
                          <a:cubicBezTo>
                            <a:pt x="1682" y="0"/>
                            <a:pt x="1682" y="0"/>
                            <a:pt x="1682" y="0"/>
                          </a:cubicBezTo>
                          <a:cubicBezTo>
                            <a:pt x="1682" y="2956"/>
                            <a:pt x="1682" y="2956"/>
                            <a:pt x="1682" y="2956"/>
                          </a:cubicBezTo>
                          <a:cubicBezTo>
                            <a:pt x="1682" y="4088"/>
                            <a:pt x="0" y="4088"/>
                            <a:pt x="0" y="2956"/>
                          </a:cubicBezTo>
                          <a:cubicBezTo>
                            <a:pt x="0" y="2809"/>
                            <a:pt x="0" y="2809"/>
                            <a:pt x="0" y="2809"/>
                          </a:cubicBezTo>
                          <a:cubicBezTo>
                            <a:pt x="0" y="2809"/>
                            <a:pt x="0" y="2809"/>
                            <a:pt x="0" y="2809"/>
                          </a:cubicBezTo>
                          <a:lnTo>
                            <a:pt x="28" y="2956"/>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5" name="Freeform 11"/>
                    <p:cNvSpPr>
                      <a:spLocks/>
                    </p:cNvSpPr>
                    <p:nvPr/>
                  </p:nvSpPr>
                  <p:spPr bwMode="auto">
                    <a:xfrm flipH="1">
                      <a:off x="3045365" y="5048682"/>
                      <a:ext cx="109892" cy="873943"/>
                    </a:xfrm>
                    <a:custGeom>
                      <a:avLst/>
                      <a:gdLst/>
                      <a:ahLst/>
                      <a:cxnLst>
                        <a:cxn ang="0">
                          <a:pos x="557" y="5989"/>
                        </a:cxn>
                        <a:cxn ang="0">
                          <a:pos x="557" y="376"/>
                        </a:cxn>
                        <a:cxn ang="0">
                          <a:pos x="377" y="193"/>
                        </a:cxn>
                        <a:cxn ang="0">
                          <a:pos x="194" y="376"/>
                        </a:cxn>
                        <a:cxn ang="0">
                          <a:pos x="194" y="5989"/>
                        </a:cxn>
                        <a:cxn ang="0">
                          <a:pos x="0" y="376"/>
                        </a:cxn>
                        <a:cxn ang="0">
                          <a:pos x="377" y="0"/>
                        </a:cxn>
                        <a:cxn ang="0">
                          <a:pos x="753" y="376"/>
                        </a:cxn>
                        <a:cxn ang="0">
                          <a:pos x="557" y="5989"/>
                        </a:cxn>
                      </a:cxnLst>
                      <a:rect l="0" t="0" r="r" b="b"/>
                      <a:pathLst>
                        <a:path w="753" h="5989">
                          <a:moveTo>
                            <a:pt x="557" y="5989"/>
                          </a:moveTo>
                          <a:cubicBezTo>
                            <a:pt x="557" y="376"/>
                            <a:pt x="557" y="376"/>
                            <a:pt x="557" y="376"/>
                          </a:cubicBezTo>
                          <a:cubicBezTo>
                            <a:pt x="557" y="276"/>
                            <a:pt x="475" y="193"/>
                            <a:pt x="377" y="193"/>
                          </a:cubicBezTo>
                          <a:cubicBezTo>
                            <a:pt x="276" y="193"/>
                            <a:pt x="194" y="276"/>
                            <a:pt x="194" y="376"/>
                          </a:cubicBezTo>
                          <a:cubicBezTo>
                            <a:pt x="194" y="5989"/>
                            <a:pt x="194" y="5989"/>
                            <a:pt x="194" y="5989"/>
                          </a:cubicBezTo>
                          <a:cubicBezTo>
                            <a:pt x="0" y="376"/>
                            <a:pt x="0" y="376"/>
                            <a:pt x="0" y="376"/>
                          </a:cubicBezTo>
                          <a:cubicBezTo>
                            <a:pt x="0" y="169"/>
                            <a:pt x="168" y="0"/>
                            <a:pt x="377" y="0"/>
                          </a:cubicBezTo>
                          <a:cubicBezTo>
                            <a:pt x="585" y="0"/>
                            <a:pt x="753" y="169"/>
                            <a:pt x="753" y="376"/>
                          </a:cubicBezTo>
                          <a:lnTo>
                            <a:pt x="557" y="5989"/>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6" name="Freeform 12"/>
                    <p:cNvSpPr>
                      <a:spLocks/>
                    </p:cNvSpPr>
                    <p:nvPr/>
                  </p:nvSpPr>
                  <p:spPr bwMode="auto">
                    <a:xfrm flipH="1">
                      <a:off x="2006554" y="4435291"/>
                      <a:ext cx="643227" cy="239859"/>
                    </a:xfrm>
                    <a:custGeom>
                      <a:avLst/>
                      <a:gdLst/>
                      <a:ahLst/>
                      <a:cxnLst>
                        <a:cxn ang="0">
                          <a:pos x="404" y="1000"/>
                        </a:cxn>
                        <a:cxn ang="0">
                          <a:pos x="880" y="1404"/>
                        </a:cxn>
                        <a:cxn ang="0">
                          <a:pos x="890" y="1406"/>
                        </a:cxn>
                        <a:cxn ang="0">
                          <a:pos x="1144" y="1448"/>
                        </a:cxn>
                        <a:cxn ang="0">
                          <a:pos x="3537" y="1448"/>
                        </a:cxn>
                        <a:cxn ang="0">
                          <a:pos x="3544" y="1448"/>
                        </a:cxn>
                        <a:cxn ang="0">
                          <a:pos x="4125" y="1256"/>
                        </a:cxn>
                        <a:cxn ang="0">
                          <a:pos x="4408" y="856"/>
                        </a:cxn>
                        <a:cxn ang="0">
                          <a:pos x="4408" y="856"/>
                        </a:cxn>
                        <a:cxn ang="0">
                          <a:pos x="3541" y="1644"/>
                        </a:cxn>
                        <a:cxn ang="0">
                          <a:pos x="1144" y="1644"/>
                        </a:cxn>
                        <a:cxn ang="0">
                          <a:pos x="826" y="1591"/>
                        </a:cxn>
                        <a:cxn ang="0">
                          <a:pos x="292" y="1071"/>
                        </a:cxn>
                        <a:cxn ang="0">
                          <a:pos x="240" y="931"/>
                        </a:cxn>
                        <a:cxn ang="0">
                          <a:pos x="0" y="323"/>
                        </a:cxn>
                        <a:cxn ang="0">
                          <a:pos x="81" y="0"/>
                        </a:cxn>
                        <a:cxn ang="0">
                          <a:pos x="404" y="1000"/>
                        </a:cxn>
                      </a:cxnLst>
                      <a:rect l="0" t="0" r="r" b="b"/>
                      <a:pathLst>
                        <a:path w="4408" h="1644">
                          <a:moveTo>
                            <a:pt x="404" y="1000"/>
                          </a:moveTo>
                          <a:cubicBezTo>
                            <a:pt x="468" y="1207"/>
                            <a:pt x="717" y="1352"/>
                            <a:pt x="880" y="1404"/>
                          </a:cubicBezTo>
                          <a:cubicBezTo>
                            <a:pt x="890" y="1406"/>
                            <a:pt x="890" y="1406"/>
                            <a:pt x="890" y="1406"/>
                          </a:cubicBezTo>
                          <a:cubicBezTo>
                            <a:pt x="966" y="1432"/>
                            <a:pt x="1047" y="1448"/>
                            <a:pt x="1144" y="1448"/>
                          </a:cubicBezTo>
                          <a:cubicBezTo>
                            <a:pt x="3537" y="1448"/>
                            <a:pt x="3537" y="1448"/>
                            <a:pt x="3537" y="1448"/>
                          </a:cubicBezTo>
                          <a:cubicBezTo>
                            <a:pt x="3541" y="1448"/>
                            <a:pt x="3543" y="1448"/>
                            <a:pt x="3544" y="1448"/>
                          </a:cubicBezTo>
                          <a:cubicBezTo>
                            <a:pt x="3779" y="1448"/>
                            <a:pt x="3986" y="1352"/>
                            <a:pt x="4125" y="1256"/>
                          </a:cubicBezTo>
                          <a:cubicBezTo>
                            <a:pt x="4244" y="1174"/>
                            <a:pt x="4403" y="1006"/>
                            <a:pt x="4408" y="856"/>
                          </a:cubicBezTo>
                          <a:cubicBezTo>
                            <a:pt x="4408" y="856"/>
                            <a:pt x="4408" y="856"/>
                            <a:pt x="4408" y="856"/>
                          </a:cubicBezTo>
                          <a:cubicBezTo>
                            <a:pt x="4395" y="1254"/>
                            <a:pt x="4123" y="1644"/>
                            <a:pt x="3541" y="1644"/>
                          </a:cubicBezTo>
                          <a:cubicBezTo>
                            <a:pt x="1144" y="1644"/>
                            <a:pt x="1144" y="1644"/>
                            <a:pt x="1144" y="1644"/>
                          </a:cubicBezTo>
                          <a:cubicBezTo>
                            <a:pt x="1023" y="1644"/>
                            <a:pt x="919" y="1623"/>
                            <a:pt x="826" y="1591"/>
                          </a:cubicBezTo>
                          <a:cubicBezTo>
                            <a:pt x="607" y="1526"/>
                            <a:pt x="407" y="1363"/>
                            <a:pt x="292" y="1071"/>
                          </a:cubicBezTo>
                          <a:cubicBezTo>
                            <a:pt x="240" y="931"/>
                            <a:pt x="240" y="931"/>
                            <a:pt x="240" y="931"/>
                          </a:cubicBezTo>
                          <a:cubicBezTo>
                            <a:pt x="0" y="323"/>
                            <a:pt x="0" y="323"/>
                            <a:pt x="0" y="323"/>
                          </a:cubicBezTo>
                          <a:cubicBezTo>
                            <a:pt x="81" y="0"/>
                            <a:pt x="81" y="0"/>
                            <a:pt x="81" y="0"/>
                          </a:cubicBezTo>
                          <a:lnTo>
                            <a:pt x="404" y="1000"/>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7" name="Freeform 13"/>
                    <p:cNvSpPr>
                      <a:spLocks/>
                    </p:cNvSpPr>
                    <p:nvPr/>
                  </p:nvSpPr>
                  <p:spPr bwMode="auto">
                    <a:xfrm flipH="1">
                      <a:off x="2606911" y="4385071"/>
                      <a:ext cx="173022" cy="518325"/>
                    </a:xfrm>
                    <a:custGeom>
                      <a:avLst/>
                      <a:gdLst/>
                      <a:ahLst/>
                      <a:cxnLst>
                        <a:cxn ang="0">
                          <a:pos x="792" y="409"/>
                        </a:cxn>
                        <a:cxn ang="0">
                          <a:pos x="418" y="208"/>
                        </a:cxn>
                        <a:cxn ang="0">
                          <a:pos x="196" y="493"/>
                        </a:cxn>
                        <a:cxn ang="0">
                          <a:pos x="198" y="521"/>
                        </a:cxn>
                        <a:cxn ang="0">
                          <a:pos x="198" y="3552"/>
                        </a:cxn>
                        <a:cxn ang="0">
                          <a:pos x="198" y="3552"/>
                        </a:cxn>
                        <a:cxn ang="0">
                          <a:pos x="2" y="526"/>
                        </a:cxn>
                        <a:cxn ang="0">
                          <a:pos x="0" y="502"/>
                        </a:cxn>
                        <a:cxn ang="0">
                          <a:pos x="0" y="489"/>
                        </a:cxn>
                        <a:cxn ang="0">
                          <a:pos x="0" y="489"/>
                        </a:cxn>
                        <a:cxn ang="0">
                          <a:pos x="0" y="486"/>
                        </a:cxn>
                        <a:cxn ang="0">
                          <a:pos x="362" y="22"/>
                        </a:cxn>
                        <a:cxn ang="0">
                          <a:pos x="505" y="1"/>
                        </a:cxn>
                        <a:cxn ang="0">
                          <a:pos x="975" y="344"/>
                        </a:cxn>
                        <a:cxn ang="0">
                          <a:pos x="1186" y="1415"/>
                        </a:cxn>
                        <a:cxn ang="0">
                          <a:pos x="1186" y="1415"/>
                        </a:cxn>
                        <a:cxn ang="0">
                          <a:pos x="792" y="409"/>
                        </a:cxn>
                      </a:cxnLst>
                      <a:rect l="0" t="0" r="r" b="b"/>
                      <a:pathLst>
                        <a:path w="1186" h="3552">
                          <a:moveTo>
                            <a:pt x="792" y="409"/>
                          </a:moveTo>
                          <a:cubicBezTo>
                            <a:pt x="743" y="251"/>
                            <a:pt x="577" y="161"/>
                            <a:pt x="418" y="208"/>
                          </a:cubicBezTo>
                          <a:cubicBezTo>
                            <a:pt x="285" y="248"/>
                            <a:pt x="192" y="362"/>
                            <a:pt x="196" y="493"/>
                          </a:cubicBezTo>
                          <a:cubicBezTo>
                            <a:pt x="198" y="521"/>
                            <a:pt x="198" y="521"/>
                            <a:pt x="198" y="521"/>
                          </a:cubicBezTo>
                          <a:cubicBezTo>
                            <a:pt x="198" y="3552"/>
                            <a:pt x="198" y="3552"/>
                            <a:pt x="198" y="3552"/>
                          </a:cubicBezTo>
                          <a:cubicBezTo>
                            <a:pt x="198" y="3552"/>
                            <a:pt x="198" y="3552"/>
                            <a:pt x="198" y="3552"/>
                          </a:cubicBezTo>
                          <a:cubicBezTo>
                            <a:pt x="2" y="526"/>
                            <a:pt x="2" y="526"/>
                            <a:pt x="2" y="526"/>
                          </a:cubicBezTo>
                          <a:cubicBezTo>
                            <a:pt x="0" y="502"/>
                            <a:pt x="0" y="502"/>
                            <a:pt x="0" y="502"/>
                          </a:cubicBezTo>
                          <a:cubicBezTo>
                            <a:pt x="0" y="489"/>
                            <a:pt x="0" y="489"/>
                            <a:pt x="0" y="489"/>
                          </a:cubicBezTo>
                          <a:cubicBezTo>
                            <a:pt x="0" y="489"/>
                            <a:pt x="0" y="489"/>
                            <a:pt x="0" y="489"/>
                          </a:cubicBezTo>
                          <a:cubicBezTo>
                            <a:pt x="0" y="489"/>
                            <a:pt x="0" y="489"/>
                            <a:pt x="0" y="486"/>
                          </a:cubicBezTo>
                          <a:cubicBezTo>
                            <a:pt x="2" y="261"/>
                            <a:pt x="161" y="81"/>
                            <a:pt x="362" y="22"/>
                          </a:cubicBezTo>
                          <a:cubicBezTo>
                            <a:pt x="409" y="7"/>
                            <a:pt x="457" y="1"/>
                            <a:pt x="505" y="1"/>
                          </a:cubicBezTo>
                          <a:cubicBezTo>
                            <a:pt x="714" y="0"/>
                            <a:pt x="907" y="136"/>
                            <a:pt x="975" y="344"/>
                          </a:cubicBezTo>
                          <a:cubicBezTo>
                            <a:pt x="1186" y="1415"/>
                            <a:pt x="1186" y="1415"/>
                            <a:pt x="1186" y="1415"/>
                          </a:cubicBezTo>
                          <a:cubicBezTo>
                            <a:pt x="1186" y="1415"/>
                            <a:pt x="1186" y="1415"/>
                            <a:pt x="1186" y="1415"/>
                          </a:cubicBezTo>
                          <a:lnTo>
                            <a:pt x="792" y="409"/>
                          </a:lnTo>
                          <a:close/>
                        </a:path>
                      </a:pathLst>
                    </a:custGeom>
                    <a:grp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grpSp>
              <p:grpSp>
                <p:nvGrpSpPr>
                  <p:cNvPr id="82" name="Group 81"/>
                  <p:cNvGrpSpPr/>
                  <p:nvPr/>
                </p:nvGrpSpPr>
                <p:grpSpPr>
                  <a:xfrm flipH="1">
                    <a:off x="3634792" y="2971800"/>
                    <a:ext cx="1775408" cy="2777859"/>
                    <a:chOff x="3000364" y="285728"/>
                    <a:chExt cx="3915860" cy="6126875"/>
                  </a:xfrm>
                  <a:solidFill>
                    <a:schemeClr val="accent5">
                      <a:lumMod val="75000"/>
                    </a:schemeClr>
                  </a:solidFill>
                  <a:effectLst/>
                </p:grpSpPr>
                <p:sp>
                  <p:nvSpPr>
                    <p:cNvPr id="83" name="Oval 6"/>
                    <p:cNvSpPr>
                      <a:spLocks noChangeArrowheads="1"/>
                    </p:cNvSpPr>
                    <p:nvPr/>
                  </p:nvSpPr>
                  <p:spPr bwMode="auto">
                    <a:xfrm>
                      <a:off x="3727801" y="285728"/>
                      <a:ext cx="1331241" cy="1331375"/>
                    </a:xfrm>
                    <a:prstGeom prst="ellipse">
                      <a:avLst/>
                    </a:prstGeom>
                    <a:grp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84" name="Freeform 7"/>
                    <p:cNvSpPr>
                      <a:spLocks/>
                    </p:cNvSpPr>
                    <p:nvPr/>
                  </p:nvSpPr>
                  <p:spPr bwMode="auto">
                    <a:xfrm>
                      <a:off x="3000364" y="1768359"/>
                      <a:ext cx="3915860" cy="4644244"/>
                    </a:xfrm>
                    <a:custGeom>
                      <a:avLst/>
                      <a:gdLst/>
                      <a:ahLst/>
                      <a:cxnLst>
                        <a:cxn ang="0">
                          <a:pos x="2399" y="9"/>
                        </a:cxn>
                        <a:cxn ang="0">
                          <a:pos x="2450" y="7"/>
                        </a:cxn>
                        <a:cxn ang="0">
                          <a:pos x="2460" y="9"/>
                        </a:cxn>
                        <a:cxn ang="0">
                          <a:pos x="2460" y="7"/>
                        </a:cxn>
                        <a:cxn ang="0">
                          <a:pos x="6428" y="9"/>
                        </a:cxn>
                        <a:cxn ang="0">
                          <a:pos x="6428" y="9"/>
                        </a:cxn>
                        <a:cxn ang="0">
                          <a:pos x="8719" y="1614"/>
                        </a:cxn>
                        <a:cxn ang="0">
                          <a:pos x="8757" y="1706"/>
                        </a:cxn>
                        <a:cxn ang="0">
                          <a:pos x="9107" y="2611"/>
                        </a:cxn>
                        <a:cxn ang="0">
                          <a:pos x="9415" y="2818"/>
                        </a:cxn>
                        <a:cxn ang="0">
                          <a:pos x="11103" y="2815"/>
                        </a:cxn>
                        <a:cxn ang="0">
                          <a:pos x="11103" y="4455"/>
                        </a:cxn>
                        <a:cxn ang="0">
                          <a:pos x="8695" y="4455"/>
                        </a:cxn>
                        <a:cxn ang="0">
                          <a:pos x="8376" y="4400"/>
                        </a:cxn>
                        <a:cxn ang="0">
                          <a:pos x="7842" y="3879"/>
                        </a:cxn>
                        <a:cxn ang="0">
                          <a:pos x="7787" y="3740"/>
                        </a:cxn>
                        <a:cxn ang="0">
                          <a:pos x="7446" y="2869"/>
                        </a:cxn>
                        <a:cxn ang="0">
                          <a:pos x="7070" y="2668"/>
                        </a:cxn>
                        <a:cxn ang="0">
                          <a:pos x="6847" y="2953"/>
                        </a:cxn>
                        <a:cxn ang="0">
                          <a:pos x="6848" y="2981"/>
                        </a:cxn>
                        <a:cxn ang="0">
                          <a:pos x="6848" y="12999"/>
                        </a:cxn>
                        <a:cxn ang="0">
                          <a:pos x="4651" y="12999"/>
                        </a:cxn>
                        <a:cxn ang="0">
                          <a:pos x="4651" y="7360"/>
                        </a:cxn>
                        <a:cxn ang="0">
                          <a:pos x="4470" y="7179"/>
                        </a:cxn>
                        <a:cxn ang="0">
                          <a:pos x="4288" y="7360"/>
                        </a:cxn>
                        <a:cxn ang="0">
                          <a:pos x="4288" y="12999"/>
                        </a:cxn>
                        <a:cxn ang="0">
                          <a:pos x="2090" y="12999"/>
                        </a:cxn>
                        <a:cxn ang="0">
                          <a:pos x="2090" y="2981"/>
                        </a:cxn>
                        <a:cxn ang="0">
                          <a:pos x="2091" y="2970"/>
                        </a:cxn>
                        <a:cxn ang="0">
                          <a:pos x="2090" y="2970"/>
                        </a:cxn>
                        <a:cxn ang="0">
                          <a:pos x="1871" y="2751"/>
                        </a:cxn>
                        <a:cxn ang="0">
                          <a:pos x="1652" y="2970"/>
                        </a:cxn>
                        <a:cxn ang="0">
                          <a:pos x="1652" y="6813"/>
                        </a:cxn>
                        <a:cxn ang="0">
                          <a:pos x="13" y="6813"/>
                        </a:cxn>
                        <a:cxn ang="0">
                          <a:pos x="13" y="2582"/>
                        </a:cxn>
                        <a:cxn ang="0">
                          <a:pos x="14" y="2483"/>
                        </a:cxn>
                        <a:cxn ang="0">
                          <a:pos x="2399" y="9"/>
                        </a:cxn>
                      </a:cxnLst>
                      <a:rect l="0" t="0" r="r" b="b"/>
                      <a:pathLst>
                        <a:path w="12242" h="14519">
                          <a:moveTo>
                            <a:pt x="2399" y="9"/>
                          </a:moveTo>
                          <a:cubicBezTo>
                            <a:pt x="2450" y="7"/>
                            <a:pt x="2450" y="7"/>
                            <a:pt x="2450" y="7"/>
                          </a:cubicBezTo>
                          <a:cubicBezTo>
                            <a:pt x="2453" y="7"/>
                            <a:pt x="2457" y="9"/>
                            <a:pt x="2460" y="9"/>
                          </a:cubicBezTo>
                          <a:cubicBezTo>
                            <a:pt x="2460" y="7"/>
                            <a:pt x="2460" y="7"/>
                            <a:pt x="2460" y="7"/>
                          </a:cubicBezTo>
                          <a:cubicBezTo>
                            <a:pt x="6428" y="9"/>
                            <a:pt x="6428" y="9"/>
                            <a:pt x="6428" y="9"/>
                          </a:cubicBezTo>
                          <a:cubicBezTo>
                            <a:pt x="6428" y="9"/>
                            <a:pt x="6428" y="9"/>
                            <a:pt x="6428" y="9"/>
                          </a:cubicBezTo>
                          <a:cubicBezTo>
                            <a:pt x="7408" y="0"/>
                            <a:pt x="8342" y="609"/>
                            <a:pt x="8719" y="1614"/>
                          </a:cubicBezTo>
                          <a:cubicBezTo>
                            <a:pt x="8757" y="1706"/>
                            <a:pt x="8757" y="1706"/>
                            <a:pt x="8757" y="1706"/>
                          </a:cubicBezTo>
                          <a:cubicBezTo>
                            <a:pt x="9107" y="2611"/>
                            <a:pt x="9107" y="2611"/>
                            <a:pt x="9107" y="2611"/>
                          </a:cubicBezTo>
                          <a:cubicBezTo>
                            <a:pt x="9155" y="2733"/>
                            <a:pt x="9275" y="2818"/>
                            <a:pt x="9415" y="2818"/>
                          </a:cubicBezTo>
                          <a:cubicBezTo>
                            <a:pt x="11103" y="2815"/>
                            <a:pt x="11103" y="2815"/>
                            <a:pt x="11103" y="2815"/>
                          </a:cubicBezTo>
                          <a:cubicBezTo>
                            <a:pt x="12242" y="2815"/>
                            <a:pt x="12241" y="4456"/>
                            <a:pt x="11103" y="4455"/>
                          </a:cubicBezTo>
                          <a:cubicBezTo>
                            <a:pt x="8695" y="4455"/>
                            <a:pt x="8695" y="4455"/>
                            <a:pt x="8695" y="4455"/>
                          </a:cubicBezTo>
                          <a:cubicBezTo>
                            <a:pt x="8575" y="4455"/>
                            <a:pt x="8471" y="4434"/>
                            <a:pt x="8376" y="4400"/>
                          </a:cubicBezTo>
                          <a:cubicBezTo>
                            <a:pt x="8156" y="4336"/>
                            <a:pt x="7956" y="4173"/>
                            <a:pt x="7842" y="3879"/>
                          </a:cubicBezTo>
                          <a:cubicBezTo>
                            <a:pt x="7787" y="3740"/>
                            <a:pt x="7787" y="3740"/>
                            <a:pt x="7787" y="3740"/>
                          </a:cubicBezTo>
                          <a:cubicBezTo>
                            <a:pt x="7446" y="2869"/>
                            <a:pt x="7446" y="2869"/>
                            <a:pt x="7446" y="2869"/>
                          </a:cubicBezTo>
                          <a:cubicBezTo>
                            <a:pt x="7397" y="2710"/>
                            <a:pt x="7229" y="2619"/>
                            <a:pt x="7070" y="2668"/>
                          </a:cubicBezTo>
                          <a:cubicBezTo>
                            <a:pt x="6937" y="2708"/>
                            <a:pt x="6844" y="2822"/>
                            <a:pt x="6847" y="2953"/>
                          </a:cubicBezTo>
                          <a:cubicBezTo>
                            <a:pt x="6848" y="2981"/>
                            <a:pt x="6848" y="2981"/>
                            <a:pt x="6848" y="2981"/>
                          </a:cubicBezTo>
                          <a:cubicBezTo>
                            <a:pt x="6848" y="12999"/>
                            <a:pt x="6848" y="12999"/>
                            <a:pt x="6848" y="12999"/>
                          </a:cubicBezTo>
                          <a:cubicBezTo>
                            <a:pt x="6848" y="14519"/>
                            <a:pt x="4651" y="14475"/>
                            <a:pt x="4651" y="12999"/>
                          </a:cubicBezTo>
                          <a:cubicBezTo>
                            <a:pt x="4651" y="7360"/>
                            <a:pt x="4651" y="7360"/>
                            <a:pt x="4651" y="7360"/>
                          </a:cubicBezTo>
                          <a:cubicBezTo>
                            <a:pt x="4651" y="7259"/>
                            <a:pt x="4571" y="7179"/>
                            <a:pt x="4470" y="7179"/>
                          </a:cubicBezTo>
                          <a:cubicBezTo>
                            <a:pt x="4370" y="7179"/>
                            <a:pt x="4288" y="7259"/>
                            <a:pt x="4288" y="7360"/>
                          </a:cubicBezTo>
                          <a:cubicBezTo>
                            <a:pt x="4288" y="12999"/>
                            <a:pt x="4288" y="12999"/>
                            <a:pt x="4288" y="12999"/>
                          </a:cubicBezTo>
                          <a:cubicBezTo>
                            <a:pt x="4288" y="14519"/>
                            <a:pt x="2090" y="14475"/>
                            <a:pt x="2090" y="12999"/>
                          </a:cubicBezTo>
                          <a:cubicBezTo>
                            <a:pt x="2090" y="2981"/>
                            <a:pt x="2090" y="2981"/>
                            <a:pt x="2090" y="2981"/>
                          </a:cubicBezTo>
                          <a:cubicBezTo>
                            <a:pt x="2091" y="2970"/>
                            <a:pt x="2091" y="2970"/>
                            <a:pt x="2091" y="2970"/>
                          </a:cubicBezTo>
                          <a:cubicBezTo>
                            <a:pt x="2090" y="2970"/>
                            <a:pt x="2090" y="2970"/>
                            <a:pt x="2090" y="2970"/>
                          </a:cubicBezTo>
                          <a:cubicBezTo>
                            <a:pt x="2090" y="2848"/>
                            <a:pt x="1993" y="2751"/>
                            <a:pt x="1871" y="2751"/>
                          </a:cubicBezTo>
                          <a:cubicBezTo>
                            <a:pt x="1750" y="2751"/>
                            <a:pt x="1652" y="2848"/>
                            <a:pt x="1652" y="2970"/>
                          </a:cubicBezTo>
                          <a:cubicBezTo>
                            <a:pt x="1652" y="6813"/>
                            <a:pt x="1652" y="6813"/>
                            <a:pt x="1652" y="6813"/>
                          </a:cubicBezTo>
                          <a:cubicBezTo>
                            <a:pt x="1652" y="7949"/>
                            <a:pt x="13" y="7949"/>
                            <a:pt x="13" y="6813"/>
                          </a:cubicBezTo>
                          <a:cubicBezTo>
                            <a:pt x="13" y="2582"/>
                            <a:pt x="13" y="2582"/>
                            <a:pt x="13" y="2582"/>
                          </a:cubicBezTo>
                          <a:cubicBezTo>
                            <a:pt x="14" y="2483"/>
                            <a:pt x="14" y="2483"/>
                            <a:pt x="14" y="2483"/>
                          </a:cubicBezTo>
                          <a:cubicBezTo>
                            <a:pt x="0" y="1107"/>
                            <a:pt x="1068" y="9"/>
                            <a:pt x="2399" y="9"/>
                          </a:cubicBezTo>
                          <a:close/>
                        </a:path>
                      </a:pathLst>
                    </a:custGeom>
                    <a:grp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85" name="Freeform 8"/>
                    <p:cNvSpPr>
                      <a:spLocks/>
                    </p:cNvSpPr>
                    <p:nvPr/>
                  </p:nvSpPr>
                  <p:spPr bwMode="auto">
                    <a:xfrm>
                      <a:off x="3469026" y="2625656"/>
                      <a:ext cx="270283" cy="994876"/>
                    </a:xfrm>
                    <a:custGeom>
                      <a:avLst/>
                      <a:gdLst/>
                      <a:ahLst/>
                      <a:cxnLst>
                        <a:cxn ang="0">
                          <a:pos x="625" y="3110"/>
                        </a:cxn>
                        <a:cxn ang="0">
                          <a:pos x="625" y="421"/>
                        </a:cxn>
                        <a:cxn ang="0">
                          <a:pos x="422" y="217"/>
                        </a:cxn>
                        <a:cxn ang="0">
                          <a:pos x="218" y="421"/>
                        </a:cxn>
                        <a:cxn ang="0">
                          <a:pos x="218" y="3110"/>
                        </a:cxn>
                        <a:cxn ang="0">
                          <a:pos x="0" y="421"/>
                        </a:cxn>
                        <a:cxn ang="0">
                          <a:pos x="422" y="0"/>
                        </a:cxn>
                        <a:cxn ang="0">
                          <a:pos x="845" y="421"/>
                        </a:cxn>
                        <a:cxn ang="0">
                          <a:pos x="625" y="3110"/>
                        </a:cxn>
                      </a:cxnLst>
                      <a:rect l="0" t="0" r="r" b="b"/>
                      <a:pathLst>
                        <a:path w="845" h="3110">
                          <a:moveTo>
                            <a:pt x="625" y="3110"/>
                          </a:moveTo>
                          <a:cubicBezTo>
                            <a:pt x="625" y="421"/>
                            <a:pt x="625" y="421"/>
                            <a:pt x="625" y="421"/>
                          </a:cubicBezTo>
                          <a:cubicBezTo>
                            <a:pt x="625" y="309"/>
                            <a:pt x="534" y="217"/>
                            <a:pt x="422" y="217"/>
                          </a:cubicBezTo>
                          <a:cubicBezTo>
                            <a:pt x="309" y="217"/>
                            <a:pt x="218" y="309"/>
                            <a:pt x="218" y="421"/>
                          </a:cubicBezTo>
                          <a:cubicBezTo>
                            <a:pt x="218" y="3110"/>
                            <a:pt x="218" y="3110"/>
                            <a:pt x="218" y="3110"/>
                          </a:cubicBezTo>
                          <a:cubicBezTo>
                            <a:pt x="0" y="421"/>
                            <a:pt x="0" y="421"/>
                            <a:pt x="0" y="421"/>
                          </a:cubicBezTo>
                          <a:cubicBezTo>
                            <a:pt x="0" y="188"/>
                            <a:pt x="188" y="0"/>
                            <a:pt x="422" y="0"/>
                          </a:cubicBezTo>
                          <a:cubicBezTo>
                            <a:pt x="655" y="0"/>
                            <a:pt x="845" y="188"/>
                            <a:pt x="845" y="421"/>
                          </a:cubicBezTo>
                          <a:lnTo>
                            <a:pt x="625" y="3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9"/>
                    <p:cNvSpPr>
                      <a:spLocks/>
                    </p:cNvSpPr>
                    <p:nvPr/>
                  </p:nvSpPr>
                  <p:spPr bwMode="auto">
                    <a:xfrm>
                      <a:off x="3672687" y="4012687"/>
                      <a:ext cx="1520142" cy="2398697"/>
                    </a:xfrm>
                    <a:custGeom>
                      <a:avLst/>
                      <a:gdLst/>
                      <a:ahLst/>
                      <a:cxnLst>
                        <a:cxn ang="0">
                          <a:pos x="421" y="6731"/>
                        </a:cxn>
                        <a:cxn ang="0">
                          <a:pos x="1102" y="6912"/>
                        </a:cxn>
                        <a:cxn ang="0">
                          <a:pos x="1715" y="6686"/>
                        </a:cxn>
                        <a:cxn ang="0">
                          <a:pos x="1989" y="5988"/>
                        </a:cxn>
                        <a:cxn ang="0">
                          <a:pos x="1989" y="376"/>
                        </a:cxn>
                        <a:cxn ang="0">
                          <a:pos x="2365" y="0"/>
                        </a:cxn>
                        <a:cxn ang="0">
                          <a:pos x="2741" y="376"/>
                        </a:cxn>
                        <a:cxn ang="0">
                          <a:pos x="2741" y="5988"/>
                        </a:cxn>
                        <a:cxn ang="0">
                          <a:pos x="3023" y="6681"/>
                        </a:cxn>
                        <a:cxn ang="0">
                          <a:pos x="3652" y="6912"/>
                        </a:cxn>
                        <a:cxn ang="0">
                          <a:pos x="4315" y="6737"/>
                        </a:cxn>
                        <a:cxn ang="0">
                          <a:pos x="4752" y="6051"/>
                        </a:cxn>
                        <a:cxn ang="0">
                          <a:pos x="4752" y="6051"/>
                        </a:cxn>
                        <a:cxn ang="0">
                          <a:pos x="2546" y="5988"/>
                        </a:cxn>
                        <a:cxn ang="0">
                          <a:pos x="2546" y="376"/>
                        </a:cxn>
                        <a:cxn ang="0">
                          <a:pos x="2365" y="194"/>
                        </a:cxn>
                        <a:cxn ang="0">
                          <a:pos x="2184" y="376"/>
                        </a:cxn>
                        <a:cxn ang="0">
                          <a:pos x="2184" y="5988"/>
                        </a:cxn>
                        <a:cxn ang="0">
                          <a:pos x="0" y="6051"/>
                        </a:cxn>
                        <a:cxn ang="0">
                          <a:pos x="0" y="6051"/>
                        </a:cxn>
                        <a:cxn ang="0">
                          <a:pos x="421" y="6731"/>
                        </a:cxn>
                      </a:cxnLst>
                      <a:rect l="0" t="0" r="r" b="b"/>
                      <a:pathLst>
                        <a:path w="4752" h="7499">
                          <a:moveTo>
                            <a:pt x="421" y="6731"/>
                          </a:moveTo>
                          <a:cubicBezTo>
                            <a:pt x="619" y="6854"/>
                            <a:pt x="870" y="6912"/>
                            <a:pt x="1102" y="6912"/>
                          </a:cubicBezTo>
                          <a:cubicBezTo>
                            <a:pt x="1331" y="6912"/>
                            <a:pt x="1552" y="6834"/>
                            <a:pt x="1715" y="6686"/>
                          </a:cubicBezTo>
                          <a:cubicBezTo>
                            <a:pt x="1875" y="6536"/>
                            <a:pt x="1987" y="6317"/>
                            <a:pt x="1989" y="5988"/>
                          </a:cubicBezTo>
                          <a:cubicBezTo>
                            <a:pt x="1989" y="376"/>
                            <a:pt x="1989" y="376"/>
                            <a:pt x="1989" y="376"/>
                          </a:cubicBezTo>
                          <a:cubicBezTo>
                            <a:pt x="1989" y="168"/>
                            <a:pt x="2156" y="0"/>
                            <a:pt x="2365" y="0"/>
                          </a:cubicBezTo>
                          <a:cubicBezTo>
                            <a:pt x="2573" y="0"/>
                            <a:pt x="2741" y="168"/>
                            <a:pt x="2741" y="376"/>
                          </a:cubicBezTo>
                          <a:cubicBezTo>
                            <a:pt x="2741" y="5988"/>
                            <a:pt x="2741" y="5988"/>
                            <a:pt x="2741" y="5988"/>
                          </a:cubicBezTo>
                          <a:cubicBezTo>
                            <a:pt x="2742" y="6309"/>
                            <a:pt x="2855" y="6528"/>
                            <a:pt x="3023" y="6681"/>
                          </a:cubicBezTo>
                          <a:cubicBezTo>
                            <a:pt x="3191" y="6832"/>
                            <a:pt x="3420" y="6912"/>
                            <a:pt x="3652" y="6912"/>
                          </a:cubicBezTo>
                          <a:cubicBezTo>
                            <a:pt x="3879" y="6912"/>
                            <a:pt x="4139" y="6866"/>
                            <a:pt x="4315" y="6737"/>
                          </a:cubicBezTo>
                          <a:cubicBezTo>
                            <a:pt x="4505" y="6597"/>
                            <a:pt x="4738" y="6344"/>
                            <a:pt x="4752" y="6051"/>
                          </a:cubicBezTo>
                          <a:cubicBezTo>
                            <a:pt x="4752" y="6051"/>
                            <a:pt x="4752" y="6051"/>
                            <a:pt x="4752" y="6051"/>
                          </a:cubicBezTo>
                          <a:cubicBezTo>
                            <a:pt x="4690" y="7499"/>
                            <a:pt x="2546" y="7436"/>
                            <a:pt x="2546" y="5988"/>
                          </a:cubicBezTo>
                          <a:cubicBezTo>
                            <a:pt x="2546" y="376"/>
                            <a:pt x="2546" y="376"/>
                            <a:pt x="2546" y="376"/>
                          </a:cubicBezTo>
                          <a:cubicBezTo>
                            <a:pt x="2546" y="276"/>
                            <a:pt x="2465" y="194"/>
                            <a:pt x="2365" y="194"/>
                          </a:cubicBezTo>
                          <a:cubicBezTo>
                            <a:pt x="2264" y="194"/>
                            <a:pt x="2184" y="276"/>
                            <a:pt x="2184" y="376"/>
                          </a:cubicBezTo>
                          <a:cubicBezTo>
                            <a:pt x="2184" y="5988"/>
                            <a:pt x="2184" y="5988"/>
                            <a:pt x="2184" y="5988"/>
                          </a:cubicBezTo>
                          <a:cubicBezTo>
                            <a:pt x="2184" y="7480"/>
                            <a:pt x="61" y="7457"/>
                            <a:pt x="0" y="6051"/>
                          </a:cubicBezTo>
                          <a:cubicBezTo>
                            <a:pt x="0" y="6051"/>
                            <a:pt x="0" y="6051"/>
                            <a:pt x="0" y="6051"/>
                          </a:cubicBezTo>
                          <a:cubicBezTo>
                            <a:pt x="13" y="6338"/>
                            <a:pt x="243" y="6620"/>
                            <a:pt x="421" y="67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0"/>
                    <p:cNvSpPr>
                      <a:spLocks/>
                    </p:cNvSpPr>
                    <p:nvPr/>
                  </p:nvSpPr>
                  <p:spPr bwMode="auto">
                    <a:xfrm>
                      <a:off x="3004832" y="3010093"/>
                      <a:ext cx="537994" cy="1307679"/>
                    </a:xfrm>
                    <a:custGeom>
                      <a:avLst/>
                      <a:gdLst/>
                      <a:ahLst/>
                      <a:cxnLst>
                        <a:cxn ang="0">
                          <a:pos x="28" y="2956"/>
                        </a:cxn>
                        <a:cxn ang="0">
                          <a:pos x="357" y="3490"/>
                        </a:cxn>
                        <a:cxn ang="0">
                          <a:pos x="841" y="3609"/>
                        </a:cxn>
                        <a:cxn ang="0">
                          <a:pos x="1281" y="3449"/>
                        </a:cxn>
                        <a:cxn ang="0">
                          <a:pos x="1479" y="2956"/>
                        </a:cxn>
                        <a:cxn ang="0">
                          <a:pos x="1682" y="0"/>
                        </a:cxn>
                        <a:cxn ang="0">
                          <a:pos x="1682" y="0"/>
                        </a:cxn>
                        <a:cxn ang="0">
                          <a:pos x="1682" y="2956"/>
                        </a:cxn>
                        <a:cxn ang="0">
                          <a:pos x="0" y="2956"/>
                        </a:cxn>
                        <a:cxn ang="0">
                          <a:pos x="0" y="2809"/>
                        </a:cxn>
                        <a:cxn ang="0">
                          <a:pos x="0" y="2809"/>
                        </a:cxn>
                        <a:cxn ang="0">
                          <a:pos x="28" y="2956"/>
                        </a:cxn>
                      </a:cxnLst>
                      <a:rect l="0" t="0" r="r" b="b"/>
                      <a:pathLst>
                        <a:path w="1682" h="4088">
                          <a:moveTo>
                            <a:pt x="28" y="2956"/>
                          </a:moveTo>
                          <a:cubicBezTo>
                            <a:pt x="85" y="3192"/>
                            <a:pt x="194" y="3394"/>
                            <a:pt x="357" y="3490"/>
                          </a:cubicBezTo>
                          <a:cubicBezTo>
                            <a:pt x="492" y="3569"/>
                            <a:pt x="676" y="3610"/>
                            <a:pt x="841" y="3609"/>
                          </a:cubicBezTo>
                          <a:cubicBezTo>
                            <a:pt x="1005" y="3610"/>
                            <a:pt x="1166" y="3554"/>
                            <a:pt x="1281" y="3449"/>
                          </a:cubicBezTo>
                          <a:cubicBezTo>
                            <a:pt x="1397" y="3344"/>
                            <a:pt x="1478" y="3192"/>
                            <a:pt x="1479" y="2956"/>
                          </a:cubicBezTo>
                          <a:cubicBezTo>
                            <a:pt x="1682" y="0"/>
                            <a:pt x="1682" y="0"/>
                            <a:pt x="1682" y="0"/>
                          </a:cubicBezTo>
                          <a:cubicBezTo>
                            <a:pt x="1682" y="0"/>
                            <a:pt x="1682" y="0"/>
                            <a:pt x="1682" y="0"/>
                          </a:cubicBezTo>
                          <a:cubicBezTo>
                            <a:pt x="1682" y="2956"/>
                            <a:pt x="1682" y="2956"/>
                            <a:pt x="1682" y="2956"/>
                          </a:cubicBezTo>
                          <a:cubicBezTo>
                            <a:pt x="1682" y="4088"/>
                            <a:pt x="0" y="4088"/>
                            <a:pt x="0" y="2956"/>
                          </a:cubicBezTo>
                          <a:cubicBezTo>
                            <a:pt x="0" y="2809"/>
                            <a:pt x="0" y="2809"/>
                            <a:pt x="0" y="2809"/>
                          </a:cubicBezTo>
                          <a:cubicBezTo>
                            <a:pt x="0" y="2809"/>
                            <a:pt x="0" y="2809"/>
                            <a:pt x="0" y="2809"/>
                          </a:cubicBezTo>
                          <a:lnTo>
                            <a:pt x="28" y="29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1"/>
                    <p:cNvSpPr>
                      <a:spLocks/>
                    </p:cNvSpPr>
                    <p:nvPr/>
                  </p:nvSpPr>
                  <p:spPr bwMode="auto">
                    <a:xfrm>
                      <a:off x="4306689" y="4012281"/>
                      <a:ext cx="240899" cy="1915816"/>
                    </a:xfrm>
                    <a:custGeom>
                      <a:avLst/>
                      <a:gdLst/>
                      <a:ahLst/>
                      <a:cxnLst>
                        <a:cxn ang="0">
                          <a:pos x="557" y="5989"/>
                        </a:cxn>
                        <a:cxn ang="0">
                          <a:pos x="557" y="376"/>
                        </a:cxn>
                        <a:cxn ang="0">
                          <a:pos x="377" y="193"/>
                        </a:cxn>
                        <a:cxn ang="0">
                          <a:pos x="194" y="376"/>
                        </a:cxn>
                        <a:cxn ang="0">
                          <a:pos x="194" y="5989"/>
                        </a:cxn>
                        <a:cxn ang="0">
                          <a:pos x="0" y="376"/>
                        </a:cxn>
                        <a:cxn ang="0">
                          <a:pos x="377" y="0"/>
                        </a:cxn>
                        <a:cxn ang="0">
                          <a:pos x="753" y="376"/>
                        </a:cxn>
                        <a:cxn ang="0">
                          <a:pos x="557" y="5989"/>
                        </a:cxn>
                      </a:cxnLst>
                      <a:rect l="0" t="0" r="r" b="b"/>
                      <a:pathLst>
                        <a:path w="753" h="5989">
                          <a:moveTo>
                            <a:pt x="557" y="5989"/>
                          </a:moveTo>
                          <a:cubicBezTo>
                            <a:pt x="557" y="376"/>
                            <a:pt x="557" y="376"/>
                            <a:pt x="557" y="376"/>
                          </a:cubicBezTo>
                          <a:cubicBezTo>
                            <a:pt x="557" y="276"/>
                            <a:pt x="475" y="193"/>
                            <a:pt x="377" y="193"/>
                          </a:cubicBezTo>
                          <a:cubicBezTo>
                            <a:pt x="276" y="193"/>
                            <a:pt x="194" y="276"/>
                            <a:pt x="194" y="376"/>
                          </a:cubicBezTo>
                          <a:cubicBezTo>
                            <a:pt x="194" y="5989"/>
                            <a:pt x="194" y="5989"/>
                            <a:pt x="194" y="5989"/>
                          </a:cubicBezTo>
                          <a:cubicBezTo>
                            <a:pt x="0" y="376"/>
                            <a:pt x="0" y="376"/>
                            <a:pt x="0" y="376"/>
                          </a:cubicBezTo>
                          <a:cubicBezTo>
                            <a:pt x="0" y="169"/>
                            <a:pt x="168" y="0"/>
                            <a:pt x="377" y="0"/>
                          </a:cubicBezTo>
                          <a:cubicBezTo>
                            <a:pt x="585" y="0"/>
                            <a:pt x="753" y="169"/>
                            <a:pt x="753" y="376"/>
                          </a:cubicBezTo>
                          <a:lnTo>
                            <a:pt x="557" y="59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2"/>
                    <p:cNvSpPr>
                      <a:spLocks/>
                    </p:cNvSpPr>
                    <p:nvPr/>
                  </p:nvSpPr>
                  <p:spPr bwMode="auto">
                    <a:xfrm>
                      <a:off x="5414769" y="2667635"/>
                      <a:ext cx="1410050" cy="525807"/>
                    </a:xfrm>
                    <a:custGeom>
                      <a:avLst/>
                      <a:gdLst/>
                      <a:ahLst/>
                      <a:cxnLst>
                        <a:cxn ang="0">
                          <a:pos x="404" y="1000"/>
                        </a:cxn>
                        <a:cxn ang="0">
                          <a:pos x="880" y="1404"/>
                        </a:cxn>
                        <a:cxn ang="0">
                          <a:pos x="890" y="1406"/>
                        </a:cxn>
                        <a:cxn ang="0">
                          <a:pos x="1144" y="1448"/>
                        </a:cxn>
                        <a:cxn ang="0">
                          <a:pos x="3537" y="1448"/>
                        </a:cxn>
                        <a:cxn ang="0">
                          <a:pos x="3544" y="1448"/>
                        </a:cxn>
                        <a:cxn ang="0">
                          <a:pos x="4125" y="1256"/>
                        </a:cxn>
                        <a:cxn ang="0">
                          <a:pos x="4408" y="856"/>
                        </a:cxn>
                        <a:cxn ang="0">
                          <a:pos x="4408" y="856"/>
                        </a:cxn>
                        <a:cxn ang="0">
                          <a:pos x="3541" y="1644"/>
                        </a:cxn>
                        <a:cxn ang="0">
                          <a:pos x="1144" y="1644"/>
                        </a:cxn>
                        <a:cxn ang="0">
                          <a:pos x="826" y="1591"/>
                        </a:cxn>
                        <a:cxn ang="0">
                          <a:pos x="292" y="1071"/>
                        </a:cxn>
                        <a:cxn ang="0">
                          <a:pos x="240" y="931"/>
                        </a:cxn>
                        <a:cxn ang="0">
                          <a:pos x="0" y="323"/>
                        </a:cxn>
                        <a:cxn ang="0">
                          <a:pos x="81" y="0"/>
                        </a:cxn>
                        <a:cxn ang="0">
                          <a:pos x="404" y="1000"/>
                        </a:cxn>
                      </a:cxnLst>
                      <a:rect l="0" t="0" r="r" b="b"/>
                      <a:pathLst>
                        <a:path w="4408" h="1644">
                          <a:moveTo>
                            <a:pt x="404" y="1000"/>
                          </a:moveTo>
                          <a:cubicBezTo>
                            <a:pt x="468" y="1207"/>
                            <a:pt x="717" y="1352"/>
                            <a:pt x="880" y="1404"/>
                          </a:cubicBezTo>
                          <a:cubicBezTo>
                            <a:pt x="890" y="1406"/>
                            <a:pt x="890" y="1406"/>
                            <a:pt x="890" y="1406"/>
                          </a:cubicBezTo>
                          <a:cubicBezTo>
                            <a:pt x="966" y="1432"/>
                            <a:pt x="1047" y="1448"/>
                            <a:pt x="1144" y="1448"/>
                          </a:cubicBezTo>
                          <a:cubicBezTo>
                            <a:pt x="3537" y="1448"/>
                            <a:pt x="3537" y="1448"/>
                            <a:pt x="3537" y="1448"/>
                          </a:cubicBezTo>
                          <a:cubicBezTo>
                            <a:pt x="3541" y="1448"/>
                            <a:pt x="3543" y="1448"/>
                            <a:pt x="3544" y="1448"/>
                          </a:cubicBezTo>
                          <a:cubicBezTo>
                            <a:pt x="3779" y="1448"/>
                            <a:pt x="3986" y="1352"/>
                            <a:pt x="4125" y="1256"/>
                          </a:cubicBezTo>
                          <a:cubicBezTo>
                            <a:pt x="4244" y="1174"/>
                            <a:pt x="4403" y="1006"/>
                            <a:pt x="4408" y="856"/>
                          </a:cubicBezTo>
                          <a:cubicBezTo>
                            <a:pt x="4408" y="856"/>
                            <a:pt x="4408" y="856"/>
                            <a:pt x="4408" y="856"/>
                          </a:cubicBezTo>
                          <a:cubicBezTo>
                            <a:pt x="4395" y="1254"/>
                            <a:pt x="4123" y="1644"/>
                            <a:pt x="3541" y="1644"/>
                          </a:cubicBezTo>
                          <a:cubicBezTo>
                            <a:pt x="1144" y="1644"/>
                            <a:pt x="1144" y="1644"/>
                            <a:pt x="1144" y="1644"/>
                          </a:cubicBezTo>
                          <a:cubicBezTo>
                            <a:pt x="1023" y="1644"/>
                            <a:pt x="919" y="1623"/>
                            <a:pt x="826" y="1591"/>
                          </a:cubicBezTo>
                          <a:cubicBezTo>
                            <a:pt x="607" y="1526"/>
                            <a:pt x="407" y="1363"/>
                            <a:pt x="292" y="1071"/>
                          </a:cubicBezTo>
                          <a:cubicBezTo>
                            <a:pt x="240" y="931"/>
                            <a:pt x="240" y="931"/>
                            <a:pt x="240" y="931"/>
                          </a:cubicBezTo>
                          <a:cubicBezTo>
                            <a:pt x="0" y="323"/>
                            <a:pt x="0" y="323"/>
                            <a:pt x="0" y="323"/>
                          </a:cubicBezTo>
                          <a:cubicBezTo>
                            <a:pt x="81" y="0"/>
                            <a:pt x="81" y="0"/>
                            <a:pt x="81" y="0"/>
                          </a:cubicBezTo>
                          <a:lnTo>
                            <a:pt x="404" y="10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3"/>
                    <p:cNvSpPr>
                      <a:spLocks/>
                    </p:cNvSpPr>
                    <p:nvPr/>
                  </p:nvSpPr>
                  <p:spPr bwMode="auto">
                    <a:xfrm>
                      <a:off x="5129456" y="2557545"/>
                      <a:ext cx="379291" cy="1136246"/>
                    </a:xfrm>
                    <a:custGeom>
                      <a:avLst/>
                      <a:gdLst/>
                      <a:ahLst/>
                      <a:cxnLst>
                        <a:cxn ang="0">
                          <a:pos x="792" y="409"/>
                        </a:cxn>
                        <a:cxn ang="0">
                          <a:pos x="418" y="208"/>
                        </a:cxn>
                        <a:cxn ang="0">
                          <a:pos x="196" y="493"/>
                        </a:cxn>
                        <a:cxn ang="0">
                          <a:pos x="198" y="521"/>
                        </a:cxn>
                        <a:cxn ang="0">
                          <a:pos x="198" y="3552"/>
                        </a:cxn>
                        <a:cxn ang="0">
                          <a:pos x="198" y="3552"/>
                        </a:cxn>
                        <a:cxn ang="0">
                          <a:pos x="2" y="526"/>
                        </a:cxn>
                        <a:cxn ang="0">
                          <a:pos x="0" y="502"/>
                        </a:cxn>
                        <a:cxn ang="0">
                          <a:pos x="0" y="489"/>
                        </a:cxn>
                        <a:cxn ang="0">
                          <a:pos x="0" y="489"/>
                        </a:cxn>
                        <a:cxn ang="0">
                          <a:pos x="0" y="486"/>
                        </a:cxn>
                        <a:cxn ang="0">
                          <a:pos x="362" y="22"/>
                        </a:cxn>
                        <a:cxn ang="0">
                          <a:pos x="505" y="1"/>
                        </a:cxn>
                        <a:cxn ang="0">
                          <a:pos x="975" y="344"/>
                        </a:cxn>
                        <a:cxn ang="0">
                          <a:pos x="1186" y="1415"/>
                        </a:cxn>
                        <a:cxn ang="0">
                          <a:pos x="1186" y="1415"/>
                        </a:cxn>
                        <a:cxn ang="0">
                          <a:pos x="792" y="409"/>
                        </a:cxn>
                      </a:cxnLst>
                      <a:rect l="0" t="0" r="r" b="b"/>
                      <a:pathLst>
                        <a:path w="1186" h="3552">
                          <a:moveTo>
                            <a:pt x="792" y="409"/>
                          </a:moveTo>
                          <a:cubicBezTo>
                            <a:pt x="743" y="251"/>
                            <a:pt x="577" y="161"/>
                            <a:pt x="418" y="208"/>
                          </a:cubicBezTo>
                          <a:cubicBezTo>
                            <a:pt x="285" y="248"/>
                            <a:pt x="192" y="362"/>
                            <a:pt x="196" y="493"/>
                          </a:cubicBezTo>
                          <a:cubicBezTo>
                            <a:pt x="198" y="521"/>
                            <a:pt x="198" y="521"/>
                            <a:pt x="198" y="521"/>
                          </a:cubicBezTo>
                          <a:cubicBezTo>
                            <a:pt x="198" y="3552"/>
                            <a:pt x="198" y="3552"/>
                            <a:pt x="198" y="3552"/>
                          </a:cubicBezTo>
                          <a:cubicBezTo>
                            <a:pt x="198" y="3552"/>
                            <a:pt x="198" y="3552"/>
                            <a:pt x="198" y="3552"/>
                          </a:cubicBezTo>
                          <a:cubicBezTo>
                            <a:pt x="2" y="526"/>
                            <a:pt x="2" y="526"/>
                            <a:pt x="2" y="526"/>
                          </a:cubicBezTo>
                          <a:cubicBezTo>
                            <a:pt x="0" y="502"/>
                            <a:pt x="0" y="502"/>
                            <a:pt x="0" y="502"/>
                          </a:cubicBezTo>
                          <a:cubicBezTo>
                            <a:pt x="0" y="489"/>
                            <a:pt x="0" y="489"/>
                            <a:pt x="0" y="489"/>
                          </a:cubicBezTo>
                          <a:cubicBezTo>
                            <a:pt x="0" y="489"/>
                            <a:pt x="0" y="489"/>
                            <a:pt x="0" y="489"/>
                          </a:cubicBezTo>
                          <a:cubicBezTo>
                            <a:pt x="0" y="489"/>
                            <a:pt x="0" y="489"/>
                            <a:pt x="0" y="486"/>
                          </a:cubicBezTo>
                          <a:cubicBezTo>
                            <a:pt x="2" y="261"/>
                            <a:pt x="161" y="81"/>
                            <a:pt x="362" y="22"/>
                          </a:cubicBezTo>
                          <a:cubicBezTo>
                            <a:pt x="409" y="7"/>
                            <a:pt x="457" y="1"/>
                            <a:pt x="505" y="1"/>
                          </a:cubicBezTo>
                          <a:cubicBezTo>
                            <a:pt x="714" y="0"/>
                            <a:pt x="907" y="136"/>
                            <a:pt x="975" y="344"/>
                          </a:cubicBezTo>
                          <a:cubicBezTo>
                            <a:pt x="1186" y="1415"/>
                            <a:pt x="1186" y="1415"/>
                            <a:pt x="1186" y="1415"/>
                          </a:cubicBezTo>
                          <a:cubicBezTo>
                            <a:pt x="1186" y="1415"/>
                            <a:pt x="1186" y="1415"/>
                            <a:pt x="1186" y="1415"/>
                          </a:cubicBezTo>
                          <a:lnTo>
                            <a:pt x="792" y="4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Ellipse 100"/>
                    <p:cNvSpPr>
                      <a:spLocks noChangeArrowheads="1"/>
                    </p:cNvSpPr>
                    <p:nvPr/>
                  </p:nvSpPr>
                  <p:spPr bwMode="auto">
                    <a:xfrm>
                      <a:off x="3934523" y="331960"/>
                      <a:ext cx="911850" cy="667407"/>
                    </a:xfrm>
                    <a:prstGeom prst="ellipse">
                      <a:avLst/>
                    </a:prstGeom>
                    <a:grpFill/>
                    <a:ln w="9525">
                      <a:noFill/>
                      <a:round/>
                      <a:headEnd/>
                      <a:tailEnd/>
                    </a:ln>
                  </p:spPr>
                  <p:txBody>
                    <a:bodyPr anchor="ctr"/>
                    <a:lstStyle/>
                    <a:p>
                      <a:pPr algn="ctr"/>
                      <a:endParaRPr lang="en-US">
                        <a:latin typeface="Arial" pitchFamily="34" charset="0"/>
                        <a:cs typeface="Arial" pitchFamily="34" charset="0"/>
                      </a:endParaRPr>
                    </a:p>
                  </p:txBody>
                </p:sp>
                <p:sp>
                  <p:nvSpPr>
                    <p:cNvPr id="92" name="Ellipse 100"/>
                    <p:cNvSpPr>
                      <a:spLocks noChangeArrowheads="1"/>
                    </p:cNvSpPr>
                    <p:nvPr/>
                  </p:nvSpPr>
                  <p:spPr bwMode="auto">
                    <a:xfrm rot="10800000">
                      <a:off x="3035293" y="3672648"/>
                      <a:ext cx="447058" cy="479914"/>
                    </a:xfrm>
                    <a:prstGeom prst="ellipse">
                      <a:avLst/>
                    </a:prstGeom>
                    <a:grpFill/>
                    <a:ln w="9525">
                      <a:noFill/>
                      <a:round/>
                      <a:headEnd/>
                      <a:tailEnd/>
                    </a:ln>
                  </p:spPr>
                  <p:txBody>
                    <a:bodyPr anchor="ctr"/>
                    <a:lstStyle/>
                    <a:p>
                      <a:pPr algn="ctr"/>
                      <a:endParaRPr lang="en-US">
                        <a:latin typeface="Arial" pitchFamily="34" charset="0"/>
                        <a:cs typeface="Arial" pitchFamily="34" charset="0"/>
                      </a:endParaRPr>
                    </a:p>
                  </p:txBody>
                </p:sp>
                <p:sp>
                  <p:nvSpPr>
                    <p:cNvPr id="93" name="Ellipse 100"/>
                    <p:cNvSpPr>
                      <a:spLocks noChangeArrowheads="1"/>
                    </p:cNvSpPr>
                    <p:nvPr/>
                  </p:nvSpPr>
                  <p:spPr bwMode="auto">
                    <a:xfrm rot="5400000">
                      <a:off x="6351190" y="2672245"/>
                      <a:ext cx="407402" cy="453954"/>
                    </a:xfrm>
                    <a:prstGeom prst="ellipse">
                      <a:avLst/>
                    </a:prstGeom>
                    <a:grpFill/>
                    <a:ln w="9525">
                      <a:noFill/>
                      <a:round/>
                      <a:headEnd/>
                      <a:tailEnd/>
                    </a:ln>
                  </p:spPr>
                  <p:txBody>
                    <a:bodyPr anchor="ctr"/>
                    <a:lstStyle/>
                    <a:p>
                      <a:pPr algn="ctr"/>
                      <a:endParaRPr lang="en-US">
                        <a:latin typeface="Arial" pitchFamily="34" charset="0"/>
                        <a:cs typeface="Arial" pitchFamily="34" charset="0"/>
                      </a:endParaRPr>
                    </a:p>
                  </p:txBody>
                </p:sp>
                <p:sp>
                  <p:nvSpPr>
                    <p:cNvPr id="94" name="Ellipse 100"/>
                    <p:cNvSpPr>
                      <a:spLocks noChangeArrowheads="1"/>
                    </p:cNvSpPr>
                    <p:nvPr/>
                  </p:nvSpPr>
                  <p:spPr bwMode="auto">
                    <a:xfrm rot="10800000">
                      <a:off x="4563209" y="5607102"/>
                      <a:ext cx="599371" cy="589800"/>
                    </a:xfrm>
                    <a:prstGeom prst="ellipse">
                      <a:avLst/>
                    </a:prstGeom>
                    <a:grpFill/>
                    <a:ln w="9525">
                      <a:noFill/>
                      <a:round/>
                      <a:headEnd/>
                      <a:tailEnd/>
                    </a:ln>
                  </p:spPr>
                  <p:txBody>
                    <a:bodyPr anchor="ctr"/>
                    <a:lstStyle/>
                    <a:p>
                      <a:pPr algn="ctr"/>
                      <a:endParaRPr lang="en-US">
                        <a:latin typeface="Arial" pitchFamily="34" charset="0"/>
                        <a:cs typeface="Arial" pitchFamily="34" charset="0"/>
                      </a:endParaRPr>
                    </a:p>
                  </p:txBody>
                </p:sp>
                <p:sp>
                  <p:nvSpPr>
                    <p:cNvPr id="95" name="Ellipse 100"/>
                    <p:cNvSpPr>
                      <a:spLocks noChangeArrowheads="1"/>
                    </p:cNvSpPr>
                    <p:nvPr/>
                  </p:nvSpPr>
                  <p:spPr bwMode="auto">
                    <a:xfrm rot="10800000">
                      <a:off x="3696125" y="5611504"/>
                      <a:ext cx="599371" cy="589800"/>
                    </a:xfrm>
                    <a:prstGeom prst="ellipse">
                      <a:avLst/>
                    </a:prstGeom>
                    <a:grpFill/>
                    <a:ln w="9525">
                      <a:noFill/>
                      <a:round/>
                      <a:headEnd/>
                      <a:tailEnd/>
                    </a:ln>
                  </p:spPr>
                  <p:txBody>
                    <a:bodyPr anchor="ctr"/>
                    <a:lstStyle/>
                    <a:p>
                      <a:pPr algn="ctr"/>
                      <a:endParaRPr lang="en-US">
                        <a:latin typeface="Arial" pitchFamily="34" charset="0"/>
                        <a:cs typeface="Arial" pitchFamily="34" charset="0"/>
                      </a:endParaRPr>
                    </a:p>
                  </p:txBody>
                </p:sp>
              </p:grpSp>
              <p:grpSp>
                <p:nvGrpSpPr>
                  <p:cNvPr id="96" name="Group 4"/>
                  <p:cNvGrpSpPr/>
                  <p:nvPr/>
                </p:nvGrpSpPr>
                <p:grpSpPr>
                  <a:xfrm flipH="1">
                    <a:off x="5257800" y="2920086"/>
                    <a:ext cx="1786309" cy="2794914"/>
                    <a:chOff x="3000364" y="285728"/>
                    <a:chExt cx="3915860" cy="6126875"/>
                  </a:xfrm>
                  <a:solidFill>
                    <a:schemeClr val="accent6"/>
                  </a:solidFill>
                  <a:effectLst/>
                </p:grpSpPr>
                <p:sp>
                  <p:nvSpPr>
                    <p:cNvPr id="97" name="Oval 6"/>
                    <p:cNvSpPr>
                      <a:spLocks noChangeArrowheads="1"/>
                    </p:cNvSpPr>
                    <p:nvPr/>
                  </p:nvSpPr>
                  <p:spPr bwMode="auto">
                    <a:xfrm>
                      <a:off x="3727801" y="285728"/>
                      <a:ext cx="1331241" cy="1331375"/>
                    </a:xfrm>
                    <a:prstGeom prst="ellipse">
                      <a:avLst/>
                    </a:prstGeom>
                    <a:grpFill/>
                    <a:ln>
                      <a:noFill/>
                      <a:headEnd/>
                      <a:tailEn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98" name="Freeform 7"/>
                    <p:cNvSpPr>
                      <a:spLocks/>
                    </p:cNvSpPr>
                    <p:nvPr/>
                  </p:nvSpPr>
                  <p:spPr bwMode="auto">
                    <a:xfrm>
                      <a:off x="3000364" y="1768359"/>
                      <a:ext cx="3915860" cy="4644244"/>
                    </a:xfrm>
                    <a:custGeom>
                      <a:avLst/>
                      <a:gdLst/>
                      <a:ahLst/>
                      <a:cxnLst>
                        <a:cxn ang="0">
                          <a:pos x="2399" y="9"/>
                        </a:cxn>
                        <a:cxn ang="0">
                          <a:pos x="2450" y="7"/>
                        </a:cxn>
                        <a:cxn ang="0">
                          <a:pos x="2460" y="9"/>
                        </a:cxn>
                        <a:cxn ang="0">
                          <a:pos x="2460" y="7"/>
                        </a:cxn>
                        <a:cxn ang="0">
                          <a:pos x="6428" y="9"/>
                        </a:cxn>
                        <a:cxn ang="0">
                          <a:pos x="6428" y="9"/>
                        </a:cxn>
                        <a:cxn ang="0">
                          <a:pos x="8719" y="1614"/>
                        </a:cxn>
                        <a:cxn ang="0">
                          <a:pos x="8757" y="1706"/>
                        </a:cxn>
                        <a:cxn ang="0">
                          <a:pos x="9107" y="2611"/>
                        </a:cxn>
                        <a:cxn ang="0">
                          <a:pos x="9415" y="2818"/>
                        </a:cxn>
                        <a:cxn ang="0">
                          <a:pos x="11103" y="2815"/>
                        </a:cxn>
                        <a:cxn ang="0">
                          <a:pos x="11103" y="4455"/>
                        </a:cxn>
                        <a:cxn ang="0">
                          <a:pos x="8695" y="4455"/>
                        </a:cxn>
                        <a:cxn ang="0">
                          <a:pos x="8376" y="4400"/>
                        </a:cxn>
                        <a:cxn ang="0">
                          <a:pos x="7842" y="3879"/>
                        </a:cxn>
                        <a:cxn ang="0">
                          <a:pos x="7787" y="3740"/>
                        </a:cxn>
                        <a:cxn ang="0">
                          <a:pos x="7446" y="2869"/>
                        </a:cxn>
                        <a:cxn ang="0">
                          <a:pos x="7070" y="2668"/>
                        </a:cxn>
                        <a:cxn ang="0">
                          <a:pos x="6847" y="2953"/>
                        </a:cxn>
                        <a:cxn ang="0">
                          <a:pos x="6848" y="2981"/>
                        </a:cxn>
                        <a:cxn ang="0">
                          <a:pos x="6848" y="12999"/>
                        </a:cxn>
                        <a:cxn ang="0">
                          <a:pos x="4651" y="12999"/>
                        </a:cxn>
                        <a:cxn ang="0">
                          <a:pos x="4651" y="7360"/>
                        </a:cxn>
                        <a:cxn ang="0">
                          <a:pos x="4470" y="7179"/>
                        </a:cxn>
                        <a:cxn ang="0">
                          <a:pos x="4288" y="7360"/>
                        </a:cxn>
                        <a:cxn ang="0">
                          <a:pos x="4288" y="12999"/>
                        </a:cxn>
                        <a:cxn ang="0">
                          <a:pos x="2090" y="12999"/>
                        </a:cxn>
                        <a:cxn ang="0">
                          <a:pos x="2090" y="2981"/>
                        </a:cxn>
                        <a:cxn ang="0">
                          <a:pos x="2091" y="2970"/>
                        </a:cxn>
                        <a:cxn ang="0">
                          <a:pos x="2090" y="2970"/>
                        </a:cxn>
                        <a:cxn ang="0">
                          <a:pos x="1871" y="2751"/>
                        </a:cxn>
                        <a:cxn ang="0">
                          <a:pos x="1652" y="2970"/>
                        </a:cxn>
                        <a:cxn ang="0">
                          <a:pos x="1652" y="6813"/>
                        </a:cxn>
                        <a:cxn ang="0">
                          <a:pos x="13" y="6813"/>
                        </a:cxn>
                        <a:cxn ang="0">
                          <a:pos x="13" y="2582"/>
                        </a:cxn>
                        <a:cxn ang="0">
                          <a:pos x="14" y="2483"/>
                        </a:cxn>
                        <a:cxn ang="0">
                          <a:pos x="2399" y="9"/>
                        </a:cxn>
                      </a:cxnLst>
                      <a:rect l="0" t="0" r="r" b="b"/>
                      <a:pathLst>
                        <a:path w="12242" h="14519">
                          <a:moveTo>
                            <a:pt x="2399" y="9"/>
                          </a:moveTo>
                          <a:cubicBezTo>
                            <a:pt x="2450" y="7"/>
                            <a:pt x="2450" y="7"/>
                            <a:pt x="2450" y="7"/>
                          </a:cubicBezTo>
                          <a:cubicBezTo>
                            <a:pt x="2453" y="7"/>
                            <a:pt x="2457" y="9"/>
                            <a:pt x="2460" y="9"/>
                          </a:cubicBezTo>
                          <a:cubicBezTo>
                            <a:pt x="2460" y="7"/>
                            <a:pt x="2460" y="7"/>
                            <a:pt x="2460" y="7"/>
                          </a:cubicBezTo>
                          <a:cubicBezTo>
                            <a:pt x="6428" y="9"/>
                            <a:pt x="6428" y="9"/>
                            <a:pt x="6428" y="9"/>
                          </a:cubicBezTo>
                          <a:cubicBezTo>
                            <a:pt x="6428" y="9"/>
                            <a:pt x="6428" y="9"/>
                            <a:pt x="6428" y="9"/>
                          </a:cubicBezTo>
                          <a:cubicBezTo>
                            <a:pt x="7408" y="0"/>
                            <a:pt x="8342" y="609"/>
                            <a:pt x="8719" y="1614"/>
                          </a:cubicBezTo>
                          <a:cubicBezTo>
                            <a:pt x="8757" y="1706"/>
                            <a:pt x="8757" y="1706"/>
                            <a:pt x="8757" y="1706"/>
                          </a:cubicBezTo>
                          <a:cubicBezTo>
                            <a:pt x="9107" y="2611"/>
                            <a:pt x="9107" y="2611"/>
                            <a:pt x="9107" y="2611"/>
                          </a:cubicBezTo>
                          <a:cubicBezTo>
                            <a:pt x="9155" y="2733"/>
                            <a:pt x="9275" y="2818"/>
                            <a:pt x="9415" y="2818"/>
                          </a:cubicBezTo>
                          <a:cubicBezTo>
                            <a:pt x="11103" y="2815"/>
                            <a:pt x="11103" y="2815"/>
                            <a:pt x="11103" y="2815"/>
                          </a:cubicBezTo>
                          <a:cubicBezTo>
                            <a:pt x="12242" y="2815"/>
                            <a:pt x="12241" y="4456"/>
                            <a:pt x="11103" y="4455"/>
                          </a:cubicBezTo>
                          <a:cubicBezTo>
                            <a:pt x="8695" y="4455"/>
                            <a:pt x="8695" y="4455"/>
                            <a:pt x="8695" y="4455"/>
                          </a:cubicBezTo>
                          <a:cubicBezTo>
                            <a:pt x="8575" y="4455"/>
                            <a:pt x="8471" y="4434"/>
                            <a:pt x="8376" y="4400"/>
                          </a:cubicBezTo>
                          <a:cubicBezTo>
                            <a:pt x="8156" y="4336"/>
                            <a:pt x="7956" y="4173"/>
                            <a:pt x="7842" y="3879"/>
                          </a:cubicBezTo>
                          <a:cubicBezTo>
                            <a:pt x="7787" y="3740"/>
                            <a:pt x="7787" y="3740"/>
                            <a:pt x="7787" y="3740"/>
                          </a:cubicBezTo>
                          <a:cubicBezTo>
                            <a:pt x="7446" y="2869"/>
                            <a:pt x="7446" y="2869"/>
                            <a:pt x="7446" y="2869"/>
                          </a:cubicBezTo>
                          <a:cubicBezTo>
                            <a:pt x="7397" y="2710"/>
                            <a:pt x="7229" y="2619"/>
                            <a:pt x="7070" y="2668"/>
                          </a:cubicBezTo>
                          <a:cubicBezTo>
                            <a:pt x="6937" y="2708"/>
                            <a:pt x="6844" y="2822"/>
                            <a:pt x="6847" y="2953"/>
                          </a:cubicBezTo>
                          <a:cubicBezTo>
                            <a:pt x="6848" y="2981"/>
                            <a:pt x="6848" y="2981"/>
                            <a:pt x="6848" y="2981"/>
                          </a:cubicBezTo>
                          <a:cubicBezTo>
                            <a:pt x="6848" y="12999"/>
                            <a:pt x="6848" y="12999"/>
                            <a:pt x="6848" y="12999"/>
                          </a:cubicBezTo>
                          <a:cubicBezTo>
                            <a:pt x="6848" y="14519"/>
                            <a:pt x="4651" y="14475"/>
                            <a:pt x="4651" y="12999"/>
                          </a:cubicBezTo>
                          <a:cubicBezTo>
                            <a:pt x="4651" y="7360"/>
                            <a:pt x="4651" y="7360"/>
                            <a:pt x="4651" y="7360"/>
                          </a:cubicBezTo>
                          <a:cubicBezTo>
                            <a:pt x="4651" y="7259"/>
                            <a:pt x="4571" y="7179"/>
                            <a:pt x="4470" y="7179"/>
                          </a:cubicBezTo>
                          <a:cubicBezTo>
                            <a:pt x="4370" y="7179"/>
                            <a:pt x="4288" y="7259"/>
                            <a:pt x="4288" y="7360"/>
                          </a:cubicBezTo>
                          <a:cubicBezTo>
                            <a:pt x="4288" y="12999"/>
                            <a:pt x="4288" y="12999"/>
                            <a:pt x="4288" y="12999"/>
                          </a:cubicBezTo>
                          <a:cubicBezTo>
                            <a:pt x="4288" y="14519"/>
                            <a:pt x="2090" y="14475"/>
                            <a:pt x="2090" y="12999"/>
                          </a:cubicBezTo>
                          <a:cubicBezTo>
                            <a:pt x="2090" y="2981"/>
                            <a:pt x="2090" y="2981"/>
                            <a:pt x="2090" y="2981"/>
                          </a:cubicBezTo>
                          <a:cubicBezTo>
                            <a:pt x="2091" y="2970"/>
                            <a:pt x="2091" y="2970"/>
                            <a:pt x="2091" y="2970"/>
                          </a:cubicBezTo>
                          <a:cubicBezTo>
                            <a:pt x="2090" y="2970"/>
                            <a:pt x="2090" y="2970"/>
                            <a:pt x="2090" y="2970"/>
                          </a:cubicBezTo>
                          <a:cubicBezTo>
                            <a:pt x="2090" y="2848"/>
                            <a:pt x="1993" y="2751"/>
                            <a:pt x="1871" y="2751"/>
                          </a:cubicBezTo>
                          <a:cubicBezTo>
                            <a:pt x="1750" y="2751"/>
                            <a:pt x="1652" y="2848"/>
                            <a:pt x="1652" y="2970"/>
                          </a:cubicBezTo>
                          <a:cubicBezTo>
                            <a:pt x="1652" y="6813"/>
                            <a:pt x="1652" y="6813"/>
                            <a:pt x="1652" y="6813"/>
                          </a:cubicBezTo>
                          <a:cubicBezTo>
                            <a:pt x="1652" y="7949"/>
                            <a:pt x="13" y="7949"/>
                            <a:pt x="13" y="6813"/>
                          </a:cubicBezTo>
                          <a:cubicBezTo>
                            <a:pt x="13" y="2582"/>
                            <a:pt x="13" y="2582"/>
                            <a:pt x="13" y="2582"/>
                          </a:cubicBezTo>
                          <a:cubicBezTo>
                            <a:pt x="14" y="2483"/>
                            <a:pt x="14" y="2483"/>
                            <a:pt x="14" y="2483"/>
                          </a:cubicBezTo>
                          <a:cubicBezTo>
                            <a:pt x="0" y="1107"/>
                            <a:pt x="1068" y="9"/>
                            <a:pt x="2399" y="9"/>
                          </a:cubicBezTo>
                          <a:close/>
                        </a:path>
                      </a:pathLst>
                    </a:custGeom>
                    <a:grpFill/>
                    <a:ln>
                      <a:noFill/>
                      <a:headEnd/>
                      <a:tailEnd/>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99" name="Freeform 8"/>
                    <p:cNvSpPr>
                      <a:spLocks/>
                    </p:cNvSpPr>
                    <p:nvPr/>
                  </p:nvSpPr>
                  <p:spPr bwMode="auto">
                    <a:xfrm>
                      <a:off x="3469026" y="2625656"/>
                      <a:ext cx="270283" cy="994876"/>
                    </a:xfrm>
                    <a:custGeom>
                      <a:avLst/>
                      <a:gdLst/>
                      <a:ahLst/>
                      <a:cxnLst>
                        <a:cxn ang="0">
                          <a:pos x="625" y="3110"/>
                        </a:cxn>
                        <a:cxn ang="0">
                          <a:pos x="625" y="421"/>
                        </a:cxn>
                        <a:cxn ang="0">
                          <a:pos x="422" y="217"/>
                        </a:cxn>
                        <a:cxn ang="0">
                          <a:pos x="218" y="421"/>
                        </a:cxn>
                        <a:cxn ang="0">
                          <a:pos x="218" y="3110"/>
                        </a:cxn>
                        <a:cxn ang="0">
                          <a:pos x="0" y="421"/>
                        </a:cxn>
                        <a:cxn ang="0">
                          <a:pos x="422" y="0"/>
                        </a:cxn>
                        <a:cxn ang="0">
                          <a:pos x="845" y="421"/>
                        </a:cxn>
                        <a:cxn ang="0">
                          <a:pos x="625" y="3110"/>
                        </a:cxn>
                      </a:cxnLst>
                      <a:rect l="0" t="0" r="r" b="b"/>
                      <a:pathLst>
                        <a:path w="845" h="3110">
                          <a:moveTo>
                            <a:pt x="625" y="3110"/>
                          </a:moveTo>
                          <a:cubicBezTo>
                            <a:pt x="625" y="421"/>
                            <a:pt x="625" y="421"/>
                            <a:pt x="625" y="421"/>
                          </a:cubicBezTo>
                          <a:cubicBezTo>
                            <a:pt x="625" y="309"/>
                            <a:pt x="534" y="217"/>
                            <a:pt x="422" y="217"/>
                          </a:cubicBezTo>
                          <a:cubicBezTo>
                            <a:pt x="309" y="217"/>
                            <a:pt x="218" y="309"/>
                            <a:pt x="218" y="421"/>
                          </a:cubicBezTo>
                          <a:cubicBezTo>
                            <a:pt x="218" y="3110"/>
                            <a:pt x="218" y="3110"/>
                            <a:pt x="218" y="3110"/>
                          </a:cubicBezTo>
                          <a:cubicBezTo>
                            <a:pt x="0" y="421"/>
                            <a:pt x="0" y="421"/>
                            <a:pt x="0" y="421"/>
                          </a:cubicBezTo>
                          <a:cubicBezTo>
                            <a:pt x="0" y="188"/>
                            <a:pt x="188" y="0"/>
                            <a:pt x="422" y="0"/>
                          </a:cubicBezTo>
                          <a:cubicBezTo>
                            <a:pt x="655" y="0"/>
                            <a:pt x="845" y="188"/>
                            <a:pt x="845" y="421"/>
                          </a:cubicBezTo>
                          <a:lnTo>
                            <a:pt x="625" y="3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9"/>
                    <p:cNvSpPr>
                      <a:spLocks/>
                    </p:cNvSpPr>
                    <p:nvPr/>
                  </p:nvSpPr>
                  <p:spPr bwMode="auto">
                    <a:xfrm>
                      <a:off x="3672687" y="4012687"/>
                      <a:ext cx="1520142" cy="2398697"/>
                    </a:xfrm>
                    <a:custGeom>
                      <a:avLst/>
                      <a:gdLst/>
                      <a:ahLst/>
                      <a:cxnLst>
                        <a:cxn ang="0">
                          <a:pos x="421" y="6731"/>
                        </a:cxn>
                        <a:cxn ang="0">
                          <a:pos x="1102" y="6912"/>
                        </a:cxn>
                        <a:cxn ang="0">
                          <a:pos x="1715" y="6686"/>
                        </a:cxn>
                        <a:cxn ang="0">
                          <a:pos x="1989" y="5988"/>
                        </a:cxn>
                        <a:cxn ang="0">
                          <a:pos x="1989" y="376"/>
                        </a:cxn>
                        <a:cxn ang="0">
                          <a:pos x="2365" y="0"/>
                        </a:cxn>
                        <a:cxn ang="0">
                          <a:pos x="2741" y="376"/>
                        </a:cxn>
                        <a:cxn ang="0">
                          <a:pos x="2741" y="5988"/>
                        </a:cxn>
                        <a:cxn ang="0">
                          <a:pos x="3023" y="6681"/>
                        </a:cxn>
                        <a:cxn ang="0">
                          <a:pos x="3652" y="6912"/>
                        </a:cxn>
                        <a:cxn ang="0">
                          <a:pos x="4315" y="6737"/>
                        </a:cxn>
                        <a:cxn ang="0">
                          <a:pos x="4752" y="6051"/>
                        </a:cxn>
                        <a:cxn ang="0">
                          <a:pos x="4752" y="6051"/>
                        </a:cxn>
                        <a:cxn ang="0">
                          <a:pos x="2546" y="5988"/>
                        </a:cxn>
                        <a:cxn ang="0">
                          <a:pos x="2546" y="376"/>
                        </a:cxn>
                        <a:cxn ang="0">
                          <a:pos x="2365" y="194"/>
                        </a:cxn>
                        <a:cxn ang="0">
                          <a:pos x="2184" y="376"/>
                        </a:cxn>
                        <a:cxn ang="0">
                          <a:pos x="2184" y="5988"/>
                        </a:cxn>
                        <a:cxn ang="0">
                          <a:pos x="0" y="6051"/>
                        </a:cxn>
                        <a:cxn ang="0">
                          <a:pos x="0" y="6051"/>
                        </a:cxn>
                        <a:cxn ang="0">
                          <a:pos x="421" y="6731"/>
                        </a:cxn>
                      </a:cxnLst>
                      <a:rect l="0" t="0" r="r" b="b"/>
                      <a:pathLst>
                        <a:path w="4752" h="7499">
                          <a:moveTo>
                            <a:pt x="421" y="6731"/>
                          </a:moveTo>
                          <a:cubicBezTo>
                            <a:pt x="619" y="6854"/>
                            <a:pt x="870" y="6912"/>
                            <a:pt x="1102" y="6912"/>
                          </a:cubicBezTo>
                          <a:cubicBezTo>
                            <a:pt x="1331" y="6912"/>
                            <a:pt x="1552" y="6834"/>
                            <a:pt x="1715" y="6686"/>
                          </a:cubicBezTo>
                          <a:cubicBezTo>
                            <a:pt x="1875" y="6536"/>
                            <a:pt x="1987" y="6317"/>
                            <a:pt x="1989" y="5988"/>
                          </a:cubicBezTo>
                          <a:cubicBezTo>
                            <a:pt x="1989" y="376"/>
                            <a:pt x="1989" y="376"/>
                            <a:pt x="1989" y="376"/>
                          </a:cubicBezTo>
                          <a:cubicBezTo>
                            <a:pt x="1989" y="168"/>
                            <a:pt x="2156" y="0"/>
                            <a:pt x="2365" y="0"/>
                          </a:cubicBezTo>
                          <a:cubicBezTo>
                            <a:pt x="2573" y="0"/>
                            <a:pt x="2741" y="168"/>
                            <a:pt x="2741" y="376"/>
                          </a:cubicBezTo>
                          <a:cubicBezTo>
                            <a:pt x="2741" y="5988"/>
                            <a:pt x="2741" y="5988"/>
                            <a:pt x="2741" y="5988"/>
                          </a:cubicBezTo>
                          <a:cubicBezTo>
                            <a:pt x="2742" y="6309"/>
                            <a:pt x="2855" y="6528"/>
                            <a:pt x="3023" y="6681"/>
                          </a:cubicBezTo>
                          <a:cubicBezTo>
                            <a:pt x="3191" y="6832"/>
                            <a:pt x="3420" y="6912"/>
                            <a:pt x="3652" y="6912"/>
                          </a:cubicBezTo>
                          <a:cubicBezTo>
                            <a:pt x="3879" y="6912"/>
                            <a:pt x="4139" y="6866"/>
                            <a:pt x="4315" y="6737"/>
                          </a:cubicBezTo>
                          <a:cubicBezTo>
                            <a:pt x="4505" y="6597"/>
                            <a:pt x="4738" y="6344"/>
                            <a:pt x="4752" y="6051"/>
                          </a:cubicBezTo>
                          <a:cubicBezTo>
                            <a:pt x="4752" y="6051"/>
                            <a:pt x="4752" y="6051"/>
                            <a:pt x="4752" y="6051"/>
                          </a:cubicBezTo>
                          <a:cubicBezTo>
                            <a:pt x="4690" y="7499"/>
                            <a:pt x="2546" y="7436"/>
                            <a:pt x="2546" y="5988"/>
                          </a:cubicBezTo>
                          <a:cubicBezTo>
                            <a:pt x="2546" y="376"/>
                            <a:pt x="2546" y="376"/>
                            <a:pt x="2546" y="376"/>
                          </a:cubicBezTo>
                          <a:cubicBezTo>
                            <a:pt x="2546" y="276"/>
                            <a:pt x="2465" y="194"/>
                            <a:pt x="2365" y="194"/>
                          </a:cubicBezTo>
                          <a:cubicBezTo>
                            <a:pt x="2264" y="194"/>
                            <a:pt x="2184" y="276"/>
                            <a:pt x="2184" y="376"/>
                          </a:cubicBezTo>
                          <a:cubicBezTo>
                            <a:pt x="2184" y="5988"/>
                            <a:pt x="2184" y="5988"/>
                            <a:pt x="2184" y="5988"/>
                          </a:cubicBezTo>
                          <a:cubicBezTo>
                            <a:pt x="2184" y="7480"/>
                            <a:pt x="61" y="7457"/>
                            <a:pt x="0" y="6051"/>
                          </a:cubicBezTo>
                          <a:cubicBezTo>
                            <a:pt x="0" y="6051"/>
                            <a:pt x="0" y="6051"/>
                            <a:pt x="0" y="6051"/>
                          </a:cubicBezTo>
                          <a:cubicBezTo>
                            <a:pt x="13" y="6338"/>
                            <a:pt x="243" y="6620"/>
                            <a:pt x="421" y="67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10"/>
                    <p:cNvSpPr>
                      <a:spLocks/>
                    </p:cNvSpPr>
                    <p:nvPr/>
                  </p:nvSpPr>
                  <p:spPr bwMode="auto">
                    <a:xfrm>
                      <a:off x="3004832" y="3010093"/>
                      <a:ext cx="537994" cy="1307679"/>
                    </a:xfrm>
                    <a:custGeom>
                      <a:avLst/>
                      <a:gdLst/>
                      <a:ahLst/>
                      <a:cxnLst>
                        <a:cxn ang="0">
                          <a:pos x="28" y="2956"/>
                        </a:cxn>
                        <a:cxn ang="0">
                          <a:pos x="357" y="3490"/>
                        </a:cxn>
                        <a:cxn ang="0">
                          <a:pos x="841" y="3609"/>
                        </a:cxn>
                        <a:cxn ang="0">
                          <a:pos x="1281" y="3449"/>
                        </a:cxn>
                        <a:cxn ang="0">
                          <a:pos x="1479" y="2956"/>
                        </a:cxn>
                        <a:cxn ang="0">
                          <a:pos x="1682" y="0"/>
                        </a:cxn>
                        <a:cxn ang="0">
                          <a:pos x="1682" y="0"/>
                        </a:cxn>
                        <a:cxn ang="0">
                          <a:pos x="1682" y="2956"/>
                        </a:cxn>
                        <a:cxn ang="0">
                          <a:pos x="0" y="2956"/>
                        </a:cxn>
                        <a:cxn ang="0">
                          <a:pos x="0" y="2809"/>
                        </a:cxn>
                        <a:cxn ang="0">
                          <a:pos x="0" y="2809"/>
                        </a:cxn>
                        <a:cxn ang="0">
                          <a:pos x="28" y="2956"/>
                        </a:cxn>
                      </a:cxnLst>
                      <a:rect l="0" t="0" r="r" b="b"/>
                      <a:pathLst>
                        <a:path w="1682" h="4088">
                          <a:moveTo>
                            <a:pt x="28" y="2956"/>
                          </a:moveTo>
                          <a:cubicBezTo>
                            <a:pt x="85" y="3192"/>
                            <a:pt x="194" y="3394"/>
                            <a:pt x="357" y="3490"/>
                          </a:cubicBezTo>
                          <a:cubicBezTo>
                            <a:pt x="492" y="3569"/>
                            <a:pt x="676" y="3610"/>
                            <a:pt x="841" y="3609"/>
                          </a:cubicBezTo>
                          <a:cubicBezTo>
                            <a:pt x="1005" y="3610"/>
                            <a:pt x="1166" y="3554"/>
                            <a:pt x="1281" y="3449"/>
                          </a:cubicBezTo>
                          <a:cubicBezTo>
                            <a:pt x="1397" y="3344"/>
                            <a:pt x="1478" y="3192"/>
                            <a:pt x="1479" y="2956"/>
                          </a:cubicBezTo>
                          <a:cubicBezTo>
                            <a:pt x="1682" y="0"/>
                            <a:pt x="1682" y="0"/>
                            <a:pt x="1682" y="0"/>
                          </a:cubicBezTo>
                          <a:cubicBezTo>
                            <a:pt x="1682" y="0"/>
                            <a:pt x="1682" y="0"/>
                            <a:pt x="1682" y="0"/>
                          </a:cubicBezTo>
                          <a:cubicBezTo>
                            <a:pt x="1682" y="2956"/>
                            <a:pt x="1682" y="2956"/>
                            <a:pt x="1682" y="2956"/>
                          </a:cubicBezTo>
                          <a:cubicBezTo>
                            <a:pt x="1682" y="4088"/>
                            <a:pt x="0" y="4088"/>
                            <a:pt x="0" y="2956"/>
                          </a:cubicBezTo>
                          <a:cubicBezTo>
                            <a:pt x="0" y="2809"/>
                            <a:pt x="0" y="2809"/>
                            <a:pt x="0" y="2809"/>
                          </a:cubicBezTo>
                          <a:cubicBezTo>
                            <a:pt x="0" y="2809"/>
                            <a:pt x="0" y="2809"/>
                            <a:pt x="0" y="2809"/>
                          </a:cubicBezTo>
                          <a:lnTo>
                            <a:pt x="28" y="29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11"/>
                    <p:cNvSpPr>
                      <a:spLocks/>
                    </p:cNvSpPr>
                    <p:nvPr/>
                  </p:nvSpPr>
                  <p:spPr bwMode="auto">
                    <a:xfrm>
                      <a:off x="4306689" y="4012281"/>
                      <a:ext cx="240899" cy="1915816"/>
                    </a:xfrm>
                    <a:custGeom>
                      <a:avLst/>
                      <a:gdLst/>
                      <a:ahLst/>
                      <a:cxnLst>
                        <a:cxn ang="0">
                          <a:pos x="557" y="5989"/>
                        </a:cxn>
                        <a:cxn ang="0">
                          <a:pos x="557" y="376"/>
                        </a:cxn>
                        <a:cxn ang="0">
                          <a:pos x="377" y="193"/>
                        </a:cxn>
                        <a:cxn ang="0">
                          <a:pos x="194" y="376"/>
                        </a:cxn>
                        <a:cxn ang="0">
                          <a:pos x="194" y="5989"/>
                        </a:cxn>
                        <a:cxn ang="0">
                          <a:pos x="0" y="376"/>
                        </a:cxn>
                        <a:cxn ang="0">
                          <a:pos x="377" y="0"/>
                        </a:cxn>
                        <a:cxn ang="0">
                          <a:pos x="753" y="376"/>
                        </a:cxn>
                        <a:cxn ang="0">
                          <a:pos x="557" y="5989"/>
                        </a:cxn>
                      </a:cxnLst>
                      <a:rect l="0" t="0" r="r" b="b"/>
                      <a:pathLst>
                        <a:path w="753" h="5989">
                          <a:moveTo>
                            <a:pt x="557" y="5989"/>
                          </a:moveTo>
                          <a:cubicBezTo>
                            <a:pt x="557" y="376"/>
                            <a:pt x="557" y="376"/>
                            <a:pt x="557" y="376"/>
                          </a:cubicBezTo>
                          <a:cubicBezTo>
                            <a:pt x="557" y="276"/>
                            <a:pt x="475" y="193"/>
                            <a:pt x="377" y="193"/>
                          </a:cubicBezTo>
                          <a:cubicBezTo>
                            <a:pt x="276" y="193"/>
                            <a:pt x="194" y="276"/>
                            <a:pt x="194" y="376"/>
                          </a:cubicBezTo>
                          <a:cubicBezTo>
                            <a:pt x="194" y="5989"/>
                            <a:pt x="194" y="5989"/>
                            <a:pt x="194" y="5989"/>
                          </a:cubicBezTo>
                          <a:cubicBezTo>
                            <a:pt x="0" y="376"/>
                            <a:pt x="0" y="376"/>
                            <a:pt x="0" y="376"/>
                          </a:cubicBezTo>
                          <a:cubicBezTo>
                            <a:pt x="0" y="169"/>
                            <a:pt x="168" y="0"/>
                            <a:pt x="377" y="0"/>
                          </a:cubicBezTo>
                          <a:cubicBezTo>
                            <a:pt x="585" y="0"/>
                            <a:pt x="753" y="169"/>
                            <a:pt x="753" y="376"/>
                          </a:cubicBezTo>
                          <a:lnTo>
                            <a:pt x="557" y="59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12"/>
                    <p:cNvSpPr>
                      <a:spLocks/>
                    </p:cNvSpPr>
                    <p:nvPr/>
                  </p:nvSpPr>
                  <p:spPr bwMode="auto">
                    <a:xfrm>
                      <a:off x="5414769" y="2667635"/>
                      <a:ext cx="1410050" cy="525807"/>
                    </a:xfrm>
                    <a:custGeom>
                      <a:avLst/>
                      <a:gdLst/>
                      <a:ahLst/>
                      <a:cxnLst>
                        <a:cxn ang="0">
                          <a:pos x="404" y="1000"/>
                        </a:cxn>
                        <a:cxn ang="0">
                          <a:pos x="880" y="1404"/>
                        </a:cxn>
                        <a:cxn ang="0">
                          <a:pos x="890" y="1406"/>
                        </a:cxn>
                        <a:cxn ang="0">
                          <a:pos x="1144" y="1448"/>
                        </a:cxn>
                        <a:cxn ang="0">
                          <a:pos x="3537" y="1448"/>
                        </a:cxn>
                        <a:cxn ang="0">
                          <a:pos x="3544" y="1448"/>
                        </a:cxn>
                        <a:cxn ang="0">
                          <a:pos x="4125" y="1256"/>
                        </a:cxn>
                        <a:cxn ang="0">
                          <a:pos x="4408" y="856"/>
                        </a:cxn>
                        <a:cxn ang="0">
                          <a:pos x="4408" y="856"/>
                        </a:cxn>
                        <a:cxn ang="0">
                          <a:pos x="3541" y="1644"/>
                        </a:cxn>
                        <a:cxn ang="0">
                          <a:pos x="1144" y="1644"/>
                        </a:cxn>
                        <a:cxn ang="0">
                          <a:pos x="826" y="1591"/>
                        </a:cxn>
                        <a:cxn ang="0">
                          <a:pos x="292" y="1071"/>
                        </a:cxn>
                        <a:cxn ang="0">
                          <a:pos x="240" y="931"/>
                        </a:cxn>
                        <a:cxn ang="0">
                          <a:pos x="0" y="323"/>
                        </a:cxn>
                        <a:cxn ang="0">
                          <a:pos x="81" y="0"/>
                        </a:cxn>
                        <a:cxn ang="0">
                          <a:pos x="404" y="1000"/>
                        </a:cxn>
                      </a:cxnLst>
                      <a:rect l="0" t="0" r="r" b="b"/>
                      <a:pathLst>
                        <a:path w="4408" h="1644">
                          <a:moveTo>
                            <a:pt x="404" y="1000"/>
                          </a:moveTo>
                          <a:cubicBezTo>
                            <a:pt x="468" y="1207"/>
                            <a:pt x="717" y="1352"/>
                            <a:pt x="880" y="1404"/>
                          </a:cubicBezTo>
                          <a:cubicBezTo>
                            <a:pt x="890" y="1406"/>
                            <a:pt x="890" y="1406"/>
                            <a:pt x="890" y="1406"/>
                          </a:cubicBezTo>
                          <a:cubicBezTo>
                            <a:pt x="966" y="1432"/>
                            <a:pt x="1047" y="1448"/>
                            <a:pt x="1144" y="1448"/>
                          </a:cubicBezTo>
                          <a:cubicBezTo>
                            <a:pt x="3537" y="1448"/>
                            <a:pt x="3537" y="1448"/>
                            <a:pt x="3537" y="1448"/>
                          </a:cubicBezTo>
                          <a:cubicBezTo>
                            <a:pt x="3541" y="1448"/>
                            <a:pt x="3543" y="1448"/>
                            <a:pt x="3544" y="1448"/>
                          </a:cubicBezTo>
                          <a:cubicBezTo>
                            <a:pt x="3779" y="1448"/>
                            <a:pt x="3986" y="1352"/>
                            <a:pt x="4125" y="1256"/>
                          </a:cubicBezTo>
                          <a:cubicBezTo>
                            <a:pt x="4244" y="1174"/>
                            <a:pt x="4403" y="1006"/>
                            <a:pt x="4408" y="856"/>
                          </a:cubicBezTo>
                          <a:cubicBezTo>
                            <a:pt x="4408" y="856"/>
                            <a:pt x="4408" y="856"/>
                            <a:pt x="4408" y="856"/>
                          </a:cubicBezTo>
                          <a:cubicBezTo>
                            <a:pt x="4395" y="1254"/>
                            <a:pt x="4123" y="1644"/>
                            <a:pt x="3541" y="1644"/>
                          </a:cubicBezTo>
                          <a:cubicBezTo>
                            <a:pt x="1144" y="1644"/>
                            <a:pt x="1144" y="1644"/>
                            <a:pt x="1144" y="1644"/>
                          </a:cubicBezTo>
                          <a:cubicBezTo>
                            <a:pt x="1023" y="1644"/>
                            <a:pt x="919" y="1623"/>
                            <a:pt x="826" y="1591"/>
                          </a:cubicBezTo>
                          <a:cubicBezTo>
                            <a:pt x="607" y="1526"/>
                            <a:pt x="407" y="1363"/>
                            <a:pt x="292" y="1071"/>
                          </a:cubicBezTo>
                          <a:cubicBezTo>
                            <a:pt x="240" y="931"/>
                            <a:pt x="240" y="931"/>
                            <a:pt x="240" y="931"/>
                          </a:cubicBezTo>
                          <a:cubicBezTo>
                            <a:pt x="0" y="323"/>
                            <a:pt x="0" y="323"/>
                            <a:pt x="0" y="323"/>
                          </a:cubicBezTo>
                          <a:cubicBezTo>
                            <a:pt x="81" y="0"/>
                            <a:pt x="81" y="0"/>
                            <a:pt x="81" y="0"/>
                          </a:cubicBezTo>
                          <a:lnTo>
                            <a:pt x="404" y="10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13"/>
                    <p:cNvSpPr>
                      <a:spLocks/>
                    </p:cNvSpPr>
                    <p:nvPr/>
                  </p:nvSpPr>
                  <p:spPr bwMode="auto">
                    <a:xfrm>
                      <a:off x="5129456" y="2557545"/>
                      <a:ext cx="379291" cy="1136246"/>
                    </a:xfrm>
                    <a:custGeom>
                      <a:avLst/>
                      <a:gdLst/>
                      <a:ahLst/>
                      <a:cxnLst>
                        <a:cxn ang="0">
                          <a:pos x="792" y="409"/>
                        </a:cxn>
                        <a:cxn ang="0">
                          <a:pos x="418" y="208"/>
                        </a:cxn>
                        <a:cxn ang="0">
                          <a:pos x="196" y="493"/>
                        </a:cxn>
                        <a:cxn ang="0">
                          <a:pos x="198" y="521"/>
                        </a:cxn>
                        <a:cxn ang="0">
                          <a:pos x="198" y="3552"/>
                        </a:cxn>
                        <a:cxn ang="0">
                          <a:pos x="198" y="3552"/>
                        </a:cxn>
                        <a:cxn ang="0">
                          <a:pos x="2" y="526"/>
                        </a:cxn>
                        <a:cxn ang="0">
                          <a:pos x="0" y="502"/>
                        </a:cxn>
                        <a:cxn ang="0">
                          <a:pos x="0" y="489"/>
                        </a:cxn>
                        <a:cxn ang="0">
                          <a:pos x="0" y="489"/>
                        </a:cxn>
                        <a:cxn ang="0">
                          <a:pos x="0" y="486"/>
                        </a:cxn>
                        <a:cxn ang="0">
                          <a:pos x="362" y="22"/>
                        </a:cxn>
                        <a:cxn ang="0">
                          <a:pos x="505" y="1"/>
                        </a:cxn>
                        <a:cxn ang="0">
                          <a:pos x="975" y="344"/>
                        </a:cxn>
                        <a:cxn ang="0">
                          <a:pos x="1186" y="1415"/>
                        </a:cxn>
                        <a:cxn ang="0">
                          <a:pos x="1186" y="1415"/>
                        </a:cxn>
                        <a:cxn ang="0">
                          <a:pos x="792" y="409"/>
                        </a:cxn>
                      </a:cxnLst>
                      <a:rect l="0" t="0" r="r" b="b"/>
                      <a:pathLst>
                        <a:path w="1186" h="3552">
                          <a:moveTo>
                            <a:pt x="792" y="409"/>
                          </a:moveTo>
                          <a:cubicBezTo>
                            <a:pt x="743" y="251"/>
                            <a:pt x="577" y="161"/>
                            <a:pt x="418" y="208"/>
                          </a:cubicBezTo>
                          <a:cubicBezTo>
                            <a:pt x="285" y="248"/>
                            <a:pt x="192" y="362"/>
                            <a:pt x="196" y="493"/>
                          </a:cubicBezTo>
                          <a:cubicBezTo>
                            <a:pt x="198" y="521"/>
                            <a:pt x="198" y="521"/>
                            <a:pt x="198" y="521"/>
                          </a:cubicBezTo>
                          <a:cubicBezTo>
                            <a:pt x="198" y="3552"/>
                            <a:pt x="198" y="3552"/>
                            <a:pt x="198" y="3552"/>
                          </a:cubicBezTo>
                          <a:cubicBezTo>
                            <a:pt x="198" y="3552"/>
                            <a:pt x="198" y="3552"/>
                            <a:pt x="198" y="3552"/>
                          </a:cubicBezTo>
                          <a:cubicBezTo>
                            <a:pt x="2" y="526"/>
                            <a:pt x="2" y="526"/>
                            <a:pt x="2" y="526"/>
                          </a:cubicBezTo>
                          <a:cubicBezTo>
                            <a:pt x="0" y="502"/>
                            <a:pt x="0" y="502"/>
                            <a:pt x="0" y="502"/>
                          </a:cubicBezTo>
                          <a:cubicBezTo>
                            <a:pt x="0" y="489"/>
                            <a:pt x="0" y="489"/>
                            <a:pt x="0" y="489"/>
                          </a:cubicBezTo>
                          <a:cubicBezTo>
                            <a:pt x="0" y="489"/>
                            <a:pt x="0" y="489"/>
                            <a:pt x="0" y="489"/>
                          </a:cubicBezTo>
                          <a:cubicBezTo>
                            <a:pt x="0" y="489"/>
                            <a:pt x="0" y="489"/>
                            <a:pt x="0" y="486"/>
                          </a:cubicBezTo>
                          <a:cubicBezTo>
                            <a:pt x="2" y="261"/>
                            <a:pt x="161" y="81"/>
                            <a:pt x="362" y="22"/>
                          </a:cubicBezTo>
                          <a:cubicBezTo>
                            <a:pt x="409" y="7"/>
                            <a:pt x="457" y="1"/>
                            <a:pt x="505" y="1"/>
                          </a:cubicBezTo>
                          <a:cubicBezTo>
                            <a:pt x="714" y="0"/>
                            <a:pt x="907" y="136"/>
                            <a:pt x="975" y="344"/>
                          </a:cubicBezTo>
                          <a:cubicBezTo>
                            <a:pt x="1186" y="1415"/>
                            <a:pt x="1186" y="1415"/>
                            <a:pt x="1186" y="1415"/>
                          </a:cubicBezTo>
                          <a:cubicBezTo>
                            <a:pt x="1186" y="1415"/>
                            <a:pt x="1186" y="1415"/>
                            <a:pt x="1186" y="1415"/>
                          </a:cubicBezTo>
                          <a:lnTo>
                            <a:pt x="792" y="4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Ellipse 100"/>
                    <p:cNvSpPr>
                      <a:spLocks noChangeArrowheads="1"/>
                    </p:cNvSpPr>
                    <p:nvPr/>
                  </p:nvSpPr>
                  <p:spPr bwMode="auto">
                    <a:xfrm>
                      <a:off x="3934523" y="331960"/>
                      <a:ext cx="911850" cy="667407"/>
                    </a:xfrm>
                    <a:prstGeom prst="ellipse">
                      <a:avLst/>
                    </a:prstGeom>
                    <a:grpFill/>
                    <a:ln w="9525">
                      <a:noFill/>
                      <a:round/>
                      <a:headEnd/>
                      <a:tailEnd/>
                    </a:ln>
                  </p:spPr>
                  <p:txBody>
                    <a:bodyPr anchor="ctr"/>
                    <a:lstStyle/>
                    <a:p>
                      <a:pPr algn="ctr"/>
                      <a:endParaRPr lang="en-US">
                        <a:latin typeface="Arial" pitchFamily="34" charset="0"/>
                        <a:cs typeface="Arial" pitchFamily="34" charset="0"/>
                      </a:endParaRPr>
                    </a:p>
                  </p:txBody>
                </p:sp>
                <p:sp>
                  <p:nvSpPr>
                    <p:cNvPr id="106" name="Ellipse 100"/>
                    <p:cNvSpPr>
                      <a:spLocks noChangeArrowheads="1"/>
                    </p:cNvSpPr>
                    <p:nvPr/>
                  </p:nvSpPr>
                  <p:spPr bwMode="auto">
                    <a:xfrm rot="10800000">
                      <a:off x="3035293" y="3672648"/>
                      <a:ext cx="447058" cy="479914"/>
                    </a:xfrm>
                    <a:prstGeom prst="ellipse">
                      <a:avLst/>
                    </a:prstGeom>
                    <a:grpFill/>
                    <a:ln w="9525">
                      <a:noFill/>
                      <a:round/>
                      <a:headEnd/>
                      <a:tailEnd/>
                    </a:ln>
                  </p:spPr>
                  <p:txBody>
                    <a:bodyPr anchor="ctr"/>
                    <a:lstStyle/>
                    <a:p>
                      <a:pPr algn="ctr"/>
                      <a:endParaRPr lang="en-US">
                        <a:latin typeface="Arial" pitchFamily="34" charset="0"/>
                        <a:cs typeface="Arial" pitchFamily="34" charset="0"/>
                      </a:endParaRPr>
                    </a:p>
                  </p:txBody>
                </p:sp>
                <p:sp>
                  <p:nvSpPr>
                    <p:cNvPr id="107" name="Ellipse 100"/>
                    <p:cNvSpPr>
                      <a:spLocks noChangeArrowheads="1"/>
                    </p:cNvSpPr>
                    <p:nvPr/>
                  </p:nvSpPr>
                  <p:spPr bwMode="auto">
                    <a:xfrm rot="5400000">
                      <a:off x="6351190" y="2672245"/>
                      <a:ext cx="407402" cy="453954"/>
                    </a:xfrm>
                    <a:prstGeom prst="ellipse">
                      <a:avLst/>
                    </a:prstGeom>
                    <a:grpFill/>
                    <a:ln w="9525">
                      <a:noFill/>
                      <a:round/>
                      <a:headEnd/>
                      <a:tailEnd/>
                    </a:ln>
                  </p:spPr>
                  <p:txBody>
                    <a:bodyPr anchor="ctr"/>
                    <a:lstStyle/>
                    <a:p>
                      <a:pPr algn="ctr"/>
                      <a:endParaRPr lang="en-US">
                        <a:latin typeface="Arial" pitchFamily="34" charset="0"/>
                        <a:cs typeface="Arial" pitchFamily="34" charset="0"/>
                      </a:endParaRPr>
                    </a:p>
                  </p:txBody>
                </p:sp>
                <p:sp>
                  <p:nvSpPr>
                    <p:cNvPr id="108" name="Ellipse 100"/>
                    <p:cNvSpPr>
                      <a:spLocks noChangeArrowheads="1"/>
                    </p:cNvSpPr>
                    <p:nvPr/>
                  </p:nvSpPr>
                  <p:spPr bwMode="auto">
                    <a:xfrm rot="10800000">
                      <a:off x="4563209" y="5607102"/>
                      <a:ext cx="599371" cy="589800"/>
                    </a:xfrm>
                    <a:prstGeom prst="ellipse">
                      <a:avLst/>
                    </a:prstGeom>
                    <a:grpFill/>
                    <a:ln w="9525">
                      <a:noFill/>
                      <a:round/>
                      <a:headEnd/>
                      <a:tailEnd/>
                    </a:ln>
                  </p:spPr>
                  <p:txBody>
                    <a:bodyPr anchor="ctr"/>
                    <a:lstStyle/>
                    <a:p>
                      <a:pPr algn="ctr"/>
                      <a:endParaRPr lang="en-US">
                        <a:latin typeface="Arial" pitchFamily="34" charset="0"/>
                        <a:cs typeface="Arial" pitchFamily="34" charset="0"/>
                      </a:endParaRPr>
                    </a:p>
                  </p:txBody>
                </p:sp>
                <p:sp>
                  <p:nvSpPr>
                    <p:cNvPr id="109" name="Ellipse 100"/>
                    <p:cNvSpPr>
                      <a:spLocks noChangeArrowheads="1"/>
                    </p:cNvSpPr>
                    <p:nvPr/>
                  </p:nvSpPr>
                  <p:spPr bwMode="auto">
                    <a:xfrm rot="10800000">
                      <a:off x="3696125" y="5611504"/>
                      <a:ext cx="599371" cy="589800"/>
                    </a:xfrm>
                    <a:prstGeom prst="ellipse">
                      <a:avLst/>
                    </a:prstGeom>
                    <a:grpFill/>
                    <a:ln w="9525">
                      <a:noFill/>
                      <a:round/>
                      <a:headEnd/>
                      <a:tailEnd/>
                    </a:ln>
                  </p:spPr>
                  <p:txBody>
                    <a:bodyPr anchor="ctr"/>
                    <a:lstStyle/>
                    <a:p>
                      <a:pPr algn="ctr"/>
                      <a:endParaRPr lang="en-US">
                        <a:latin typeface="Arial" pitchFamily="34" charset="0"/>
                        <a:cs typeface="Arial" pitchFamily="34" charset="0"/>
                      </a:endParaRPr>
                    </a:p>
                  </p:txBody>
                </p:sp>
              </p:grpSp>
              <p:grpSp>
                <p:nvGrpSpPr>
                  <p:cNvPr id="110" name="Group 109"/>
                  <p:cNvGrpSpPr/>
                  <p:nvPr/>
                </p:nvGrpSpPr>
                <p:grpSpPr>
                  <a:xfrm flipH="1">
                    <a:off x="6911392" y="2937141"/>
                    <a:ext cx="1775408" cy="2777859"/>
                    <a:chOff x="3000364" y="285728"/>
                    <a:chExt cx="3915860" cy="6126875"/>
                  </a:xfrm>
                  <a:solidFill>
                    <a:schemeClr val="accent1"/>
                  </a:solidFill>
                  <a:effectLst/>
                </p:grpSpPr>
                <p:sp>
                  <p:nvSpPr>
                    <p:cNvPr id="111" name="Oval 6"/>
                    <p:cNvSpPr>
                      <a:spLocks noChangeArrowheads="1"/>
                    </p:cNvSpPr>
                    <p:nvPr/>
                  </p:nvSpPr>
                  <p:spPr bwMode="auto">
                    <a:xfrm>
                      <a:off x="3727801" y="285728"/>
                      <a:ext cx="1331241" cy="1331375"/>
                    </a:xfrm>
                    <a:prstGeom prst="ellipse">
                      <a:avLst/>
                    </a:prstGeom>
                    <a:grp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12" name="Freeform 7"/>
                    <p:cNvSpPr>
                      <a:spLocks/>
                    </p:cNvSpPr>
                    <p:nvPr/>
                  </p:nvSpPr>
                  <p:spPr bwMode="auto">
                    <a:xfrm>
                      <a:off x="3000364" y="1768359"/>
                      <a:ext cx="3915860" cy="4644244"/>
                    </a:xfrm>
                    <a:custGeom>
                      <a:avLst/>
                      <a:gdLst/>
                      <a:ahLst/>
                      <a:cxnLst>
                        <a:cxn ang="0">
                          <a:pos x="2399" y="9"/>
                        </a:cxn>
                        <a:cxn ang="0">
                          <a:pos x="2450" y="7"/>
                        </a:cxn>
                        <a:cxn ang="0">
                          <a:pos x="2460" y="9"/>
                        </a:cxn>
                        <a:cxn ang="0">
                          <a:pos x="2460" y="7"/>
                        </a:cxn>
                        <a:cxn ang="0">
                          <a:pos x="6428" y="9"/>
                        </a:cxn>
                        <a:cxn ang="0">
                          <a:pos x="6428" y="9"/>
                        </a:cxn>
                        <a:cxn ang="0">
                          <a:pos x="8719" y="1614"/>
                        </a:cxn>
                        <a:cxn ang="0">
                          <a:pos x="8757" y="1706"/>
                        </a:cxn>
                        <a:cxn ang="0">
                          <a:pos x="9107" y="2611"/>
                        </a:cxn>
                        <a:cxn ang="0">
                          <a:pos x="9415" y="2818"/>
                        </a:cxn>
                        <a:cxn ang="0">
                          <a:pos x="11103" y="2815"/>
                        </a:cxn>
                        <a:cxn ang="0">
                          <a:pos x="11103" y="4455"/>
                        </a:cxn>
                        <a:cxn ang="0">
                          <a:pos x="8695" y="4455"/>
                        </a:cxn>
                        <a:cxn ang="0">
                          <a:pos x="8376" y="4400"/>
                        </a:cxn>
                        <a:cxn ang="0">
                          <a:pos x="7842" y="3879"/>
                        </a:cxn>
                        <a:cxn ang="0">
                          <a:pos x="7787" y="3740"/>
                        </a:cxn>
                        <a:cxn ang="0">
                          <a:pos x="7446" y="2869"/>
                        </a:cxn>
                        <a:cxn ang="0">
                          <a:pos x="7070" y="2668"/>
                        </a:cxn>
                        <a:cxn ang="0">
                          <a:pos x="6847" y="2953"/>
                        </a:cxn>
                        <a:cxn ang="0">
                          <a:pos x="6848" y="2981"/>
                        </a:cxn>
                        <a:cxn ang="0">
                          <a:pos x="6848" y="12999"/>
                        </a:cxn>
                        <a:cxn ang="0">
                          <a:pos x="4651" y="12999"/>
                        </a:cxn>
                        <a:cxn ang="0">
                          <a:pos x="4651" y="7360"/>
                        </a:cxn>
                        <a:cxn ang="0">
                          <a:pos x="4470" y="7179"/>
                        </a:cxn>
                        <a:cxn ang="0">
                          <a:pos x="4288" y="7360"/>
                        </a:cxn>
                        <a:cxn ang="0">
                          <a:pos x="4288" y="12999"/>
                        </a:cxn>
                        <a:cxn ang="0">
                          <a:pos x="2090" y="12999"/>
                        </a:cxn>
                        <a:cxn ang="0">
                          <a:pos x="2090" y="2981"/>
                        </a:cxn>
                        <a:cxn ang="0">
                          <a:pos x="2091" y="2970"/>
                        </a:cxn>
                        <a:cxn ang="0">
                          <a:pos x="2090" y="2970"/>
                        </a:cxn>
                        <a:cxn ang="0">
                          <a:pos x="1871" y="2751"/>
                        </a:cxn>
                        <a:cxn ang="0">
                          <a:pos x="1652" y="2970"/>
                        </a:cxn>
                        <a:cxn ang="0">
                          <a:pos x="1652" y="6813"/>
                        </a:cxn>
                        <a:cxn ang="0">
                          <a:pos x="13" y="6813"/>
                        </a:cxn>
                        <a:cxn ang="0">
                          <a:pos x="13" y="2582"/>
                        </a:cxn>
                        <a:cxn ang="0">
                          <a:pos x="14" y="2483"/>
                        </a:cxn>
                        <a:cxn ang="0">
                          <a:pos x="2399" y="9"/>
                        </a:cxn>
                      </a:cxnLst>
                      <a:rect l="0" t="0" r="r" b="b"/>
                      <a:pathLst>
                        <a:path w="12242" h="14519">
                          <a:moveTo>
                            <a:pt x="2399" y="9"/>
                          </a:moveTo>
                          <a:cubicBezTo>
                            <a:pt x="2450" y="7"/>
                            <a:pt x="2450" y="7"/>
                            <a:pt x="2450" y="7"/>
                          </a:cubicBezTo>
                          <a:cubicBezTo>
                            <a:pt x="2453" y="7"/>
                            <a:pt x="2457" y="9"/>
                            <a:pt x="2460" y="9"/>
                          </a:cubicBezTo>
                          <a:cubicBezTo>
                            <a:pt x="2460" y="7"/>
                            <a:pt x="2460" y="7"/>
                            <a:pt x="2460" y="7"/>
                          </a:cubicBezTo>
                          <a:cubicBezTo>
                            <a:pt x="6428" y="9"/>
                            <a:pt x="6428" y="9"/>
                            <a:pt x="6428" y="9"/>
                          </a:cubicBezTo>
                          <a:cubicBezTo>
                            <a:pt x="6428" y="9"/>
                            <a:pt x="6428" y="9"/>
                            <a:pt x="6428" y="9"/>
                          </a:cubicBezTo>
                          <a:cubicBezTo>
                            <a:pt x="7408" y="0"/>
                            <a:pt x="8342" y="609"/>
                            <a:pt x="8719" y="1614"/>
                          </a:cubicBezTo>
                          <a:cubicBezTo>
                            <a:pt x="8757" y="1706"/>
                            <a:pt x="8757" y="1706"/>
                            <a:pt x="8757" y="1706"/>
                          </a:cubicBezTo>
                          <a:cubicBezTo>
                            <a:pt x="9107" y="2611"/>
                            <a:pt x="9107" y="2611"/>
                            <a:pt x="9107" y="2611"/>
                          </a:cubicBezTo>
                          <a:cubicBezTo>
                            <a:pt x="9155" y="2733"/>
                            <a:pt x="9275" y="2818"/>
                            <a:pt x="9415" y="2818"/>
                          </a:cubicBezTo>
                          <a:cubicBezTo>
                            <a:pt x="11103" y="2815"/>
                            <a:pt x="11103" y="2815"/>
                            <a:pt x="11103" y="2815"/>
                          </a:cubicBezTo>
                          <a:cubicBezTo>
                            <a:pt x="12242" y="2815"/>
                            <a:pt x="12241" y="4456"/>
                            <a:pt x="11103" y="4455"/>
                          </a:cubicBezTo>
                          <a:cubicBezTo>
                            <a:pt x="8695" y="4455"/>
                            <a:pt x="8695" y="4455"/>
                            <a:pt x="8695" y="4455"/>
                          </a:cubicBezTo>
                          <a:cubicBezTo>
                            <a:pt x="8575" y="4455"/>
                            <a:pt x="8471" y="4434"/>
                            <a:pt x="8376" y="4400"/>
                          </a:cubicBezTo>
                          <a:cubicBezTo>
                            <a:pt x="8156" y="4336"/>
                            <a:pt x="7956" y="4173"/>
                            <a:pt x="7842" y="3879"/>
                          </a:cubicBezTo>
                          <a:cubicBezTo>
                            <a:pt x="7787" y="3740"/>
                            <a:pt x="7787" y="3740"/>
                            <a:pt x="7787" y="3740"/>
                          </a:cubicBezTo>
                          <a:cubicBezTo>
                            <a:pt x="7446" y="2869"/>
                            <a:pt x="7446" y="2869"/>
                            <a:pt x="7446" y="2869"/>
                          </a:cubicBezTo>
                          <a:cubicBezTo>
                            <a:pt x="7397" y="2710"/>
                            <a:pt x="7229" y="2619"/>
                            <a:pt x="7070" y="2668"/>
                          </a:cubicBezTo>
                          <a:cubicBezTo>
                            <a:pt x="6937" y="2708"/>
                            <a:pt x="6844" y="2822"/>
                            <a:pt x="6847" y="2953"/>
                          </a:cubicBezTo>
                          <a:cubicBezTo>
                            <a:pt x="6848" y="2981"/>
                            <a:pt x="6848" y="2981"/>
                            <a:pt x="6848" y="2981"/>
                          </a:cubicBezTo>
                          <a:cubicBezTo>
                            <a:pt x="6848" y="12999"/>
                            <a:pt x="6848" y="12999"/>
                            <a:pt x="6848" y="12999"/>
                          </a:cubicBezTo>
                          <a:cubicBezTo>
                            <a:pt x="6848" y="14519"/>
                            <a:pt x="4651" y="14475"/>
                            <a:pt x="4651" y="12999"/>
                          </a:cubicBezTo>
                          <a:cubicBezTo>
                            <a:pt x="4651" y="7360"/>
                            <a:pt x="4651" y="7360"/>
                            <a:pt x="4651" y="7360"/>
                          </a:cubicBezTo>
                          <a:cubicBezTo>
                            <a:pt x="4651" y="7259"/>
                            <a:pt x="4571" y="7179"/>
                            <a:pt x="4470" y="7179"/>
                          </a:cubicBezTo>
                          <a:cubicBezTo>
                            <a:pt x="4370" y="7179"/>
                            <a:pt x="4288" y="7259"/>
                            <a:pt x="4288" y="7360"/>
                          </a:cubicBezTo>
                          <a:cubicBezTo>
                            <a:pt x="4288" y="12999"/>
                            <a:pt x="4288" y="12999"/>
                            <a:pt x="4288" y="12999"/>
                          </a:cubicBezTo>
                          <a:cubicBezTo>
                            <a:pt x="4288" y="14519"/>
                            <a:pt x="2090" y="14475"/>
                            <a:pt x="2090" y="12999"/>
                          </a:cubicBezTo>
                          <a:cubicBezTo>
                            <a:pt x="2090" y="2981"/>
                            <a:pt x="2090" y="2981"/>
                            <a:pt x="2090" y="2981"/>
                          </a:cubicBezTo>
                          <a:cubicBezTo>
                            <a:pt x="2091" y="2970"/>
                            <a:pt x="2091" y="2970"/>
                            <a:pt x="2091" y="2970"/>
                          </a:cubicBezTo>
                          <a:cubicBezTo>
                            <a:pt x="2090" y="2970"/>
                            <a:pt x="2090" y="2970"/>
                            <a:pt x="2090" y="2970"/>
                          </a:cubicBezTo>
                          <a:cubicBezTo>
                            <a:pt x="2090" y="2848"/>
                            <a:pt x="1993" y="2751"/>
                            <a:pt x="1871" y="2751"/>
                          </a:cubicBezTo>
                          <a:cubicBezTo>
                            <a:pt x="1750" y="2751"/>
                            <a:pt x="1652" y="2848"/>
                            <a:pt x="1652" y="2970"/>
                          </a:cubicBezTo>
                          <a:cubicBezTo>
                            <a:pt x="1652" y="6813"/>
                            <a:pt x="1652" y="6813"/>
                            <a:pt x="1652" y="6813"/>
                          </a:cubicBezTo>
                          <a:cubicBezTo>
                            <a:pt x="1652" y="7949"/>
                            <a:pt x="13" y="7949"/>
                            <a:pt x="13" y="6813"/>
                          </a:cubicBezTo>
                          <a:cubicBezTo>
                            <a:pt x="13" y="2582"/>
                            <a:pt x="13" y="2582"/>
                            <a:pt x="13" y="2582"/>
                          </a:cubicBezTo>
                          <a:cubicBezTo>
                            <a:pt x="14" y="2483"/>
                            <a:pt x="14" y="2483"/>
                            <a:pt x="14" y="2483"/>
                          </a:cubicBezTo>
                          <a:cubicBezTo>
                            <a:pt x="0" y="1107"/>
                            <a:pt x="1068" y="9"/>
                            <a:pt x="2399" y="9"/>
                          </a:cubicBezTo>
                          <a:close/>
                        </a:path>
                      </a:pathLst>
                    </a:custGeom>
                    <a:grpFill/>
                    <a:ln>
                      <a:noFill/>
                      <a:headEnd/>
                      <a:tailEnd/>
                    </a:ln>
                    <a:effectLst/>
                  </p:spPr>
                  <p:style>
                    <a:lnRef idx="1">
                      <a:schemeClr val="accent6"/>
                    </a:lnRef>
                    <a:fillRef idx="3">
                      <a:schemeClr val="accent6"/>
                    </a:fillRef>
                    <a:effectRef idx="2">
                      <a:schemeClr val="accent6"/>
                    </a:effectRef>
                    <a:fontRef idx="minor">
                      <a:schemeClr val="lt1"/>
                    </a:fontRef>
                  </p:style>
                  <p:txBody>
                    <a:bodyPr vert="horz" wrap="square" lIns="91440" tIns="45720" rIns="91440" bIns="45720" numCol="1" anchor="t" anchorCtr="0" compatLnSpc="1">
                      <a:prstTxWarp prst="textNoShape">
                        <a:avLst/>
                      </a:prstTxWarp>
                    </a:bodyPr>
                    <a:lstStyle/>
                    <a:p>
                      <a:endParaRPr lang="en-US"/>
                    </a:p>
                  </p:txBody>
                </p:sp>
                <p:sp>
                  <p:nvSpPr>
                    <p:cNvPr id="113" name="Freeform 8"/>
                    <p:cNvSpPr>
                      <a:spLocks/>
                    </p:cNvSpPr>
                    <p:nvPr/>
                  </p:nvSpPr>
                  <p:spPr bwMode="auto">
                    <a:xfrm>
                      <a:off x="3469026" y="2625656"/>
                      <a:ext cx="270283" cy="994876"/>
                    </a:xfrm>
                    <a:custGeom>
                      <a:avLst/>
                      <a:gdLst/>
                      <a:ahLst/>
                      <a:cxnLst>
                        <a:cxn ang="0">
                          <a:pos x="625" y="3110"/>
                        </a:cxn>
                        <a:cxn ang="0">
                          <a:pos x="625" y="421"/>
                        </a:cxn>
                        <a:cxn ang="0">
                          <a:pos x="422" y="217"/>
                        </a:cxn>
                        <a:cxn ang="0">
                          <a:pos x="218" y="421"/>
                        </a:cxn>
                        <a:cxn ang="0">
                          <a:pos x="218" y="3110"/>
                        </a:cxn>
                        <a:cxn ang="0">
                          <a:pos x="0" y="421"/>
                        </a:cxn>
                        <a:cxn ang="0">
                          <a:pos x="422" y="0"/>
                        </a:cxn>
                        <a:cxn ang="0">
                          <a:pos x="845" y="421"/>
                        </a:cxn>
                        <a:cxn ang="0">
                          <a:pos x="625" y="3110"/>
                        </a:cxn>
                      </a:cxnLst>
                      <a:rect l="0" t="0" r="r" b="b"/>
                      <a:pathLst>
                        <a:path w="845" h="3110">
                          <a:moveTo>
                            <a:pt x="625" y="3110"/>
                          </a:moveTo>
                          <a:cubicBezTo>
                            <a:pt x="625" y="421"/>
                            <a:pt x="625" y="421"/>
                            <a:pt x="625" y="421"/>
                          </a:cubicBezTo>
                          <a:cubicBezTo>
                            <a:pt x="625" y="309"/>
                            <a:pt x="534" y="217"/>
                            <a:pt x="422" y="217"/>
                          </a:cubicBezTo>
                          <a:cubicBezTo>
                            <a:pt x="309" y="217"/>
                            <a:pt x="218" y="309"/>
                            <a:pt x="218" y="421"/>
                          </a:cubicBezTo>
                          <a:cubicBezTo>
                            <a:pt x="218" y="3110"/>
                            <a:pt x="218" y="3110"/>
                            <a:pt x="218" y="3110"/>
                          </a:cubicBezTo>
                          <a:cubicBezTo>
                            <a:pt x="0" y="421"/>
                            <a:pt x="0" y="421"/>
                            <a:pt x="0" y="421"/>
                          </a:cubicBezTo>
                          <a:cubicBezTo>
                            <a:pt x="0" y="188"/>
                            <a:pt x="188" y="0"/>
                            <a:pt x="422" y="0"/>
                          </a:cubicBezTo>
                          <a:cubicBezTo>
                            <a:pt x="655" y="0"/>
                            <a:pt x="845" y="188"/>
                            <a:pt x="845" y="421"/>
                          </a:cubicBezTo>
                          <a:lnTo>
                            <a:pt x="625" y="31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9"/>
                    <p:cNvSpPr>
                      <a:spLocks/>
                    </p:cNvSpPr>
                    <p:nvPr/>
                  </p:nvSpPr>
                  <p:spPr bwMode="auto">
                    <a:xfrm>
                      <a:off x="3672687" y="4012687"/>
                      <a:ext cx="1520142" cy="2398697"/>
                    </a:xfrm>
                    <a:custGeom>
                      <a:avLst/>
                      <a:gdLst/>
                      <a:ahLst/>
                      <a:cxnLst>
                        <a:cxn ang="0">
                          <a:pos x="421" y="6731"/>
                        </a:cxn>
                        <a:cxn ang="0">
                          <a:pos x="1102" y="6912"/>
                        </a:cxn>
                        <a:cxn ang="0">
                          <a:pos x="1715" y="6686"/>
                        </a:cxn>
                        <a:cxn ang="0">
                          <a:pos x="1989" y="5988"/>
                        </a:cxn>
                        <a:cxn ang="0">
                          <a:pos x="1989" y="376"/>
                        </a:cxn>
                        <a:cxn ang="0">
                          <a:pos x="2365" y="0"/>
                        </a:cxn>
                        <a:cxn ang="0">
                          <a:pos x="2741" y="376"/>
                        </a:cxn>
                        <a:cxn ang="0">
                          <a:pos x="2741" y="5988"/>
                        </a:cxn>
                        <a:cxn ang="0">
                          <a:pos x="3023" y="6681"/>
                        </a:cxn>
                        <a:cxn ang="0">
                          <a:pos x="3652" y="6912"/>
                        </a:cxn>
                        <a:cxn ang="0">
                          <a:pos x="4315" y="6737"/>
                        </a:cxn>
                        <a:cxn ang="0">
                          <a:pos x="4752" y="6051"/>
                        </a:cxn>
                        <a:cxn ang="0">
                          <a:pos x="4752" y="6051"/>
                        </a:cxn>
                        <a:cxn ang="0">
                          <a:pos x="2546" y="5988"/>
                        </a:cxn>
                        <a:cxn ang="0">
                          <a:pos x="2546" y="376"/>
                        </a:cxn>
                        <a:cxn ang="0">
                          <a:pos x="2365" y="194"/>
                        </a:cxn>
                        <a:cxn ang="0">
                          <a:pos x="2184" y="376"/>
                        </a:cxn>
                        <a:cxn ang="0">
                          <a:pos x="2184" y="5988"/>
                        </a:cxn>
                        <a:cxn ang="0">
                          <a:pos x="0" y="6051"/>
                        </a:cxn>
                        <a:cxn ang="0">
                          <a:pos x="0" y="6051"/>
                        </a:cxn>
                        <a:cxn ang="0">
                          <a:pos x="421" y="6731"/>
                        </a:cxn>
                      </a:cxnLst>
                      <a:rect l="0" t="0" r="r" b="b"/>
                      <a:pathLst>
                        <a:path w="4752" h="7499">
                          <a:moveTo>
                            <a:pt x="421" y="6731"/>
                          </a:moveTo>
                          <a:cubicBezTo>
                            <a:pt x="619" y="6854"/>
                            <a:pt x="870" y="6912"/>
                            <a:pt x="1102" y="6912"/>
                          </a:cubicBezTo>
                          <a:cubicBezTo>
                            <a:pt x="1331" y="6912"/>
                            <a:pt x="1552" y="6834"/>
                            <a:pt x="1715" y="6686"/>
                          </a:cubicBezTo>
                          <a:cubicBezTo>
                            <a:pt x="1875" y="6536"/>
                            <a:pt x="1987" y="6317"/>
                            <a:pt x="1989" y="5988"/>
                          </a:cubicBezTo>
                          <a:cubicBezTo>
                            <a:pt x="1989" y="376"/>
                            <a:pt x="1989" y="376"/>
                            <a:pt x="1989" y="376"/>
                          </a:cubicBezTo>
                          <a:cubicBezTo>
                            <a:pt x="1989" y="168"/>
                            <a:pt x="2156" y="0"/>
                            <a:pt x="2365" y="0"/>
                          </a:cubicBezTo>
                          <a:cubicBezTo>
                            <a:pt x="2573" y="0"/>
                            <a:pt x="2741" y="168"/>
                            <a:pt x="2741" y="376"/>
                          </a:cubicBezTo>
                          <a:cubicBezTo>
                            <a:pt x="2741" y="5988"/>
                            <a:pt x="2741" y="5988"/>
                            <a:pt x="2741" y="5988"/>
                          </a:cubicBezTo>
                          <a:cubicBezTo>
                            <a:pt x="2742" y="6309"/>
                            <a:pt x="2855" y="6528"/>
                            <a:pt x="3023" y="6681"/>
                          </a:cubicBezTo>
                          <a:cubicBezTo>
                            <a:pt x="3191" y="6832"/>
                            <a:pt x="3420" y="6912"/>
                            <a:pt x="3652" y="6912"/>
                          </a:cubicBezTo>
                          <a:cubicBezTo>
                            <a:pt x="3879" y="6912"/>
                            <a:pt x="4139" y="6866"/>
                            <a:pt x="4315" y="6737"/>
                          </a:cubicBezTo>
                          <a:cubicBezTo>
                            <a:pt x="4505" y="6597"/>
                            <a:pt x="4738" y="6344"/>
                            <a:pt x="4752" y="6051"/>
                          </a:cubicBezTo>
                          <a:cubicBezTo>
                            <a:pt x="4752" y="6051"/>
                            <a:pt x="4752" y="6051"/>
                            <a:pt x="4752" y="6051"/>
                          </a:cubicBezTo>
                          <a:cubicBezTo>
                            <a:pt x="4690" y="7499"/>
                            <a:pt x="2546" y="7436"/>
                            <a:pt x="2546" y="5988"/>
                          </a:cubicBezTo>
                          <a:cubicBezTo>
                            <a:pt x="2546" y="376"/>
                            <a:pt x="2546" y="376"/>
                            <a:pt x="2546" y="376"/>
                          </a:cubicBezTo>
                          <a:cubicBezTo>
                            <a:pt x="2546" y="276"/>
                            <a:pt x="2465" y="194"/>
                            <a:pt x="2365" y="194"/>
                          </a:cubicBezTo>
                          <a:cubicBezTo>
                            <a:pt x="2264" y="194"/>
                            <a:pt x="2184" y="276"/>
                            <a:pt x="2184" y="376"/>
                          </a:cubicBezTo>
                          <a:cubicBezTo>
                            <a:pt x="2184" y="5988"/>
                            <a:pt x="2184" y="5988"/>
                            <a:pt x="2184" y="5988"/>
                          </a:cubicBezTo>
                          <a:cubicBezTo>
                            <a:pt x="2184" y="7480"/>
                            <a:pt x="61" y="7457"/>
                            <a:pt x="0" y="6051"/>
                          </a:cubicBezTo>
                          <a:cubicBezTo>
                            <a:pt x="0" y="6051"/>
                            <a:pt x="0" y="6051"/>
                            <a:pt x="0" y="6051"/>
                          </a:cubicBezTo>
                          <a:cubicBezTo>
                            <a:pt x="13" y="6338"/>
                            <a:pt x="243" y="6620"/>
                            <a:pt x="421" y="673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10"/>
                    <p:cNvSpPr>
                      <a:spLocks/>
                    </p:cNvSpPr>
                    <p:nvPr/>
                  </p:nvSpPr>
                  <p:spPr bwMode="auto">
                    <a:xfrm>
                      <a:off x="3004832" y="3010093"/>
                      <a:ext cx="537994" cy="1307679"/>
                    </a:xfrm>
                    <a:custGeom>
                      <a:avLst/>
                      <a:gdLst/>
                      <a:ahLst/>
                      <a:cxnLst>
                        <a:cxn ang="0">
                          <a:pos x="28" y="2956"/>
                        </a:cxn>
                        <a:cxn ang="0">
                          <a:pos x="357" y="3490"/>
                        </a:cxn>
                        <a:cxn ang="0">
                          <a:pos x="841" y="3609"/>
                        </a:cxn>
                        <a:cxn ang="0">
                          <a:pos x="1281" y="3449"/>
                        </a:cxn>
                        <a:cxn ang="0">
                          <a:pos x="1479" y="2956"/>
                        </a:cxn>
                        <a:cxn ang="0">
                          <a:pos x="1682" y="0"/>
                        </a:cxn>
                        <a:cxn ang="0">
                          <a:pos x="1682" y="0"/>
                        </a:cxn>
                        <a:cxn ang="0">
                          <a:pos x="1682" y="2956"/>
                        </a:cxn>
                        <a:cxn ang="0">
                          <a:pos x="0" y="2956"/>
                        </a:cxn>
                        <a:cxn ang="0">
                          <a:pos x="0" y="2809"/>
                        </a:cxn>
                        <a:cxn ang="0">
                          <a:pos x="0" y="2809"/>
                        </a:cxn>
                        <a:cxn ang="0">
                          <a:pos x="28" y="2956"/>
                        </a:cxn>
                      </a:cxnLst>
                      <a:rect l="0" t="0" r="r" b="b"/>
                      <a:pathLst>
                        <a:path w="1682" h="4088">
                          <a:moveTo>
                            <a:pt x="28" y="2956"/>
                          </a:moveTo>
                          <a:cubicBezTo>
                            <a:pt x="85" y="3192"/>
                            <a:pt x="194" y="3394"/>
                            <a:pt x="357" y="3490"/>
                          </a:cubicBezTo>
                          <a:cubicBezTo>
                            <a:pt x="492" y="3569"/>
                            <a:pt x="676" y="3610"/>
                            <a:pt x="841" y="3609"/>
                          </a:cubicBezTo>
                          <a:cubicBezTo>
                            <a:pt x="1005" y="3610"/>
                            <a:pt x="1166" y="3554"/>
                            <a:pt x="1281" y="3449"/>
                          </a:cubicBezTo>
                          <a:cubicBezTo>
                            <a:pt x="1397" y="3344"/>
                            <a:pt x="1478" y="3192"/>
                            <a:pt x="1479" y="2956"/>
                          </a:cubicBezTo>
                          <a:cubicBezTo>
                            <a:pt x="1682" y="0"/>
                            <a:pt x="1682" y="0"/>
                            <a:pt x="1682" y="0"/>
                          </a:cubicBezTo>
                          <a:cubicBezTo>
                            <a:pt x="1682" y="0"/>
                            <a:pt x="1682" y="0"/>
                            <a:pt x="1682" y="0"/>
                          </a:cubicBezTo>
                          <a:cubicBezTo>
                            <a:pt x="1682" y="2956"/>
                            <a:pt x="1682" y="2956"/>
                            <a:pt x="1682" y="2956"/>
                          </a:cubicBezTo>
                          <a:cubicBezTo>
                            <a:pt x="1682" y="4088"/>
                            <a:pt x="0" y="4088"/>
                            <a:pt x="0" y="2956"/>
                          </a:cubicBezTo>
                          <a:cubicBezTo>
                            <a:pt x="0" y="2809"/>
                            <a:pt x="0" y="2809"/>
                            <a:pt x="0" y="2809"/>
                          </a:cubicBezTo>
                          <a:cubicBezTo>
                            <a:pt x="0" y="2809"/>
                            <a:pt x="0" y="2809"/>
                            <a:pt x="0" y="2809"/>
                          </a:cubicBezTo>
                          <a:lnTo>
                            <a:pt x="28" y="29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11"/>
                    <p:cNvSpPr>
                      <a:spLocks/>
                    </p:cNvSpPr>
                    <p:nvPr/>
                  </p:nvSpPr>
                  <p:spPr bwMode="auto">
                    <a:xfrm>
                      <a:off x="4306689" y="4012281"/>
                      <a:ext cx="240899" cy="1915816"/>
                    </a:xfrm>
                    <a:custGeom>
                      <a:avLst/>
                      <a:gdLst/>
                      <a:ahLst/>
                      <a:cxnLst>
                        <a:cxn ang="0">
                          <a:pos x="557" y="5989"/>
                        </a:cxn>
                        <a:cxn ang="0">
                          <a:pos x="557" y="376"/>
                        </a:cxn>
                        <a:cxn ang="0">
                          <a:pos x="377" y="193"/>
                        </a:cxn>
                        <a:cxn ang="0">
                          <a:pos x="194" y="376"/>
                        </a:cxn>
                        <a:cxn ang="0">
                          <a:pos x="194" y="5989"/>
                        </a:cxn>
                        <a:cxn ang="0">
                          <a:pos x="0" y="376"/>
                        </a:cxn>
                        <a:cxn ang="0">
                          <a:pos x="377" y="0"/>
                        </a:cxn>
                        <a:cxn ang="0">
                          <a:pos x="753" y="376"/>
                        </a:cxn>
                        <a:cxn ang="0">
                          <a:pos x="557" y="5989"/>
                        </a:cxn>
                      </a:cxnLst>
                      <a:rect l="0" t="0" r="r" b="b"/>
                      <a:pathLst>
                        <a:path w="753" h="5989">
                          <a:moveTo>
                            <a:pt x="557" y="5989"/>
                          </a:moveTo>
                          <a:cubicBezTo>
                            <a:pt x="557" y="376"/>
                            <a:pt x="557" y="376"/>
                            <a:pt x="557" y="376"/>
                          </a:cubicBezTo>
                          <a:cubicBezTo>
                            <a:pt x="557" y="276"/>
                            <a:pt x="475" y="193"/>
                            <a:pt x="377" y="193"/>
                          </a:cubicBezTo>
                          <a:cubicBezTo>
                            <a:pt x="276" y="193"/>
                            <a:pt x="194" y="276"/>
                            <a:pt x="194" y="376"/>
                          </a:cubicBezTo>
                          <a:cubicBezTo>
                            <a:pt x="194" y="5989"/>
                            <a:pt x="194" y="5989"/>
                            <a:pt x="194" y="5989"/>
                          </a:cubicBezTo>
                          <a:cubicBezTo>
                            <a:pt x="0" y="376"/>
                            <a:pt x="0" y="376"/>
                            <a:pt x="0" y="376"/>
                          </a:cubicBezTo>
                          <a:cubicBezTo>
                            <a:pt x="0" y="169"/>
                            <a:pt x="168" y="0"/>
                            <a:pt x="377" y="0"/>
                          </a:cubicBezTo>
                          <a:cubicBezTo>
                            <a:pt x="585" y="0"/>
                            <a:pt x="753" y="169"/>
                            <a:pt x="753" y="376"/>
                          </a:cubicBezTo>
                          <a:lnTo>
                            <a:pt x="557" y="59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12"/>
                    <p:cNvSpPr>
                      <a:spLocks/>
                    </p:cNvSpPr>
                    <p:nvPr/>
                  </p:nvSpPr>
                  <p:spPr bwMode="auto">
                    <a:xfrm>
                      <a:off x="5414769" y="2667635"/>
                      <a:ext cx="1410050" cy="525807"/>
                    </a:xfrm>
                    <a:custGeom>
                      <a:avLst/>
                      <a:gdLst/>
                      <a:ahLst/>
                      <a:cxnLst>
                        <a:cxn ang="0">
                          <a:pos x="404" y="1000"/>
                        </a:cxn>
                        <a:cxn ang="0">
                          <a:pos x="880" y="1404"/>
                        </a:cxn>
                        <a:cxn ang="0">
                          <a:pos x="890" y="1406"/>
                        </a:cxn>
                        <a:cxn ang="0">
                          <a:pos x="1144" y="1448"/>
                        </a:cxn>
                        <a:cxn ang="0">
                          <a:pos x="3537" y="1448"/>
                        </a:cxn>
                        <a:cxn ang="0">
                          <a:pos x="3544" y="1448"/>
                        </a:cxn>
                        <a:cxn ang="0">
                          <a:pos x="4125" y="1256"/>
                        </a:cxn>
                        <a:cxn ang="0">
                          <a:pos x="4408" y="856"/>
                        </a:cxn>
                        <a:cxn ang="0">
                          <a:pos x="4408" y="856"/>
                        </a:cxn>
                        <a:cxn ang="0">
                          <a:pos x="3541" y="1644"/>
                        </a:cxn>
                        <a:cxn ang="0">
                          <a:pos x="1144" y="1644"/>
                        </a:cxn>
                        <a:cxn ang="0">
                          <a:pos x="826" y="1591"/>
                        </a:cxn>
                        <a:cxn ang="0">
                          <a:pos x="292" y="1071"/>
                        </a:cxn>
                        <a:cxn ang="0">
                          <a:pos x="240" y="931"/>
                        </a:cxn>
                        <a:cxn ang="0">
                          <a:pos x="0" y="323"/>
                        </a:cxn>
                        <a:cxn ang="0">
                          <a:pos x="81" y="0"/>
                        </a:cxn>
                        <a:cxn ang="0">
                          <a:pos x="404" y="1000"/>
                        </a:cxn>
                      </a:cxnLst>
                      <a:rect l="0" t="0" r="r" b="b"/>
                      <a:pathLst>
                        <a:path w="4408" h="1644">
                          <a:moveTo>
                            <a:pt x="404" y="1000"/>
                          </a:moveTo>
                          <a:cubicBezTo>
                            <a:pt x="468" y="1207"/>
                            <a:pt x="717" y="1352"/>
                            <a:pt x="880" y="1404"/>
                          </a:cubicBezTo>
                          <a:cubicBezTo>
                            <a:pt x="890" y="1406"/>
                            <a:pt x="890" y="1406"/>
                            <a:pt x="890" y="1406"/>
                          </a:cubicBezTo>
                          <a:cubicBezTo>
                            <a:pt x="966" y="1432"/>
                            <a:pt x="1047" y="1448"/>
                            <a:pt x="1144" y="1448"/>
                          </a:cubicBezTo>
                          <a:cubicBezTo>
                            <a:pt x="3537" y="1448"/>
                            <a:pt x="3537" y="1448"/>
                            <a:pt x="3537" y="1448"/>
                          </a:cubicBezTo>
                          <a:cubicBezTo>
                            <a:pt x="3541" y="1448"/>
                            <a:pt x="3543" y="1448"/>
                            <a:pt x="3544" y="1448"/>
                          </a:cubicBezTo>
                          <a:cubicBezTo>
                            <a:pt x="3779" y="1448"/>
                            <a:pt x="3986" y="1352"/>
                            <a:pt x="4125" y="1256"/>
                          </a:cubicBezTo>
                          <a:cubicBezTo>
                            <a:pt x="4244" y="1174"/>
                            <a:pt x="4403" y="1006"/>
                            <a:pt x="4408" y="856"/>
                          </a:cubicBezTo>
                          <a:cubicBezTo>
                            <a:pt x="4408" y="856"/>
                            <a:pt x="4408" y="856"/>
                            <a:pt x="4408" y="856"/>
                          </a:cubicBezTo>
                          <a:cubicBezTo>
                            <a:pt x="4395" y="1254"/>
                            <a:pt x="4123" y="1644"/>
                            <a:pt x="3541" y="1644"/>
                          </a:cubicBezTo>
                          <a:cubicBezTo>
                            <a:pt x="1144" y="1644"/>
                            <a:pt x="1144" y="1644"/>
                            <a:pt x="1144" y="1644"/>
                          </a:cubicBezTo>
                          <a:cubicBezTo>
                            <a:pt x="1023" y="1644"/>
                            <a:pt x="919" y="1623"/>
                            <a:pt x="826" y="1591"/>
                          </a:cubicBezTo>
                          <a:cubicBezTo>
                            <a:pt x="607" y="1526"/>
                            <a:pt x="407" y="1363"/>
                            <a:pt x="292" y="1071"/>
                          </a:cubicBezTo>
                          <a:cubicBezTo>
                            <a:pt x="240" y="931"/>
                            <a:pt x="240" y="931"/>
                            <a:pt x="240" y="931"/>
                          </a:cubicBezTo>
                          <a:cubicBezTo>
                            <a:pt x="0" y="323"/>
                            <a:pt x="0" y="323"/>
                            <a:pt x="0" y="323"/>
                          </a:cubicBezTo>
                          <a:cubicBezTo>
                            <a:pt x="81" y="0"/>
                            <a:pt x="81" y="0"/>
                            <a:pt x="81" y="0"/>
                          </a:cubicBezTo>
                          <a:lnTo>
                            <a:pt x="404" y="10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13"/>
                    <p:cNvSpPr>
                      <a:spLocks/>
                    </p:cNvSpPr>
                    <p:nvPr/>
                  </p:nvSpPr>
                  <p:spPr bwMode="auto">
                    <a:xfrm>
                      <a:off x="5129456" y="2557545"/>
                      <a:ext cx="379291" cy="1136246"/>
                    </a:xfrm>
                    <a:custGeom>
                      <a:avLst/>
                      <a:gdLst/>
                      <a:ahLst/>
                      <a:cxnLst>
                        <a:cxn ang="0">
                          <a:pos x="792" y="409"/>
                        </a:cxn>
                        <a:cxn ang="0">
                          <a:pos x="418" y="208"/>
                        </a:cxn>
                        <a:cxn ang="0">
                          <a:pos x="196" y="493"/>
                        </a:cxn>
                        <a:cxn ang="0">
                          <a:pos x="198" y="521"/>
                        </a:cxn>
                        <a:cxn ang="0">
                          <a:pos x="198" y="3552"/>
                        </a:cxn>
                        <a:cxn ang="0">
                          <a:pos x="198" y="3552"/>
                        </a:cxn>
                        <a:cxn ang="0">
                          <a:pos x="2" y="526"/>
                        </a:cxn>
                        <a:cxn ang="0">
                          <a:pos x="0" y="502"/>
                        </a:cxn>
                        <a:cxn ang="0">
                          <a:pos x="0" y="489"/>
                        </a:cxn>
                        <a:cxn ang="0">
                          <a:pos x="0" y="489"/>
                        </a:cxn>
                        <a:cxn ang="0">
                          <a:pos x="0" y="486"/>
                        </a:cxn>
                        <a:cxn ang="0">
                          <a:pos x="362" y="22"/>
                        </a:cxn>
                        <a:cxn ang="0">
                          <a:pos x="505" y="1"/>
                        </a:cxn>
                        <a:cxn ang="0">
                          <a:pos x="975" y="344"/>
                        </a:cxn>
                        <a:cxn ang="0">
                          <a:pos x="1186" y="1415"/>
                        </a:cxn>
                        <a:cxn ang="0">
                          <a:pos x="1186" y="1415"/>
                        </a:cxn>
                        <a:cxn ang="0">
                          <a:pos x="792" y="409"/>
                        </a:cxn>
                      </a:cxnLst>
                      <a:rect l="0" t="0" r="r" b="b"/>
                      <a:pathLst>
                        <a:path w="1186" h="3552">
                          <a:moveTo>
                            <a:pt x="792" y="409"/>
                          </a:moveTo>
                          <a:cubicBezTo>
                            <a:pt x="743" y="251"/>
                            <a:pt x="577" y="161"/>
                            <a:pt x="418" y="208"/>
                          </a:cubicBezTo>
                          <a:cubicBezTo>
                            <a:pt x="285" y="248"/>
                            <a:pt x="192" y="362"/>
                            <a:pt x="196" y="493"/>
                          </a:cubicBezTo>
                          <a:cubicBezTo>
                            <a:pt x="198" y="521"/>
                            <a:pt x="198" y="521"/>
                            <a:pt x="198" y="521"/>
                          </a:cubicBezTo>
                          <a:cubicBezTo>
                            <a:pt x="198" y="3552"/>
                            <a:pt x="198" y="3552"/>
                            <a:pt x="198" y="3552"/>
                          </a:cubicBezTo>
                          <a:cubicBezTo>
                            <a:pt x="198" y="3552"/>
                            <a:pt x="198" y="3552"/>
                            <a:pt x="198" y="3552"/>
                          </a:cubicBezTo>
                          <a:cubicBezTo>
                            <a:pt x="2" y="526"/>
                            <a:pt x="2" y="526"/>
                            <a:pt x="2" y="526"/>
                          </a:cubicBezTo>
                          <a:cubicBezTo>
                            <a:pt x="0" y="502"/>
                            <a:pt x="0" y="502"/>
                            <a:pt x="0" y="502"/>
                          </a:cubicBezTo>
                          <a:cubicBezTo>
                            <a:pt x="0" y="489"/>
                            <a:pt x="0" y="489"/>
                            <a:pt x="0" y="489"/>
                          </a:cubicBezTo>
                          <a:cubicBezTo>
                            <a:pt x="0" y="489"/>
                            <a:pt x="0" y="489"/>
                            <a:pt x="0" y="489"/>
                          </a:cubicBezTo>
                          <a:cubicBezTo>
                            <a:pt x="0" y="489"/>
                            <a:pt x="0" y="489"/>
                            <a:pt x="0" y="486"/>
                          </a:cubicBezTo>
                          <a:cubicBezTo>
                            <a:pt x="2" y="261"/>
                            <a:pt x="161" y="81"/>
                            <a:pt x="362" y="22"/>
                          </a:cubicBezTo>
                          <a:cubicBezTo>
                            <a:pt x="409" y="7"/>
                            <a:pt x="457" y="1"/>
                            <a:pt x="505" y="1"/>
                          </a:cubicBezTo>
                          <a:cubicBezTo>
                            <a:pt x="714" y="0"/>
                            <a:pt x="907" y="136"/>
                            <a:pt x="975" y="344"/>
                          </a:cubicBezTo>
                          <a:cubicBezTo>
                            <a:pt x="1186" y="1415"/>
                            <a:pt x="1186" y="1415"/>
                            <a:pt x="1186" y="1415"/>
                          </a:cubicBezTo>
                          <a:cubicBezTo>
                            <a:pt x="1186" y="1415"/>
                            <a:pt x="1186" y="1415"/>
                            <a:pt x="1186" y="1415"/>
                          </a:cubicBezTo>
                          <a:lnTo>
                            <a:pt x="792" y="40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Ellipse 100"/>
                    <p:cNvSpPr>
                      <a:spLocks noChangeArrowheads="1"/>
                    </p:cNvSpPr>
                    <p:nvPr/>
                  </p:nvSpPr>
                  <p:spPr bwMode="auto">
                    <a:xfrm>
                      <a:off x="3934523" y="331960"/>
                      <a:ext cx="911850" cy="667407"/>
                    </a:xfrm>
                    <a:prstGeom prst="ellipse">
                      <a:avLst/>
                    </a:prstGeom>
                    <a:grpFill/>
                    <a:ln w="9525">
                      <a:noFill/>
                      <a:round/>
                      <a:headEnd/>
                      <a:tailEnd/>
                    </a:ln>
                  </p:spPr>
                  <p:txBody>
                    <a:bodyPr anchor="ctr"/>
                    <a:lstStyle/>
                    <a:p>
                      <a:pPr algn="ctr"/>
                      <a:endParaRPr lang="en-US">
                        <a:latin typeface="Arial" pitchFamily="34" charset="0"/>
                        <a:cs typeface="Arial" pitchFamily="34" charset="0"/>
                      </a:endParaRPr>
                    </a:p>
                  </p:txBody>
                </p:sp>
                <p:sp>
                  <p:nvSpPr>
                    <p:cNvPr id="120" name="Ellipse 100"/>
                    <p:cNvSpPr>
                      <a:spLocks noChangeArrowheads="1"/>
                    </p:cNvSpPr>
                    <p:nvPr/>
                  </p:nvSpPr>
                  <p:spPr bwMode="auto">
                    <a:xfrm rot="10800000">
                      <a:off x="3035293" y="3672648"/>
                      <a:ext cx="447058" cy="479914"/>
                    </a:xfrm>
                    <a:prstGeom prst="ellipse">
                      <a:avLst/>
                    </a:prstGeom>
                    <a:grpFill/>
                    <a:ln w="9525">
                      <a:noFill/>
                      <a:round/>
                      <a:headEnd/>
                      <a:tailEnd/>
                    </a:ln>
                  </p:spPr>
                  <p:txBody>
                    <a:bodyPr anchor="ctr"/>
                    <a:lstStyle/>
                    <a:p>
                      <a:pPr algn="ctr"/>
                      <a:endParaRPr lang="en-US">
                        <a:latin typeface="Arial" pitchFamily="34" charset="0"/>
                        <a:cs typeface="Arial" pitchFamily="34" charset="0"/>
                      </a:endParaRPr>
                    </a:p>
                  </p:txBody>
                </p:sp>
                <p:sp>
                  <p:nvSpPr>
                    <p:cNvPr id="121" name="Ellipse 100"/>
                    <p:cNvSpPr>
                      <a:spLocks noChangeArrowheads="1"/>
                    </p:cNvSpPr>
                    <p:nvPr/>
                  </p:nvSpPr>
                  <p:spPr bwMode="auto">
                    <a:xfrm rot="5400000">
                      <a:off x="6351190" y="2672245"/>
                      <a:ext cx="407402" cy="453954"/>
                    </a:xfrm>
                    <a:prstGeom prst="ellipse">
                      <a:avLst/>
                    </a:prstGeom>
                    <a:grpFill/>
                    <a:ln w="9525">
                      <a:noFill/>
                      <a:round/>
                      <a:headEnd/>
                      <a:tailEnd/>
                    </a:ln>
                  </p:spPr>
                  <p:txBody>
                    <a:bodyPr anchor="ctr"/>
                    <a:lstStyle/>
                    <a:p>
                      <a:pPr algn="ctr"/>
                      <a:endParaRPr lang="en-US">
                        <a:latin typeface="Arial" pitchFamily="34" charset="0"/>
                        <a:cs typeface="Arial" pitchFamily="34" charset="0"/>
                      </a:endParaRPr>
                    </a:p>
                  </p:txBody>
                </p:sp>
                <p:sp>
                  <p:nvSpPr>
                    <p:cNvPr id="122" name="Ellipse 100"/>
                    <p:cNvSpPr>
                      <a:spLocks noChangeArrowheads="1"/>
                    </p:cNvSpPr>
                    <p:nvPr/>
                  </p:nvSpPr>
                  <p:spPr bwMode="auto">
                    <a:xfrm rot="10800000">
                      <a:off x="4563209" y="5607102"/>
                      <a:ext cx="599371" cy="589800"/>
                    </a:xfrm>
                    <a:prstGeom prst="ellipse">
                      <a:avLst/>
                    </a:prstGeom>
                    <a:grpFill/>
                    <a:ln w="9525">
                      <a:noFill/>
                      <a:round/>
                      <a:headEnd/>
                      <a:tailEnd/>
                    </a:ln>
                  </p:spPr>
                  <p:txBody>
                    <a:bodyPr anchor="ctr"/>
                    <a:lstStyle/>
                    <a:p>
                      <a:pPr algn="ctr"/>
                      <a:endParaRPr lang="en-US">
                        <a:latin typeface="Arial" pitchFamily="34" charset="0"/>
                        <a:cs typeface="Arial" pitchFamily="34" charset="0"/>
                      </a:endParaRPr>
                    </a:p>
                  </p:txBody>
                </p:sp>
                <p:sp>
                  <p:nvSpPr>
                    <p:cNvPr id="123" name="Ellipse 100"/>
                    <p:cNvSpPr>
                      <a:spLocks noChangeArrowheads="1"/>
                    </p:cNvSpPr>
                    <p:nvPr/>
                  </p:nvSpPr>
                  <p:spPr bwMode="auto">
                    <a:xfrm rot="10800000">
                      <a:off x="3696125" y="5611504"/>
                      <a:ext cx="599371" cy="589800"/>
                    </a:xfrm>
                    <a:prstGeom prst="ellipse">
                      <a:avLst/>
                    </a:prstGeom>
                    <a:grpFill/>
                    <a:ln w="9525">
                      <a:noFill/>
                      <a:round/>
                      <a:headEnd/>
                      <a:tailEnd/>
                    </a:ln>
                  </p:spPr>
                  <p:txBody>
                    <a:bodyPr anchor="ctr"/>
                    <a:lstStyle/>
                    <a:p>
                      <a:pPr algn="ctr"/>
                      <a:endParaRPr lang="en-US">
                        <a:latin typeface="Arial" pitchFamily="34" charset="0"/>
                        <a:cs typeface="Arial" pitchFamily="34" charset="0"/>
                      </a:endParaRPr>
                    </a:p>
                  </p:txBody>
                </p:sp>
              </p:grpSp>
              <p:sp>
                <p:nvSpPr>
                  <p:cNvPr id="126" name="Oval Callout 125"/>
                  <p:cNvSpPr/>
                  <p:nvPr/>
                </p:nvSpPr>
                <p:spPr>
                  <a:xfrm flipH="1">
                    <a:off x="6943344" y="2057400"/>
                    <a:ext cx="1362456" cy="530352"/>
                  </a:xfrm>
                  <a:prstGeom prst="wedgeEllipseCallout">
                    <a:avLst>
                      <a:gd name="adj1" fmla="val -22137"/>
                      <a:gd name="adj2" fmla="val 105318"/>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7" name="Oval Callout 126"/>
                  <p:cNvSpPr/>
                  <p:nvPr/>
                </p:nvSpPr>
                <p:spPr>
                  <a:xfrm flipH="1">
                    <a:off x="2128838" y="2057400"/>
                    <a:ext cx="1452562" cy="530352"/>
                  </a:xfrm>
                  <a:prstGeom prst="wedgeEllipseCallout">
                    <a:avLst>
                      <a:gd name="adj1" fmla="val -12624"/>
                      <a:gd name="adj2" fmla="val 109455"/>
                    </a:avLst>
                  </a:prstGeom>
                  <a:solidFill>
                    <a:schemeClr val="accent4">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8" name="Oval Callout 127"/>
                  <p:cNvSpPr/>
                  <p:nvPr/>
                </p:nvSpPr>
                <p:spPr>
                  <a:xfrm flipH="1">
                    <a:off x="3657600" y="2057400"/>
                    <a:ext cx="1417570" cy="530352"/>
                  </a:xfrm>
                  <a:prstGeom prst="wedgeEllipseCallout">
                    <a:avLst>
                      <a:gd name="adj1" fmla="val -18816"/>
                      <a:gd name="adj2" fmla="val 112147"/>
                    </a:avLst>
                  </a:prstGeom>
                  <a:solidFill>
                    <a:schemeClr val="accent5">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29" name="Oval Callout 128"/>
                  <p:cNvSpPr/>
                  <p:nvPr/>
                </p:nvSpPr>
                <p:spPr>
                  <a:xfrm flipH="1">
                    <a:off x="533400" y="2057400"/>
                    <a:ext cx="1452562" cy="564168"/>
                  </a:xfrm>
                  <a:prstGeom prst="wedgeEllipseCallout">
                    <a:avLst>
                      <a:gd name="adj1" fmla="val -7014"/>
                      <a:gd name="adj2" fmla="val 105410"/>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CE6164C8-CDD5-4BA0-9B8D-F913F60C5476}"/>
                      </a:ext>
                    </a:extLst>
                  </p:cNvPr>
                  <p:cNvSpPr txBox="1"/>
                  <p:nvPr/>
                </p:nvSpPr>
                <p:spPr>
                  <a:xfrm>
                    <a:off x="966630" y="5715000"/>
                    <a:ext cx="785969" cy="270742"/>
                  </a:xfrm>
                  <a:prstGeom prst="rect">
                    <a:avLst/>
                  </a:prstGeom>
                  <a:noFill/>
                </p:spPr>
                <p:txBody>
                  <a:bodyPr wrap="square" rtlCol="0">
                    <a:spAutoFit/>
                  </a:bodyPr>
                  <a:lstStyle/>
                  <a:p>
                    <a:r>
                      <a:rPr lang="en-US" sz="900" dirty="0">
                        <a:solidFill>
                          <a:schemeClr val="bg1"/>
                        </a:solidFill>
                      </a:rPr>
                      <a:t>n= 4,466</a:t>
                    </a:r>
                  </a:p>
                </p:txBody>
              </p:sp>
              <p:sp>
                <p:nvSpPr>
                  <p:cNvPr id="8" name="Rectangle 7">
                    <a:extLst>
                      <a:ext uri="{FF2B5EF4-FFF2-40B4-BE49-F238E27FC236}">
                        <a16:creationId xmlns:a16="http://schemas.microsoft.com/office/drawing/2014/main" id="{77055B4E-0707-4D62-905C-F449947EE742}"/>
                      </a:ext>
                    </a:extLst>
                  </p:cNvPr>
                  <p:cNvSpPr/>
                  <p:nvPr/>
                </p:nvSpPr>
                <p:spPr>
                  <a:xfrm>
                    <a:off x="2819400" y="5715000"/>
                    <a:ext cx="709195" cy="270742"/>
                  </a:xfrm>
                  <a:prstGeom prst="rect">
                    <a:avLst/>
                  </a:prstGeom>
                </p:spPr>
                <p:txBody>
                  <a:bodyPr wrap="none">
                    <a:spAutoFit/>
                  </a:bodyPr>
                  <a:lstStyle/>
                  <a:p>
                    <a:r>
                      <a:rPr lang="en-US" sz="900" dirty="0">
                        <a:solidFill>
                          <a:schemeClr val="bg1"/>
                        </a:solidFill>
                      </a:rPr>
                      <a:t>n=2,333</a:t>
                    </a:r>
                  </a:p>
                </p:txBody>
              </p:sp>
              <p:sp>
                <p:nvSpPr>
                  <p:cNvPr id="23" name="Rectangle 22">
                    <a:extLst>
                      <a:ext uri="{FF2B5EF4-FFF2-40B4-BE49-F238E27FC236}">
                        <a16:creationId xmlns:a16="http://schemas.microsoft.com/office/drawing/2014/main" id="{4EC3C670-76CB-484D-9B50-B3255D48EC6C}"/>
                      </a:ext>
                    </a:extLst>
                  </p:cNvPr>
                  <p:cNvSpPr/>
                  <p:nvPr/>
                </p:nvSpPr>
                <p:spPr>
                  <a:xfrm>
                    <a:off x="4520727" y="5712768"/>
                    <a:ext cx="508473" cy="230832"/>
                  </a:xfrm>
                  <a:prstGeom prst="rect">
                    <a:avLst/>
                  </a:prstGeom>
                </p:spPr>
                <p:txBody>
                  <a:bodyPr wrap="none">
                    <a:spAutoFit/>
                  </a:bodyPr>
                  <a:lstStyle/>
                  <a:p>
                    <a:r>
                      <a:rPr lang="en-US" sz="900" dirty="0">
                        <a:solidFill>
                          <a:schemeClr val="bg1"/>
                        </a:solidFill>
                      </a:rPr>
                      <a:t>n=723</a:t>
                    </a:r>
                  </a:p>
                </p:txBody>
              </p:sp>
              <p:sp>
                <p:nvSpPr>
                  <p:cNvPr id="24" name="Rectangle 23">
                    <a:extLst>
                      <a:ext uri="{FF2B5EF4-FFF2-40B4-BE49-F238E27FC236}">
                        <a16:creationId xmlns:a16="http://schemas.microsoft.com/office/drawing/2014/main" id="{3EE5940B-37BE-4151-BB1B-02C8BE0B77D1}"/>
                      </a:ext>
                    </a:extLst>
                  </p:cNvPr>
                  <p:cNvSpPr/>
                  <p:nvPr/>
                </p:nvSpPr>
                <p:spPr>
                  <a:xfrm>
                    <a:off x="6172200" y="5712768"/>
                    <a:ext cx="508473" cy="230832"/>
                  </a:xfrm>
                  <a:prstGeom prst="rect">
                    <a:avLst/>
                  </a:prstGeom>
                </p:spPr>
                <p:txBody>
                  <a:bodyPr wrap="none">
                    <a:spAutoFit/>
                  </a:bodyPr>
                  <a:lstStyle/>
                  <a:p>
                    <a:r>
                      <a:rPr lang="en-US" sz="900" dirty="0">
                        <a:solidFill>
                          <a:schemeClr val="bg1"/>
                        </a:solidFill>
                      </a:rPr>
                      <a:t>n=654</a:t>
                    </a:r>
                  </a:p>
                </p:txBody>
              </p:sp>
              <p:sp>
                <p:nvSpPr>
                  <p:cNvPr id="25" name="Rectangle 24">
                    <a:extLst>
                      <a:ext uri="{FF2B5EF4-FFF2-40B4-BE49-F238E27FC236}">
                        <a16:creationId xmlns:a16="http://schemas.microsoft.com/office/drawing/2014/main" id="{CE2A00A2-512D-4ED3-8114-E11C44131F69}"/>
                      </a:ext>
                    </a:extLst>
                  </p:cNvPr>
                  <p:cNvSpPr>
                    <a:spLocks noChangeAspect="1"/>
                  </p:cNvSpPr>
                  <p:nvPr/>
                </p:nvSpPr>
                <p:spPr>
                  <a:xfrm>
                    <a:off x="7769333" y="5697378"/>
                    <a:ext cx="759959" cy="288792"/>
                  </a:xfrm>
                  <a:prstGeom prst="rect">
                    <a:avLst/>
                  </a:prstGeom>
                </p:spPr>
                <p:txBody>
                  <a:bodyPr wrap="none">
                    <a:spAutoFit/>
                  </a:bodyPr>
                  <a:lstStyle/>
                  <a:p>
                    <a:r>
                      <a:rPr lang="en-US" sz="1000" dirty="0">
                        <a:solidFill>
                          <a:schemeClr val="bg1"/>
                        </a:solidFill>
                      </a:rPr>
                      <a:t>n=5,713</a:t>
                    </a:r>
                  </a:p>
                </p:txBody>
              </p:sp>
            </p:grpSp>
            <p:sp>
              <p:nvSpPr>
                <p:cNvPr id="130" name="Прямоугольник 121"/>
                <p:cNvSpPr/>
                <p:nvPr/>
              </p:nvSpPr>
              <p:spPr>
                <a:xfrm>
                  <a:off x="838200" y="2145268"/>
                  <a:ext cx="904884" cy="335156"/>
                </a:xfrm>
                <a:prstGeom prst="rect">
                  <a:avLst/>
                </a:prstGeom>
              </p:spPr>
              <p:txBody>
                <a:bodyPr wrap="square">
                  <a:spAutoFit/>
                </a:bodyPr>
                <a:lstStyle/>
                <a:p>
                  <a:pPr>
                    <a:lnSpc>
                      <a:spcPct val="150000"/>
                    </a:lnSpc>
                  </a:pPr>
                  <a:r>
                    <a:rPr lang="en-US" sz="1200" b="1" dirty="0">
                      <a:solidFill>
                        <a:schemeClr val="tx2"/>
                      </a:solidFill>
                      <a:latin typeface="Arial" pitchFamily="34" charset="0"/>
                      <a:cs typeface="Arial" pitchFamily="34" charset="0"/>
                    </a:rPr>
                    <a:t>US 42%</a:t>
                  </a:r>
                  <a:r>
                    <a:rPr lang="ru-RU" sz="1200" b="1" dirty="0">
                      <a:solidFill>
                        <a:schemeClr val="tx2"/>
                      </a:solidFill>
                      <a:latin typeface="Arial" pitchFamily="34" charset="0"/>
                      <a:cs typeface="Arial" pitchFamily="34" charset="0"/>
                    </a:rPr>
                    <a:t> </a:t>
                  </a:r>
                  <a:endParaRPr lang="en-US" sz="1200" dirty="0">
                    <a:solidFill>
                      <a:schemeClr val="tx2"/>
                    </a:solidFill>
                    <a:latin typeface="Arial" pitchFamily="34" charset="0"/>
                    <a:cs typeface="Arial" pitchFamily="34" charset="0"/>
                  </a:endParaRPr>
                </a:p>
              </p:txBody>
            </p:sp>
            <p:sp>
              <p:nvSpPr>
                <p:cNvPr id="131" name="Прямоугольник 121"/>
                <p:cNvSpPr/>
                <p:nvPr/>
              </p:nvSpPr>
              <p:spPr>
                <a:xfrm>
                  <a:off x="2344839" y="2133600"/>
                  <a:ext cx="1312761" cy="335156"/>
                </a:xfrm>
                <a:prstGeom prst="rect">
                  <a:avLst/>
                </a:prstGeom>
              </p:spPr>
              <p:txBody>
                <a:bodyPr wrap="square">
                  <a:spAutoFit/>
                </a:bodyPr>
                <a:lstStyle/>
                <a:p>
                  <a:pPr>
                    <a:lnSpc>
                      <a:spcPct val="150000"/>
                    </a:lnSpc>
                  </a:pPr>
                  <a:r>
                    <a:rPr lang="en-US" sz="1200" b="1" dirty="0">
                      <a:solidFill>
                        <a:schemeClr val="tx2"/>
                      </a:solidFill>
                      <a:latin typeface="Arial" pitchFamily="34" charset="0"/>
                      <a:cs typeface="Arial" pitchFamily="34" charset="0"/>
                    </a:rPr>
                    <a:t>Canada 50%</a:t>
                  </a:r>
                </a:p>
              </p:txBody>
            </p:sp>
            <p:sp>
              <p:nvSpPr>
                <p:cNvPr id="132" name="Прямоугольник 121"/>
                <p:cNvSpPr/>
                <p:nvPr/>
              </p:nvSpPr>
              <p:spPr>
                <a:xfrm>
                  <a:off x="3695706" y="2133600"/>
                  <a:ext cx="1323978" cy="393103"/>
                </a:xfrm>
                <a:prstGeom prst="rect">
                  <a:avLst/>
                </a:prstGeom>
              </p:spPr>
              <p:txBody>
                <a:bodyPr wrap="square">
                  <a:spAutoFit/>
                </a:bodyPr>
                <a:lstStyle/>
                <a:p>
                  <a:pPr algn="ctr">
                    <a:lnSpc>
                      <a:spcPct val="150000"/>
                    </a:lnSpc>
                  </a:pPr>
                  <a:r>
                    <a:rPr lang="en-US" sz="1200" b="1" dirty="0">
                      <a:solidFill>
                        <a:schemeClr val="bg1"/>
                      </a:solidFill>
                      <a:latin typeface="Arial" pitchFamily="34" charset="0"/>
                      <a:cs typeface="Arial" pitchFamily="34" charset="0"/>
                    </a:rPr>
                    <a:t>Student 31%</a:t>
                  </a:r>
                </a:p>
              </p:txBody>
            </p:sp>
            <p:sp>
              <p:nvSpPr>
                <p:cNvPr id="137" name="TextBox 136">
                  <a:extLst>
                    <a:ext uri="{FF2B5EF4-FFF2-40B4-BE49-F238E27FC236}">
                      <a16:creationId xmlns:a16="http://schemas.microsoft.com/office/drawing/2014/main" id="{90C83677-68F3-484C-9908-B6730352576C}"/>
                    </a:ext>
                  </a:extLst>
                </p:cNvPr>
                <p:cNvSpPr txBox="1"/>
                <p:nvPr/>
              </p:nvSpPr>
              <p:spPr>
                <a:xfrm>
                  <a:off x="1438632" y="2039273"/>
                  <a:ext cx="263214" cy="246221"/>
                </a:xfrm>
                <a:prstGeom prst="rect">
                  <a:avLst/>
                </a:prstGeom>
                <a:noFill/>
              </p:spPr>
              <p:txBody>
                <a:bodyPr wrap="none" rtlCol="0">
                  <a:spAutoFit/>
                </a:bodyPr>
                <a:lstStyle/>
                <a:p>
                  <a:r>
                    <a:rPr lang="en-US" sz="1000" dirty="0">
                      <a:solidFill>
                        <a:schemeClr val="tx2"/>
                      </a:solidFill>
                    </a:rPr>
                    <a:t>b</a:t>
                  </a:r>
                </a:p>
              </p:txBody>
            </p:sp>
          </p:grpSp>
          <p:sp>
            <p:nvSpPr>
              <p:cNvPr id="139" name="TextBox 138">
                <a:extLst>
                  <a:ext uri="{FF2B5EF4-FFF2-40B4-BE49-F238E27FC236}">
                    <a16:creationId xmlns:a16="http://schemas.microsoft.com/office/drawing/2014/main" id="{8E6C1D3C-1D3D-4393-A0D3-6354C1516091}"/>
                  </a:ext>
                </a:extLst>
              </p:cNvPr>
              <p:cNvSpPr txBox="1"/>
              <p:nvPr/>
            </p:nvSpPr>
            <p:spPr>
              <a:xfrm>
                <a:off x="4594785" y="2013346"/>
                <a:ext cx="369012" cy="246221"/>
              </a:xfrm>
              <a:prstGeom prst="rect">
                <a:avLst/>
              </a:prstGeom>
              <a:noFill/>
            </p:spPr>
            <p:txBody>
              <a:bodyPr wrap="none" rtlCol="0">
                <a:spAutoFit/>
              </a:bodyPr>
              <a:lstStyle/>
              <a:p>
                <a:r>
                  <a:rPr lang="en-US" sz="1000" dirty="0" err="1">
                    <a:solidFill>
                      <a:schemeClr val="bg1"/>
                    </a:solidFill>
                  </a:rPr>
                  <a:t>d,e</a:t>
                </a:r>
                <a:endParaRPr lang="en-US" sz="1000" dirty="0">
                  <a:solidFill>
                    <a:schemeClr val="bg1"/>
                  </a:solidFill>
                </a:endParaRPr>
              </a:p>
            </p:txBody>
          </p:sp>
        </p:grpSp>
        <p:sp>
          <p:nvSpPr>
            <p:cNvPr id="140" name="TextBox 139">
              <a:extLst>
                <a:ext uri="{FF2B5EF4-FFF2-40B4-BE49-F238E27FC236}">
                  <a16:creationId xmlns:a16="http://schemas.microsoft.com/office/drawing/2014/main" id="{8C3741EF-B0C7-43DB-9B15-AF121FCE44EA}"/>
                </a:ext>
              </a:extLst>
            </p:cNvPr>
            <p:cNvSpPr txBox="1"/>
            <p:nvPr/>
          </p:nvSpPr>
          <p:spPr>
            <a:xfrm>
              <a:off x="7749351" y="2009419"/>
              <a:ext cx="354584" cy="246221"/>
            </a:xfrm>
            <a:prstGeom prst="rect">
              <a:avLst/>
            </a:prstGeom>
            <a:noFill/>
          </p:spPr>
          <p:txBody>
            <a:bodyPr wrap="none" rtlCol="0">
              <a:spAutoFit/>
            </a:bodyPr>
            <a:lstStyle/>
            <a:p>
              <a:r>
                <a:rPr lang="en-US" sz="1000" dirty="0" err="1">
                  <a:solidFill>
                    <a:schemeClr val="tx2"/>
                  </a:solidFill>
                </a:rPr>
                <a:t>c,d</a:t>
              </a:r>
              <a:endParaRPr lang="en-US" sz="1000" dirty="0">
                <a:solidFill>
                  <a:schemeClr val="tx2"/>
                </a:solidFill>
              </a:endParaRPr>
            </a:p>
          </p:txBody>
        </p:sp>
      </p:grpSp>
      <p:sp>
        <p:nvSpPr>
          <p:cNvPr id="26" name="Rectangle 25">
            <a:extLst>
              <a:ext uri="{FF2B5EF4-FFF2-40B4-BE49-F238E27FC236}">
                <a16:creationId xmlns:a16="http://schemas.microsoft.com/office/drawing/2014/main" id="{4A51699A-F3C2-40CB-9DC8-F74EC377B77F}"/>
              </a:ext>
            </a:extLst>
          </p:cNvPr>
          <p:cNvSpPr/>
          <p:nvPr/>
        </p:nvSpPr>
        <p:spPr>
          <a:xfrm>
            <a:off x="304800" y="5941368"/>
            <a:ext cx="893193" cy="230832"/>
          </a:xfrm>
          <a:prstGeom prst="rect">
            <a:avLst/>
          </a:prstGeom>
        </p:spPr>
        <p:txBody>
          <a:bodyPr wrap="none">
            <a:spAutoFit/>
          </a:bodyPr>
          <a:lstStyle/>
          <a:p>
            <a:r>
              <a:rPr lang="en-US" sz="900" dirty="0">
                <a:solidFill>
                  <a:schemeClr val="bg1"/>
                </a:solidFill>
              </a:rPr>
              <a:t>Total n= 7090</a:t>
            </a:r>
          </a:p>
        </p:txBody>
      </p:sp>
      <p:sp>
        <p:nvSpPr>
          <p:cNvPr id="133" name="Прямоугольник 121"/>
          <p:cNvSpPr/>
          <p:nvPr/>
        </p:nvSpPr>
        <p:spPr>
          <a:xfrm>
            <a:off x="4462395" y="2066836"/>
            <a:ext cx="1637235" cy="369332"/>
          </a:xfrm>
          <a:prstGeom prst="rect">
            <a:avLst/>
          </a:prstGeom>
        </p:spPr>
        <p:txBody>
          <a:bodyPr wrap="square">
            <a:spAutoFit/>
          </a:bodyPr>
          <a:lstStyle/>
          <a:p>
            <a:pPr>
              <a:lnSpc>
                <a:spcPct val="150000"/>
              </a:lnSpc>
            </a:pPr>
            <a:r>
              <a:rPr lang="en-US" sz="1200" b="1" dirty="0">
                <a:solidFill>
                  <a:srgbClr val="FFFFFF"/>
                </a:solidFill>
                <a:latin typeface="Arial" pitchFamily="34" charset="0"/>
                <a:cs typeface="Arial" pitchFamily="34" charset="0"/>
              </a:rPr>
              <a:t>Professional 24%</a:t>
            </a:r>
          </a:p>
        </p:txBody>
      </p:sp>
      <p:sp>
        <p:nvSpPr>
          <p:cNvPr id="138" name="TextBox 137">
            <a:extLst>
              <a:ext uri="{FF2B5EF4-FFF2-40B4-BE49-F238E27FC236}">
                <a16:creationId xmlns:a16="http://schemas.microsoft.com/office/drawing/2014/main" id="{49E5726B-B66B-46D9-8BA1-EA2C09E3D2FA}"/>
              </a:ext>
            </a:extLst>
          </p:cNvPr>
          <p:cNvSpPr txBox="1"/>
          <p:nvPr/>
        </p:nvSpPr>
        <p:spPr>
          <a:xfrm>
            <a:off x="5334000" y="1981200"/>
            <a:ext cx="360996" cy="246221"/>
          </a:xfrm>
          <a:prstGeom prst="rect">
            <a:avLst/>
          </a:prstGeom>
          <a:noFill/>
        </p:spPr>
        <p:txBody>
          <a:bodyPr wrap="square" rtlCol="0">
            <a:spAutoFit/>
          </a:bodyPr>
          <a:lstStyle/>
          <a:p>
            <a:r>
              <a:rPr lang="en-US" sz="1000" dirty="0" err="1">
                <a:solidFill>
                  <a:srgbClr val="FFFFFF"/>
                </a:solidFill>
              </a:rPr>
              <a:t>c,e</a:t>
            </a:r>
            <a:endParaRPr lang="en-US" sz="1000" dirty="0">
              <a:solidFill>
                <a:srgbClr val="FFFFFF"/>
              </a:solidFill>
            </a:endParaRPr>
          </a:p>
        </p:txBody>
      </p:sp>
      <p:sp>
        <p:nvSpPr>
          <p:cNvPr id="134" name="Прямоугольник 121"/>
          <p:cNvSpPr/>
          <p:nvPr/>
        </p:nvSpPr>
        <p:spPr>
          <a:xfrm>
            <a:off x="5943600" y="2055168"/>
            <a:ext cx="1285884" cy="335156"/>
          </a:xfrm>
          <a:prstGeom prst="rect">
            <a:avLst/>
          </a:prstGeom>
        </p:spPr>
        <p:txBody>
          <a:bodyPr wrap="square">
            <a:spAutoFit/>
          </a:bodyPr>
          <a:lstStyle/>
          <a:p>
            <a:pPr>
              <a:lnSpc>
                <a:spcPct val="150000"/>
              </a:lnSpc>
            </a:pPr>
            <a:r>
              <a:rPr lang="en-US" sz="1200" b="1" dirty="0">
                <a:solidFill>
                  <a:srgbClr val="FFFFFF"/>
                </a:solidFill>
                <a:latin typeface="Arial" pitchFamily="34" charset="0"/>
                <a:cs typeface="Arial" pitchFamily="34" charset="0"/>
              </a:rPr>
              <a:t>Hobbyist 49%</a:t>
            </a:r>
            <a:r>
              <a:rPr lang="ru-RU" sz="1200" b="1" dirty="0">
                <a:solidFill>
                  <a:srgbClr val="FFFFFF"/>
                </a:solidFill>
                <a:latin typeface="Arial" pitchFamily="34" charset="0"/>
                <a:cs typeface="Arial" pitchFamily="34" charset="0"/>
              </a:rPr>
              <a:t> </a:t>
            </a:r>
            <a:endParaRPr lang="en-US" sz="1200" dirty="0">
              <a:solidFill>
                <a:srgbClr val="FFFFFF"/>
              </a:solidFill>
              <a:latin typeface="Arial" pitchFamily="34" charset="0"/>
              <a:cs typeface="Arial" pitchFamily="34" charset="0"/>
            </a:endParaRPr>
          </a:p>
        </p:txBody>
      </p:sp>
      <p:sp>
        <p:nvSpPr>
          <p:cNvPr id="124" name="TextBox 123">
            <a:extLst>
              <a:ext uri="{FF2B5EF4-FFF2-40B4-BE49-F238E27FC236}">
                <a16:creationId xmlns:a16="http://schemas.microsoft.com/office/drawing/2014/main" id="{A3A8F4C8-EB6B-4AEB-98D8-55C8212C3C7C}"/>
              </a:ext>
            </a:extLst>
          </p:cNvPr>
          <p:cNvSpPr txBox="1"/>
          <p:nvPr/>
        </p:nvSpPr>
        <p:spPr>
          <a:xfrm>
            <a:off x="1116402" y="5410200"/>
            <a:ext cx="255198" cy="246221"/>
          </a:xfrm>
          <a:prstGeom prst="rect">
            <a:avLst/>
          </a:prstGeom>
          <a:noFill/>
        </p:spPr>
        <p:txBody>
          <a:bodyPr wrap="none" rtlCol="0">
            <a:spAutoFit/>
          </a:bodyPr>
          <a:lstStyle/>
          <a:p>
            <a:r>
              <a:rPr lang="en-US" sz="1000" b="1" dirty="0">
                <a:solidFill>
                  <a:schemeClr val="bg1"/>
                </a:solidFill>
              </a:rPr>
              <a:t>a</a:t>
            </a:r>
          </a:p>
        </p:txBody>
      </p:sp>
      <p:sp>
        <p:nvSpPr>
          <p:cNvPr id="136" name="TextBox 135">
            <a:extLst>
              <a:ext uri="{FF2B5EF4-FFF2-40B4-BE49-F238E27FC236}">
                <a16:creationId xmlns:a16="http://schemas.microsoft.com/office/drawing/2014/main" id="{2DA17E09-EBEE-45C5-94C5-7E203A96D585}"/>
              </a:ext>
            </a:extLst>
          </p:cNvPr>
          <p:cNvSpPr txBox="1"/>
          <p:nvPr/>
        </p:nvSpPr>
        <p:spPr>
          <a:xfrm>
            <a:off x="2556186" y="5410200"/>
            <a:ext cx="263214" cy="246221"/>
          </a:xfrm>
          <a:prstGeom prst="rect">
            <a:avLst/>
          </a:prstGeom>
          <a:noFill/>
        </p:spPr>
        <p:txBody>
          <a:bodyPr wrap="none" rtlCol="0">
            <a:spAutoFit/>
          </a:bodyPr>
          <a:lstStyle/>
          <a:p>
            <a:r>
              <a:rPr lang="en-US" sz="1000" b="1" dirty="0">
                <a:solidFill>
                  <a:schemeClr val="bg1"/>
                </a:solidFill>
              </a:rPr>
              <a:t>b</a:t>
            </a:r>
          </a:p>
        </p:txBody>
      </p:sp>
      <p:sp>
        <p:nvSpPr>
          <p:cNvPr id="141" name="TextBox 140">
            <a:extLst>
              <a:ext uri="{FF2B5EF4-FFF2-40B4-BE49-F238E27FC236}">
                <a16:creationId xmlns:a16="http://schemas.microsoft.com/office/drawing/2014/main" id="{AAC7F76C-7836-4999-A593-5FD193A442ED}"/>
              </a:ext>
            </a:extLst>
          </p:cNvPr>
          <p:cNvSpPr txBox="1"/>
          <p:nvPr/>
        </p:nvSpPr>
        <p:spPr>
          <a:xfrm>
            <a:off x="3962400" y="5410200"/>
            <a:ext cx="255198" cy="246221"/>
          </a:xfrm>
          <a:prstGeom prst="rect">
            <a:avLst/>
          </a:prstGeom>
          <a:noFill/>
        </p:spPr>
        <p:txBody>
          <a:bodyPr wrap="none" rtlCol="0">
            <a:spAutoFit/>
          </a:bodyPr>
          <a:lstStyle/>
          <a:p>
            <a:r>
              <a:rPr lang="en-US" sz="1000" b="1" dirty="0">
                <a:solidFill>
                  <a:schemeClr val="bg1"/>
                </a:solidFill>
              </a:rPr>
              <a:t>c</a:t>
            </a:r>
          </a:p>
        </p:txBody>
      </p:sp>
      <p:sp>
        <p:nvSpPr>
          <p:cNvPr id="142" name="TextBox 141">
            <a:extLst>
              <a:ext uri="{FF2B5EF4-FFF2-40B4-BE49-F238E27FC236}">
                <a16:creationId xmlns:a16="http://schemas.microsoft.com/office/drawing/2014/main" id="{F4254DA7-B8F7-42C7-AF1C-92358B92EE58}"/>
              </a:ext>
            </a:extLst>
          </p:cNvPr>
          <p:cNvSpPr txBox="1"/>
          <p:nvPr/>
        </p:nvSpPr>
        <p:spPr>
          <a:xfrm>
            <a:off x="5375586" y="5410200"/>
            <a:ext cx="263214" cy="246221"/>
          </a:xfrm>
          <a:prstGeom prst="rect">
            <a:avLst/>
          </a:prstGeom>
          <a:noFill/>
        </p:spPr>
        <p:txBody>
          <a:bodyPr wrap="none" rtlCol="0">
            <a:spAutoFit/>
          </a:bodyPr>
          <a:lstStyle/>
          <a:p>
            <a:r>
              <a:rPr lang="en-US" sz="1000" b="1" dirty="0">
                <a:solidFill>
                  <a:schemeClr val="bg1"/>
                </a:solidFill>
              </a:rPr>
              <a:t>d</a:t>
            </a:r>
          </a:p>
        </p:txBody>
      </p:sp>
      <p:sp>
        <p:nvSpPr>
          <p:cNvPr id="143" name="TextBox 142">
            <a:extLst>
              <a:ext uri="{FF2B5EF4-FFF2-40B4-BE49-F238E27FC236}">
                <a16:creationId xmlns:a16="http://schemas.microsoft.com/office/drawing/2014/main" id="{B46953E6-B2ED-494F-8F5B-4BBBEF435F9D}"/>
              </a:ext>
            </a:extLst>
          </p:cNvPr>
          <p:cNvSpPr txBox="1"/>
          <p:nvPr/>
        </p:nvSpPr>
        <p:spPr>
          <a:xfrm>
            <a:off x="6755202" y="5427821"/>
            <a:ext cx="255198" cy="246221"/>
          </a:xfrm>
          <a:prstGeom prst="rect">
            <a:avLst/>
          </a:prstGeom>
          <a:noFill/>
        </p:spPr>
        <p:txBody>
          <a:bodyPr wrap="none" rtlCol="0">
            <a:spAutoFit/>
          </a:bodyPr>
          <a:lstStyle/>
          <a:p>
            <a:r>
              <a:rPr lang="en-US" sz="1000" b="1" dirty="0">
                <a:solidFill>
                  <a:schemeClr val="bg1"/>
                </a:solidFill>
              </a:rPr>
              <a:t>e</a:t>
            </a:r>
          </a:p>
        </p:txBody>
      </p:sp>
      <p:pic>
        <p:nvPicPr>
          <p:cNvPr id="144" name="Graphic 143" descr="Small paint brush">
            <a:extLst>
              <a:ext uri="{FF2B5EF4-FFF2-40B4-BE49-F238E27FC236}">
                <a16:creationId xmlns:a16="http://schemas.microsoft.com/office/drawing/2014/main" id="{0E7126C7-4765-4363-B366-F242DE5570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991868">
            <a:off x="128766" y="932456"/>
            <a:ext cx="408940" cy="381000"/>
          </a:xfrm>
          <a:prstGeom prst="rect">
            <a:avLst/>
          </a:prstGeom>
        </p:spPr>
      </p:pic>
    </p:spTree>
    <p:extLst>
      <p:ext uri="{BB962C8B-B14F-4D97-AF65-F5344CB8AC3E}">
        <p14:creationId xmlns:p14="http://schemas.microsoft.com/office/powerpoint/2010/main" val="4042172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Age When Returned to Art</a:t>
            </a:r>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457200" y="914400"/>
            <a:ext cx="7086600" cy="1001713"/>
          </a:xfrm>
        </p:spPr>
        <p:txBody>
          <a:bodyPr/>
          <a:lstStyle/>
          <a:p>
            <a:pPr marL="53975" indent="0">
              <a:buNone/>
            </a:pPr>
            <a:r>
              <a:rPr lang="en-US" dirty="0"/>
              <a:t>Professionals tend to return to art at an earlier age than othe</a:t>
            </a:r>
            <a:r>
              <a:rPr lang="en-US" dirty="0">
                <a:solidFill>
                  <a:schemeClr val="bg1"/>
                </a:solidFill>
              </a:rPr>
              <a:t>r</a:t>
            </a:r>
            <a:r>
              <a:rPr lang="en-US" dirty="0"/>
              <a:t> segments.</a:t>
            </a:r>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23</a:t>
            </a:fld>
            <a:endParaRPr lang="en-US" dirty="0"/>
          </a:p>
        </p:txBody>
      </p:sp>
      <p:sp>
        <p:nvSpPr>
          <p:cNvPr id="3" name="TextBox 2">
            <a:extLst>
              <a:ext uri="{FF2B5EF4-FFF2-40B4-BE49-F238E27FC236}">
                <a16:creationId xmlns:a16="http://schemas.microsoft.com/office/drawing/2014/main" id="{6B3F79B0-08B7-43D7-AD03-49C85E0001B6}"/>
              </a:ext>
            </a:extLst>
          </p:cNvPr>
          <p:cNvSpPr txBox="1"/>
          <p:nvPr/>
        </p:nvSpPr>
        <p:spPr>
          <a:xfrm>
            <a:off x="914400" y="6488668"/>
            <a:ext cx="4217821" cy="369332"/>
          </a:xfrm>
          <a:prstGeom prst="rect">
            <a:avLst/>
          </a:prstGeom>
          <a:noFill/>
        </p:spPr>
        <p:txBody>
          <a:bodyPr wrap="none" rtlCol="0">
            <a:spAutoFit/>
          </a:bodyPr>
          <a:lstStyle/>
          <a:p>
            <a:r>
              <a:rPr lang="en-US" sz="900" b="1" dirty="0">
                <a:solidFill>
                  <a:schemeClr val="bg1"/>
                </a:solidFill>
              </a:rPr>
              <a:t>11. How old were you when you started creating art again most recently?</a:t>
            </a:r>
          </a:p>
          <a:p>
            <a:endParaRPr lang="en-US" sz="900" b="1" dirty="0">
              <a:solidFill>
                <a:schemeClr val="bg1"/>
              </a:solidFill>
            </a:endParaRPr>
          </a:p>
        </p:txBody>
      </p:sp>
      <p:graphicFrame>
        <p:nvGraphicFramePr>
          <p:cNvPr id="5" name="Chart 4">
            <a:extLst>
              <a:ext uri="{FF2B5EF4-FFF2-40B4-BE49-F238E27FC236}">
                <a16:creationId xmlns:a16="http://schemas.microsoft.com/office/drawing/2014/main" id="{9E553292-C0D5-491D-A9A8-E4D241B3F242}"/>
              </a:ext>
            </a:extLst>
          </p:cNvPr>
          <p:cNvGraphicFramePr/>
          <p:nvPr>
            <p:extLst>
              <p:ext uri="{D42A27DB-BD31-4B8C-83A1-F6EECF244321}">
                <p14:modId xmlns:p14="http://schemas.microsoft.com/office/powerpoint/2010/main" val="1008248870"/>
              </p:ext>
            </p:extLst>
          </p:nvPr>
        </p:nvGraphicFramePr>
        <p:xfrm>
          <a:off x="1143000" y="17272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A7418B6-585A-4EF9-A811-10569D39BEF4}"/>
              </a:ext>
            </a:extLst>
          </p:cNvPr>
          <p:cNvSpPr txBox="1"/>
          <p:nvPr/>
        </p:nvSpPr>
        <p:spPr>
          <a:xfrm>
            <a:off x="6400800" y="5791200"/>
            <a:ext cx="990600" cy="400110"/>
          </a:xfrm>
          <a:prstGeom prst="rect">
            <a:avLst/>
          </a:prstGeom>
          <a:noFill/>
        </p:spPr>
        <p:txBody>
          <a:bodyPr wrap="square" rtlCol="0">
            <a:spAutoFit/>
          </a:bodyPr>
          <a:lstStyle/>
          <a:p>
            <a:r>
              <a:rPr lang="en-US" sz="1000" dirty="0">
                <a:solidFill>
                  <a:schemeClr val="bg1"/>
                </a:solidFill>
              </a:rPr>
              <a:t>Professionals</a:t>
            </a:r>
          </a:p>
          <a:p>
            <a:r>
              <a:rPr lang="en-US" sz="1000" dirty="0">
                <a:solidFill>
                  <a:schemeClr val="bg1"/>
                </a:solidFill>
              </a:rPr>
              <a:t>n=157</a:t>
            </a:r>
          </a:p>
        </p:txBody>
      </p:sp>
      <p:pic>
        <p:nvPicPr>
          <p:cNvPr id="11" name="Graphic 10" descr="Small paint brush">
            <a:extLst>
              <a:ext uri="{FF2B5EF4-FFF2-40B4-BE49-F238E27FC236}">
                <a16:creationId xmlns:a16="http://schemas.microsoft.com/office/drawing/2014/main" id="{1DBEDDEE-3976-4BF9-A2F8-1444ABF7DAE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1991868">
            <a:off x="128766" y="932456"/>
            <a:ext cx="408940" cy="381000"/>
          </a:xfrm>
          <a:prstGeom prst="rect">
            <a:avLst/>
          </a:prstGeom>
        </p:spPr>
      </p:pic>
    </p:spTree>
    <p:extLst>
      <p:ext uri="{BB962C8B-B14F-4D97-AF65-F5344CB8AC3E}">
        <p14:creationId xmlns:p14="http://schemas.microsoft.com/office/powerpoint/2010/main" val="2166592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Help With Getting Started Again</a:t>
            </a:r>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533400" y="903287"/>
            <a:ext cx="7620000" cy="1001713"/>
          </a:xfrm>
        </p:spPr>
        <p:txBody>
          <a:bodyPr/>
          <a:lstStyle/>
          <a:p>
            <a:pPr marL="0" indent="0">
              <a:buNone/>
            </a:pPr>
            <a:r>
              <a:rPr lang="en-US" dirty="0"/>
              <a:t>A local art class was the most frequently named impetus for getting started with art again.</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2279470789"/>
              </p:ext>
            </p:extLst>
          </p:nvPr>
        </p:nvGraphicFramePr>
        <p:xfrm>
          <a:off x="228600" y="1828800"/>
          <a:ext cx="7415785" cy="4211320"/>
        </p:xfrm>
        <a:graphic>
          <a:graphicData uri="http://schemas.openxmlformats.org/drawingml/2006/table">
            <a:tbl>
              <a:tblPr firstRow="1" bandRow="1">
                <a:tableStyleId>{85BE263C-DBD7-4A20-BB59-AAB30ACAA65A}</a:tableStyleId>
              </a:tblPr>
              <a:tblGrid>
                <a:gridCol w="2076419">
                  <a:extLst>
                    <a:ext uri="{9D8B030D-6E8A-4147-A177-3AD203B41FA5}">
                      <a16:colId xmlns:a16="http://schemas.microsoft.com/office/drawing/2014/main" val="3124580405"/>
                    </a:ext>
                  </a:extLst>
                </a:gridCol>
                <a:gridCol w="802416">
                  <a:extLst>
                    <a:ext uri="{9D8B030D-6E8A-4147-A177-3AD203B41FA5}">
                      <a16:colId xmlns:a16="http://schemas.microsoft.com/office/drawing/2014/main" val="3408498545"/>
                    </a:ext>
                  </a:extLst>
                </a:gridCol>
                <a:gridCol w="854902">
                  <a:extLst>
                    <a:ext uri="{9D8B030D-6E8A-4147-A177-3AD203B41FA5}">
                      <a16:colId xmlns:a16="http://schemas.microsoft.com/office/drawing/2014/main" val="3533829055"/>
                    </a:ext>
                  </a:extLst>
                </a:gridCol>
                <a:gridCol w="920512">
                  <a:extLst>
                    <a:ext uri="{9D8B030D-6E8A-4147-A177-3AD203B41FA5}">
                      <a16:colId xmlns:a16="http://schemas.microsoft.com/office/drawing/2014/main" val="4142446680"/>
                    </a:ext>
                  </a:extLst>
                </a:gridCol>
                <a:gridCol w="920512">
                  <a:extLst>
                    <a:ext uri="{9D8B030D-6E8A-4147-A177-3AD203B41FA5}">
                      <a16:colId xmlns:a16="http://schemas.microsoft.com/office/drawing/2014/main" val="2399029991"/>
                    </a:ext>
                  </a:extLst>
                </a:gridCol>
                <a:gridCol w="920512">
                  <a:extLst>
                    <a:ext uri="{9D8B030D-6E8A-4147-A177-3AD203B41FA5}">
                      <a16:colId xmlns:a16="http://schemas.microsoft.com/office/drawing/2014/main" val="2908534431"/>
                    </a:ext>
                  </a:extLst>
                </a:gridCol>
                <a:gridCol w="920512">
                  <a:extLst>
                    <a:ext uri="{9D8B030D-6E8A-4147-A177-3AD203B41FA5}">
                      <a16:colId xmlns:a16="http://schemas.microsoft.com/office/drawing/2014/main" val="1076768269"/>
                    </a:ext>
                  </a:extLst>
                </a:gridCol>
              </a:tblGrid>
              <a:tr h="370840">
                <a:tc>
                  <a:txBody>
                    <a:bodyPr/>
                    <a:lstStyle/>
                    <a:p>
                      <a:pPr algn="ctr"/>
                      <a:endParaRPr lang="en-US" sz="12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U.S.</a:t>
                      </a:r>
                      <a:endParaRPr lang="en-US" sz="12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Canada</a:t>
                      </a:r>
                      <a:endParaRPr lang="en-US" sz="12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Student</a:t>
                      </a:r>
                      <a:endParaRPr lang="en-US" sz="12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Pro</a:t>
                      </a:r>
                      <a:endParaRPr lang="en-US" sz="12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t>Hobbyist</a:t>
                      </a:r>
                      <a:endParaRPr lang="en-US" sz="12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72700539"/>
                  </a:ext>
                </a:extLst>
              </a:tr>
              <a:tr h="0">
                <a:tc>
                  <a:txBody>
                    <a:bodyPr/>
                    <a:lstStyle/>
                    <a:p>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(a)</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(b)</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(c)</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(d)</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(e)</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3750114"/>
                  </a:ext>
                </a:extLst>
              </a:tr>
              <a:tr h="0">
                <a:tc>
                  <a:txBody>
                    <a:bodyPr/>
                    <a:lstStyle/>
                    <a:p>
                      <a:r>
                        <a:rPr lang="en-US" sz="1200" dirty="0">
                          <a:solidFill>
                            <a:srgbClr val="FFFFFF"/>
                          </a:solidFill>
                        </a:rPr>
                        <a:t>Local art class</a:t>
                      </a:r>
                      <a:endParaRPr lang="en-US" sz="12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dirty="0">
                          <a:solidFill>
                            <a:srgbClr val="FFFFFF"/>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aseline="0" dirty="0">
                          <a:solidFill>
                            <a:srgbClr val="FFFFFF"/>
                          </a:solidFill>
                        </a:rPr>
                        <a:t>17%</a:t>
                      </a:r>
                      <a:r>
                        <a:rPr lang="en-US" sz="1200" baseline="30000" dirty="0">
                          <a:solidFill>
                            <a:srgbClr val="FFFFFF"/>
                          </a:solidFill>
                        </a:rPr>
                        <a:t>(b)</a:t>
                      </a: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dirty="0">
                          <a:solidFill>
                            <a:srgbClr val="FFFFFF"/>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baseline="0" dirty="0">
                          <a:solidFill>
                            <a:srgbClr val="FFFFFF"/>
                          </a:solidFill>
                        </a:rPr>
                        <a:t>22%</a:t>
                      </a:r>
                      <a:r>
                        <a:rPr lang="en-US" sz="1200" baseline="30000" dirty="0">
                          <a:solidFill>
                            <a:srgbClr val="FFFFFF"/>
                          </a:solidFill>
                        </a:rPr>
                        <a:t>(d)</a:t>
                      </a:r>
                      <a:endParaRPr lang="en-US" sz="1200" baseline="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dirty="0">
                          <a:solidFill>
                            <a:srgbClr val="FFFFFF"/>
                          </a:solidFill>
                        </a:rPr>
                        <a:t>7%</a:t>
                      </a:r>
                      <a:r>
                        <a:rPr lang="en-US" sz="1200" baseline="30000" dirty="0">
                          <a:solidFill>
                            <a:srgbClr val="FFFFFF"/>
                          </a:solidFill>
                        </a:rPr>
                        <a:t>(c,e)</a:t>
                      </a: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200" dirty="0">
                          <a:solidFill>
                            <a:srgbClr val="FFFFFF"/>
                          </a:solidFill>
                        </a:rPr>
                        <a:t>20%</a:t>
                      </a:r>
                      <a:r>
                        <a:rPr lang="en-US" sz="1200" baseline="30000" dirty="0">
                          <a:solidFill>
                            <a:srgbClr val="FFFFFF"/>
                          </a:solidFill>
                        </a:rPr>
                        <a:t>(d)</a:t>
                      </a: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230878191"/>
                  </a:ext>
                </a:extLst>
              </a:tr>
              <a:tr h="0">
                <a:tc>
                  <a:txBody>
                    <a:bodyPr/>
                    <a:lstStyle/>
                    <a:p>
                      <a:r>
                        <a:rPr lang="en-US" sz="1200" dirty="0">
                          <a:solidFill>
                            <a:schemeClr val="bg1"/>
                          </a:solidFill>
                        </a:rPr>
                        <a:t>Friends</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17%</a:t>
                      </a:r>
                      <a:r>
                        <a:rPr lang="en-US" sz="1200" baseline="30000" dirty="0">
                          <a:solidFill>
                            <a:schemeClr val="bg1"/>
                          </a:solidFill>
                        </a:rPr>
                        <a:t>(b)</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13%</a:t>
                      </a:r>
                      <a:r>
                        <a:rPr lang="en-US" sz="1200" baseline="30000" dirty="0">
                          <a:solidFill>
                            <a:schemeClr val="bg1"/>
                          </a:solidFill>
                        </a:rPr>
                        <a:t>(e)</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10%</a:t>
                      </a:r>
                      <a:r>
                        <a:rPr lang="en-US" sz="1200" baseline="30000" dirty="0">
                          <a:solidFill>
                            <a:schemeClr val="bg1"/>
                          </a:solidFill>
                        </a:rPr>
                        <a:t>(e)</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19%</a:t>
                      </a:r>
                      <a:r>
                        <a:rPr lang="en-US" sz="1200" baseline="30000" dirty="0">
                          <a:solidFill>
                            <a:schemeClr val="bg1"/>
                          </a:solidFill>
                        </a:rPr>
                        <a:t>(c,d)</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659408"/>
                  </a:ext>
                </a:extLst>
              </a:tr>
              <a:tr h="0">
                <a:tc>
                  <a:txBody>
                    <a:bodyPr/>
                    <a:lstStyle/>
                    <a:p>
                      <a:r>
                        <a:rPr lang="en-US" sz="1200" dirty="0">
                          <a:solidFill>
                            <a:schemeClr val="bg1"/>
                          </a:solidFill>
                        </a:rPr>
                        <a:t>Online tutorials/Videos</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17%</a:t>
                      </a:r>
                      <a:r>
                        <a:rPr lang="en-US" sz="1200" baseline="30000" dirty="0">
                          <a:solidFill>
                            <a:schemeClr val="bg1"/>
                          </a:solidFill>
                        </a:rPr>
                        <a:t>(b)</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10%</a:t>
                      </a:r>
                      <a:r>
                        <a:rPr lang="en-US" sz="1200" baseline="30000" dirty="0">
                          <a:solidFill>
                            <a:schemeClr val="bg1"/>
                          </a:solidFill>
                        </a:rPr>
                        <a:t>(d,e)</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6%</a:t>
                      </a:r>
                      <a:r>
                        <a:rPr lang="en-US" sz="1200" baseline="30000" dirty="0">
                          <a:solidFill>
                            <a:schemeClr val="bg1"/>
                          </a:solidFill>
                        </a:rPr>
                        <a:t>(c,e)</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20%</a:t>
                      </a:r>
                      <a:r>
                        <a:rPr lang="en-US" sz="1200" baseline="30000" dirty="0">
                          <a:solidFill>
                            <a:schemeClr val="bg1"/>
                          </a:solidFill>
                        </a:rPr>
                        <a:t>(c,d)</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702854"/>
                  </a:ext>
                </a:extLst>
              </a:tr>
              <a:tr h="254000">
                <a:tc>
                  <a:txBody>
                    <a:bodyPr/>
                    <a:lstStyle/>
                    <a:p>
                      <a:pPr marL="0" algn="l" defTabSz="914400" rtl="0" eaLnBrk="1" latinLnBrk="0" hangingPunct="1"/>
                      <a:r>
                        <a:rPr lang="en-US" sz="1200" kern="1200" dirty="0">
                          <a:solidFill>
                            <a:schemeClr val="bg1"/>
                          </a:solidFill>
                        </a:rPr>
                        <a:t>Social media</a:t>
                      </a:r>
                      <a:endParaRPr lang="en-US" sz="1200" b="1" kern="1200" dirty="0">
                        <a:solidFill>
                          <a:schemeClr val="bg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13%</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8%</a:t>
                      </a:r>
                      <a:r>
                        <a:rPr lang="en-US" sz="1200" baseline="30000" dirty="0">
                          <a:solidFill>
                            <a:schemeClr val="bg1"/>
                          </a:solidFill>
                        </a:rPr>
                        <a:t>(d,e)</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5%</a:t>
                      </a:r>
                      <a:r>
                        <a:rPr lang="en-US" sz="1200" baseline="30000" dirty="0">
                          <a:solidFill>
                            <a:schemeClr val="bg1"/>
                          </a:solidFill>
                        </a:rPr>
                        <a:t>(c,e)</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14%</a:t>
                      </a:r>
                      <a:r>
                        <a:rPr lang="en-US" sz="1200" baseline="30000" dirty="0">
                          <a:solidFill>
                            <a:schemeClr val="bg1"/>
                          </a:solidFill>
                        </a:rPr>
                        <a:t>(c,d)</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760334"/>
                  </a:ext>
                </a:extLst>
              </a:tr>
              <a:tr h="0">
                <a:tc>
                  <a:txBody>
                    <a:bodyPr/>
                    <a:lstStyle/>
                    <a:p>
                      <a:r>
                        <a:rPr lang="en-US" sz="1200" dirty="0">
                          <a:solidFill>
                            <a:schemeClr val="bg1"/>
                          </a:solidFill>
                        </a:rPr>
                        <a:t>Books</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12%</a:t>
                      </a:r>
                      <a:r>
                        <a:rPr lang="en-US" sz="1200" baseline="30000" dirty="0">
                          <a:solidFill>
                            <a:schemeClr val="bg1"/>
                          </a:solidFill>
                        </a:rPr>
                        <a:t>(b)</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8%</a:t>
                      </a:r>
                      <a:r>
                        <a:rPr lang="en-US" sz="1200" baseline="30000" dirty="0">
                          <a:solidFill>
                            <a:schemeClr val="bg1"/>
                          </a:solidFill>
                        </a:rPr>
                        <a:t>(e)</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6%</a:t>
                      </a:r>
                      <a:r>
                        <a:rPr lang="en-US" sz="1200" baseline="30000" dirty="0">
                          <a:solidFill>
                            <a:schemeClr val="bg1"/>
                          </a:solidFill>
                        </a:rPr>
                        <a:t>(e)</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14%</a:t>
                      </a:r>
                      <a:r>
                        <a:rPr lang="en-US" sz="1200" baseline="30000" dirty="0">
                          <a:solidFill>
                            <a:schemeClr val="bg1"/>
                          </a:solidFill>
                        </a:rPr>
                        <a:t>(c,d)</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0973540"/>
                  </a:ext>
                </a:extLst>
              </a:tr>
              <a:tr h="0">
                <a:tc>
                  <a:txBody>
                    <a:bodyPr/>
                    <a:lstStyle/>
                    <a:p>
                      <a:r>
                        <a:rPr lang="en-US" sz="1200" dirty="0">
                          <a:solidFill>
                            <a:schemeClr val="bg1"/>
                          </a:solidFill>
                        </a:rPr>
                        <a:t>Relatives</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12%</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7%</a:t>
                      </a:r>
                      <a:r>
                        <a:rPr lang="en-US" sz="1200" baseline="30000" dirty="0">
                          <a:solidFill>
                            <a:schemeClr val="bg1"/>
                          </a:solidFill>
                        </a:rPr>
                        <a:t>(e)</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8%</a:t>
                      </a:r>
                      <a:r>
                        <a:rPr lang="en-US" sz="1200" baseline="30000" dirty="0">
                          <a:solidFill>
                            <a:schemeClr val="bg1"/>
                          </a:solidFill>
                        </a:rPr>
                        <a:t>(e)</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13%</a:t>
                      </a:r>
                      <a:r>
                        <a:rPr lang="en-US" sz="1200" baseline="30000" dirty="0">
                          <a:solidFill>
                            <a:schemeClr val="bg1"/>
                          </a:solidFill>
                        </a:rPr>
                        <a:t>(c,d)</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6177643"/>
                  </a:ext>
                </a:extLst>
              </a:tr>
              <a:tr h="0">
                <a:tc>
                  <a:txBody>
                    <a:bodyPr/>
                    <a:lstStyle/>
                    <a:p>
                      <a:r>
                        <a:rPr lang="en-US" sz="1200" dirty="0">
                          <a:solidFill>
                            <a:schemeClr val="bg1"/>
                          </a:solidFill>
                        </a:rPr>
                        <a:t>Art supply store staff</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7%</a:t>
                      </a:r>
                      <a:r>
                        <a:rPr lang="en-US" sz="1200" baseline="30000" dirty="0">
                          <a:solidFill>
                            <a:schemeClr val="bg1"/>
                          </a:solidFill>
                        </a:rPr>
                        <a:t>(b)</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5%</a:t>
                      </a:r>
                      <a:r>
                        <a:rPr lang="en-US" sz="1200" baseline="30000" dirty="0">
                          <a:solidFill>
                            <a:schemeClr val="bg1"/>
                          </a:solidFill>
                        </a:rPr>
                        <a:t>(e)</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6%</a:t>
                      </a:r>
                      <a:r>
                        <a:rPr lang="en-US" sz="1200" baseline="30000" dirty="0">
                          <a:solidFill>
                            <a:schemeClr val="bg1"/>
                          </a:solidFill>
                        </a:rPr>
                        <a:t>(e)</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9%</a:t>
                      </a:r>
                      <a:r>
                        <a:rPr lang="en-US" sz="1200" baseline="30000" dirty="0">
                          <a:solidFill>
                            <a:schemeClr val="bg1"/>
                          </a:solidFill>
                        </a:rPr>
                        <a:t>(c,d)</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7495256"/>
                  </a:ext>
                </a:extLst>
              </a:tr>
              <a:tr h="0">
                <a:tc>
                  <a:txBody>
                    <a:bodyPr/>
                    <a:lstStyle/>
                    <a:p>
                      <a:r>
                        <a:rPr lang="en-US" sz="1200" dirty="0">
                          <a:solidFill>
                            <a:schemeClr val="bg1"/>
                          </a:solidFill>
                        </a:rPr>
                        <a:t>Magazines</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8%</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5%</a:t>
                      </a:r>
                      <a:r>
                        <a:rPr lang="en-US" sz="1200" baseline="30000" dirty="0">
                          <a:solidFill>
                            <a:schemeClr val="bg1"/>
                          </a:solidFill>
                        </a:rPr>
                        <a:t>(e)</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5%</a:t>
                      </a:r>
                      <a:r>
                        <a:rPr lang="en-US" sz="1200" baseline="30000" dirty="0">
                          <a:solidFill>
                            <a:schemeClr val="bg1"/>
                          </a:solidFill>
                        </a:rPr>
                        <a:t>(e)</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9%</a:t>
                      </a:r>
                      <a:r>
                        <a:rPr lang="en-US" sz="1200" baseline="30000" dirty="0">
                          <a:solidFill>
                            <a:schemeClr val="bg1"/>
                          </a:solidFill>
                        </a:rPr>
                        <a:t>(c,d)</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8177052"/>
                  </a:ext>
                </a:extLst>
              </a:tr>
              <a:tr h="0">
                <a:tc>
                  <a:txBody>
                    <a:bodyPr/>
                    <a:lstStyle/>
                    <a:p>
                      <a:r>
                        <a:rPr lang="en-US" sz="1200" dirty="0">
                          <a:solidFill>
                            <a:schemeClr val="bg1"/>
                          </a:solidFill>
                        </a:rPr>
                        <a:t>Art museum/Gallery</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7%</a:t>
                      </a:r>
                      <a:r>
                        <a:rPr lang="en-US" sz="1200" baseline="30000" dirty="0">
                          <a:solidFill>
                            <a:schemeClr val="bg1"/>
                          </a:solidFill>
                        </a:rPr>
                        <a:t>(b)</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6%</a:t>
                      </a:r>
                      <a:r>
                        <a:rPr lang="en-US" sz="1200" baseline="30000" dirty="0">
                          <a:solidFill>
                            <a:schemeClr val="bg1"/>
                          </a:solidFill>
                        </a:rPr>
                        <a:t>(e)</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5%</a:t>
                      </a:r>
                      <a:r>
                        <a:rPr lang="en-US" sz="1200" baseline="30000" dirty="0">
                          <a:solidFill>
                            <a:schemeClr val="bg1"/>
                          </a:solidFill>
                        </a:rPr>
                        <a:t>(e)</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8%</a:t>
                      </a:r>
                      <a:r>
                        <a:rPr lang="en-US" sz="1200" baseline="30000" dirty="0">
                          <a:solidFill>
                            <a:schemeClr val="bg1"/>
                          </a:solidFill>
                        </a:rPr>
                        <a:t>(c,d)</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8962705"/>
                  </a:ext>
                </a:extLst>
              </a:tr>
              <a:tr h="147320">
                <a:tc>
                  <a:txBody>
                    <a:bodyPr/>
                    <a:lstStyle/>
                    <a:p>
                      <a:r>
                        <a:rPr lang="en-US" sz="1200" dirty="0">
                          <a:solidFill>
                            <a:schemeClr val="bg1"/>
                          </a:solidFill>
                        </a:rPr>
                        <a:t>Online class</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7%</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4%</a:t>
                      </a:r>
                      <a:r>
                        <a:rPr lang="en-US" sz="1200" baseline="30000" dirty="0">
                          <a:solidFill>
                            <a:schemeClr val="bg1"/>
                          </a:solidFill>
                        </a:rPr>
                        <a:t>(d,e)</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2%</a:t>
                      </a:r>
                      <a:r>
                        <a:rPr lang="en-US" sz="1200" baseline="30000" dirty="0">
                          <a:solidFill>
                            <a:schemeClr val="bg1"/>
                          </a:solidFill>
                        </a:rPr>
                        <a:t>(c,e)</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7%</a:t>
                      </a:r>
                      <a:r>
                        <a:rPr lang="en-US" sz="1200" baseline="30000" dirty="0">
                          <a:solidFill>
                            <a:schemeClr val="bg1"/>
                          </a:solidFill>
                        </a:rPr>
                        <a:t>(c,d)</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9227096"/>
                  </a:ext>
                </a:extLst>
              </a:tr>
              <a:tr h="147320">
                <a:tc>
                  <a:txBody>
                    <a:bodyPr/>
                    <a:lstStyle/>
                    <a:p>
                      <a:r>
                        <a:rPr lang="en-US" sz="1200" dirty="0">
                          <a:solidFill>
                            <a:schemeClr val="bg1"/>
                          </a:solidFill>
                        </a:rPr>
                        <a:t>On my own</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6%</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3%</a:t>
                      </a:r>
                      <a:r>
                        <a:rPr lang="en-US" sz="1200" baseline="30000" dirty="0">
                          <a:solidFill>
                            <a:schemeClr val="bg1"/>
                          </a:solidFill>
                        </a:rPr>
                        <a:t>(e)</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6%</a:t>
                      </a:r>
                      <a:r>
                        <a:rPr lang="en-US" sz="1200" baseline="30000" dirty="0">
                          <a:solidFill>
                            <a:schemeClr val="bg1"/>
                          </a:solidFill>
                        </a:rPr>
                        <a:t>(c)</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326626"/>
                  </a:ext>
                </a:extLst>
              </a:tr>
              <a:tr h="147320">
                <a:tc>
                  <a:txBody>
                    <a:bodyPr/>
                    <a:lstStyle/>
                    <a:p>
                      <a:r>
                        <a:rPr lang="en-US" sz="1200" dirty="0">
                          <a:solidFill>
                            <a:schemeClr val="bg1"/>
                          </a:solidFill>
                        </a:rPr>
                        <a:t>Other </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3%</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chemeClr val="bg1"/>
                          </a:solidFill>
                        </a:rPr>
                        <a:t>2%</a:t>
                      </a:r>
                      <a:r>
                        <a:rPr lang="en-US" sz="1200" baseline="30000" dirty="0">
                          <a:solidFill>
                            <a:schemeClr val="bg1"/>
                          </a:solidFill>
                        </a:rPr>
                        <a:t>(e)</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3%</a:t>
                      </a:r>
                      <a:r>
                        <a:rPr lang="en-US" sz="1200" baseline="30000" dirty="0">
                          <a:solidFill>
                            <a:schemeClr val="bg1"/>
                          </a:solidFill>
                        </a:rPr>
                        <a:t>(c)</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4351813"/>
                  </a:ext>
                </a:extLst>
              </a:tr>
              <a:tr h="198120">
                <a:tc>
                  <a:txBody>
                    <a:bodyPr/>
                    <a:lstStyle/>
                    <a:p>
                      <a:pPr algn="ctr"/>
                      <a:r>
                        <a:rPr lang="en-US" sz="1200" dirty="0">
                          <a:solidFill>
                            <a:schemeClr val="bg1"/>
                          </a:solidFill>
                        </a:rPr>
                        <a:t>n</a:t>
                      </a:r>
                      <a:endParaRPr lang="en-US" sz="1200" b="1"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7,090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4,466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2,333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723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654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chemeClr val="bg1"/>
                          </a:solidFill>
                        </a:rPr>
                        <a:t>5,713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4663771"/>
                  </a:ext>
                </a:extLst>
              </a:tr>
            </a:tbl>
          </a:graphicData>
        </a:graphic>
      </p:graphicFrame>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24</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228600" y="6096000"/>
            <a:ext cx="9220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a:p>
            <a:endParaRPr lang="en-US" dirty="0"/>
          </a:p>
        </p:txBody>
      </p:sp>
      <p:sp>
        <p:nvSpPr>
          <p:cNvPr id="3" name="TextBox 2">
            <a:extLst>
              <a:ext uri="{FF2B5EF4-FFF2-40B4-BE49-F238E27FC236}">
                <a16:creationId xmlns:a16="http://schemas.microsoft.com/office/drawing/2014/main" id="{6B3F79B0-08B7-43D7-AD03-49C85E0001B6}"/>
              </a:ext>
            </a:extLst>
          </p:cNvPr>
          <p:cNvSpPr txBox="1"/>
          <p:nvPr/>
        </p:nvSpPr>
        <p:spPr>
          <a:xfrm>
            <a:off x="914400" y="6474768"/>
            <a:ext cx="3461204" cy="230832"/>
          </a:xfrm>
          <a:prstGeom prst="rect">
            <a:avLst/>
          </a:prstGeom>
          <a:noFill/>
        </p:spPr>
        <p:txBody>
          <a:bodyPr wrap="none" rtlCol="0">
            <a:spAutoFit/>
          </a:bodyPr>
          <a:lstStyle/>
          <a:p>
            <a:r>
              <a:rPr lang="en-US" sz="900" b="1" dirty="0">
                <a:solidFill>
                  <a:schemeClr val="bg1"/>
                </a:solidFill>
              </a:rPr>
              <a:t>13. Did any people or resources help you get started again?</a:t>
            </a:r>
          </a:p>
        </p:txBody>
      </p:sp>
      <p:sp>
        <p:nvSpPr>
          <p:cNvPr id="9" name="TextBox 8">
            <a:extLst>
              <a:ext uri="{FF2B5EF4-FFF2-40B4-BE49-F238E27FC236}">
                <a16:creationId xmlns:a16="http://schemas.microsoft.com/office/drawing/2014/main" id="{C5F7F93F-9E28-4690-A61C-62D2C2ADDE4B}"/>
              </a:ext>
            </a:extLst>
          </p:cNvPr>
          <p:cNvSpPr txBox="1"/>
          <p:nvPr/>
        </p:nvSpPr>
        <p:spPr>
          <a:xfrm>
            <a:off x="4343400" y="6172200"/>
            <a:ext cx="3276600" cy="41549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1050" dirty="0">
                <a:solidFill>
                  <a:schemeClr val="bg1"/>
                </a:solidFill>
              </a:rPr>
              <a:t>Online tutorials and videos displaced books in the third place spot in the current study.</a:t>
            </a:r>
          </a:p>
        </p:txBody>
      </p:sp>
      <p:pic>
        <p:nvPicPr>
          <p:cNvPr id="12" name="Graphic 11" descr="Small paint brush">
            <a:extLst>
              <a:ext uri="{FF2B5EF4-FFF2-40B4-BE49-F238E27FC236}">
                <a16:creationId xmlns:a16="http://schemas.microsoft.com/office/drawing/2014/main" id="{D5525532-4B6F-4638-8AE1-AEFF09E67C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441538">
            <a:off x="107995" y="949029"/>
            <a:ext cx="408940" cy="381000"/>
          </a:xfrm>
          <a:prstGeom prst="rect">
            <a:avLst/>
          </a:prstGeom>
        </p:spPr>
      </p:pic>
      <p:cxnSp>
        <p:nvCxnSpPr>
          <p:cNvPr id="15" name="Straight Arrow Connector 14">
            <a:extLst>
              <a:ext uri="{FF2B5EF4-FFF2-40B4-BE49-F238E27FC236}">
                <a16:creationId xmlns:a16="http://schemas.microsoft.com/office/drawing/2014/main" id="{E9250CCC-1404-4CA4-A046-92842404392D}"/>
              </a:ext>
            </a:extLst>
          </p:cNvPr>
          <p:cNvCxnSpPr>
            <a:cxnSpLocks/>
          </p:cNvCxnSpPr>
          <p:nvPr/>
        </p:nvCxnSpPr>
        <p:spPr>
          <a:xfrm>
            <a:off x="1981200" y="3200400"/>
            <a:ext cx="2286000" cy="2971800"/>
          </a:xfrm>
          <a:prstGeom prst="straightConnector1">
            <a:avLst/>
          </a:prstGeom>
          <a:ln>
            <a:solidFill>
              <a:schemeClr val="accent3">
                <a:lumMod val="5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20" name="Oval 19">
            <a:extLst>
              <a:ext uri="{FF2B5EF4-FFF2-40B4-BE49-F238E27FC236}">
                <a16:creationId xmlns:a16="http://schemas.microsoft.com/office/drawing/2014/main" id="{333B7780-4892-4C86-830D-99A6D99056CC}"/>
              </a:ext>
            </a:extLst>
          </p:cNvPr>
          <p:cNvSpPr/>
          <p:nvPr/>
        </p:nvSpPr>
        <p:spPr>
          <a:xfrm>
            <a:off x="228600" y="2971800"/>
            <a:ext cx="1752600" cy="381000"/>
          </a:xfrm>
          <a:prstGeom prst="ellipse">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550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B23D-252B-475A-AFCB-E1D12592BA70}"/>
              </a:ext>
            </a:extLst>
          </p:cNvPr>
          <p:cNvSpPr>
            <a:spLocks noGrp="1"/>
          </p:cNvSpPr>
          <p:nvPr>
            <p:ph type="title"/>
          </p:nvPr>
        </p:nvSpPr>
        <p:spPr/>
        <p:txBody>
          <a:bodyPr/>
          <a:lstStyle/>
          <a:p>
            <a:pPr algn="ctr"/>
            <a:r>
              <a:rPr lang="en-US" dirty="0">
                <a:solidFill>
                  <a:schemeClr val="accent2"/>
                </a:solidFill>
              </a:rPr>
              <a:t>Sources of Communication</a:t>
            </a:r>
          </a:p>
        </p:txBody>
      </p:sp>
    </p:spTree>
    <p:extLst>
      <p:ext uri="{BB962C8B-B14F-4D97-AF65-F5344CB8AC3E}">
        <p14:creationId xmlns:p14="http://schemas.microsoft.com/office/powerpoint/2010/main" val="364699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Preferred Means of Communication</a:t>
            </a:r>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228600" y="762000"/>
            <a:ext cx="7315200" cy="1001713"/>
          </a:xfrm>
        </p:spPr>
        <p:txBody>
          <a:bodyPr/>
          <a:lstStyle/>
          <a:p>
            <a:pPr marL="288925" indent="0">
              <a:buNone/>
            </a:pPr>
            <a:r>
              <a:rPr lang="en-US" dirty="0"/>
              <a:t>E-mail is, by far, the preferred means of hearing from favorite art supply stores and brands.</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1792066146"/>
              </p:ext>
            </p:extLst>
          </p:nvPr>
        </p:nvGraphicFramePr>
        <p:xfrm>
          <a:off x="228600" y="1960880"/>
          <a:ext cx="7415785" cy="3845560"/>
        </p:xfrm>
        <a:graphic>
          <a:graphicData uri="http://schemas.openxmlformats.org/drawingml/2006/table">
            <a:tbl>
              <a:tblPr firstRow="1" bandRow="1">
                <a:tableStyleId>{5940675A-B579-460E-94D1-54222C63F5DA}</a:tableStyleId>
              </a:tblPr>
              <a:tblGrid>
                <a:gridCol w="2076419">
                  <a:extLst>
                    <a:ext uri="{9D8B030D-6E8A-4147-A177-3AD203B41FA5}">
                      <a16:colId xmlns:a16="http://schemas.microsoft.com/office/drawing/2014/main" val="3124580405"/>
                    </a:ext>
                  </a:extLst>
                </a:gridCol>
                <a:gridCol w="802416">
                  <a:extLst>
                    <a:ext uri="{9D8B030D-6E8A-4147-A177-3AD203B41FA5}">
                      <a16:colId xmlns:a16="http://schemas.microsoft.com/office/drawing/2014/main" val="3408498545"/>
                    </a:ext>
                  </a:extLst>
                </a:gridCol>
                <a:gridCol w="854902">
                  <a:extLst>
                    <a:ext uri="{9D8B030D-6E8A-4147-A177-3AD203B41FA5}">
                      <a16:colId xmlns:a16="http://schemas.microsoft.com/office/drawing/2014/main" val="3533829055"/>
                    </a:ext>
                  </a:extLst>
                </a:gridCol>
                <a:gridCol w="920512">
                  <a:extLst>
                    <a:ext uri="{9D8B030D-6E8A-4147-A177-3AD203B41FA5}">
                      <a16:colId xmlns:a16="http://schemas.microsoft.com/office/drawing/2014/main" val="4142446680"/>
                    </a:ext>
                  </a:extLst>
                </a:gridCol>
                <a:gridCol w="920512">
                  <a:extLst>
                    <a:ext uri="{9D8B030D-6E8A-4147-A177-3AD203B41FA5}">
                      <a16:colId xmlns:a16="http://schemas.microsoft.com/office/drawing/2014/main" val="2399029991"/>
                    </a:ext>
                  </a:extLst>
                </a:gridCol>
                <a:gridCol w="920512">
                  <a:extLst>
                    <a:ext uri="{9D8B030D-6E8A-4147-A177-3AD203B41FA5}">
                      <a16:colId xmlns:a16="http://schemas.microsoft.com/office/drawing/2014/main" val="2908534431"/>
                    </a:ext>
                  </a:extLst>
                </a:gridCol>
                <a:gridCol w="920512">
                  <a:extLst>
                    <a:ext uri="{9D8B030D-6E8A-4147-A177-3AD203B41FA5}">
                      <a16:colId xmlns:a16="http://schemas.microsoft.com/office/drawing/2014/main" val="1076768269"/>
                    </a:ext>
                  </a:extLst>
                </a:gridCol>
              </a:tblGrid>
              <a:tr h="370840">
                <a:tc>
                  <a:txBody>
                    <a:bodyPr/>
                    <a:lstStyle/>
                    <a:p>
                      <a:pPr algn="ctr"/>
                      <a:endParaRPr lang="en-US" sz="1200" dirty="0">
                        <a:solidFill>
                          <a:schemeClr val="tx2"/>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Total</a:t>
                      </a:r>
                    </a:p>
                  </a:txBody>
                  <a:tcPr anchor="ctr"/>
                </a:tc>
                <a:tc>
                  <a:txBody>
                    <a:bodyPr/>
                    <a:lstStyle/>
                    <a:p>
                      <a:pPr algn="ctr"/>
                      <a:r>
                        <a:rPr lang="en-US" sz="1200" kern="1200" dirty="0">
                          <a:solidFill>
                            <a:schemeClr val="bg1"/>
                          </a:solidFill>
                          <a:latin typeface="+mn-lt"/>
                          <a:ea typeface="+mn-ea"/>
                          <a:cs typeface="+mn-cs"/>
                        </a:rPr>
                        <a:t>U.S.</a:t>
                      </a:r>
                    </a:p>
                  </a:txBody>
                  <a:tcPr anchor="ctr"/>
                </a:tc>
                <a:tc>
                  <a:txBody>
                    <a:bodyPr/>
                    <a:lstStyle/>
                    <a:p>
                      <a:pPr algn="ctr"/>
                      <a:r>
                        <a:rPr lang="en-US" sz="1200" kern="1200" dirty="0">
                          <a:solidFill>
                            <a:schemeClr val="bg1"/>
                          </a:solidFill>
                          <a:latin typeface="+mn-lt"/>
                          <a:ea typeface="+mn-ea"/>
                          <a:cs typeface="+mn-cs"/>
                        </a:rPr>
                        <a:t>Canada</a:t>
                      </a:r>
                    </a:p>
                  </a:txBody>
                  <a:tcPr anchor="ctr"/>
                </a:tc>
                <a:tc>
                  <a:txBody>
                    <a:bodyPr/>
                    <a:lstStyle/>
                    <a:p>
                      <a:pPr algn="ctr"/>
                      <a:r>
                        <a:rPr lang="en-US" sz="1200" kern="1200" dirty="0">
                          <a:solidFill>
                            <a:schemeClr val="bg1"/>
                          </a:solidFill>
                          <a:latin typeface="+mn-lt"/>
                          <a:ea typeface="+mn-ea"/>
                          <a:cs typeface="+mn-cs"/>
                        </a:rPr>
                        <a:t>Student</a:t>
                      </a:r>
                    </a:p>
                  </a:txBody>
                  <a:tcPr anchor="ctr"/>
                </a:tc>
                <a:tc>
                  <a:txBody>
                    <a:bodyPr/>
                    <a:lstStyle/>
                    <a:p>
                      <a:pPr algn="ctr"/>
                      <a:r>
                        <a:rPr lang="en-US" sz="1200" kern="1200" dirty="0">
                          <a:solidFill>
                            <a:schemeClr val="bg1"/>
                          </a:solidFill>
                          <a:latin typeface="+mn-lt"/>
                          <a:ea typeface="+mn-ea"/>
                          <a:cs typeface="+mn-cs"/>
                        </a:rPr>
                        <a:t>Pro</a:t>
                      </a:r>
                    </a:p>
                  </a:txBody>
                  <a:tcPr anchor="ctr"/>
                </a:tc>
                <a:tc>
                  <a:txBody>
                    <a:bodyPr/>
                    <a:lstStyle/>
                    <a:p>
                      <a:pPr algn="ctr"/>
                      <a:r>
                        <a:rPr lang="en-US" sz="1200" kern="1200" dirty="0">
                          <a:solidFill>
                            <a:schemeClr val="bg1"/>
                          </a:solidFill>
                          <a:latin typeface="+mn-lt"/>
                          <a:ea typeface="+mn-ea"/>
                          <a:cs typeface="+mn-cs"/>
                        </a:rPr>
                        <a:t>Hobbyist</a:t>
                      </a:r>
                    </a:p>
                  </a:txBody>
                  <a:tcPr anchor="ctr"/>
                </a:tc>
                <a:extLst>
                  <a:ext uri="{0D108BD9-81ED-4DB2-BD59-A6C34878D82A}">
                    <a16:rowId xmlns:a16="http://schemas.microsoft.com/office/drawing/2014/main" val="1672700539"/>
                  </a:ext>
                </a:extLst>
              </a:tr>
              <a:tr h="0">
                <a:tc>
                  <a:txBody>
                    <a:bodyPr/>
                    <a:lstStyle/>
                    <a:p>
                      <a:endParaRPr lang="en-US" sz="1200" b="1" dirty="0">
                        <a:solidFill>
                          <a:schemeClr val="bg1"/>
                        </a:solidFill>
                      </a:endParaRPr>
                    </a:p>
                  </a:txBody>
                  <a:tcPr anchor="ctr"/>
                </a:tc>
                <a:tc>
                  <a:txBody>
                    <a:bodyPr/>
                    <a:lstStyle/>
                    <a:p>
                      <a:pPr algn="ctr"/>
                      <a:endParaRPr lang="en-US" sz="1200" kern="1200" dirty="0">
                        <a:solidFill>
                          <a:schemeClr val="bg1"/>
                        </a:solidFill>
                        <a:latin typeface="+mn-lt"/>
                        <a:ea typeface="+mn-ea"/>
                        <a:cs typeface="+mn-cs"/>
                      </a:endParaRPr>
                    </a:p>
                  </a:txBody>
                  <a:tcPr anchor="ctr"/>
                </a:tc>
                <a:tc>
                  <a:txBody>
                    <a:bodyPr/>
                    <a:lstStyle/>
                    <a:p>
                      <a:pPr algn="ctr"/>
                      <a:r>
                        <a:rPr lang="en-US" sz="1200" kern="1200" dirty="0">
                          <a:solidFill>
                            <a:schemeClr val="bg1"/>
                          </a:solidFill>
                          <a:latin typeface="+mn-lt"/>
                          <a:ea typeface="+mn-ea"/>
                          <a:cs typeface="+mn-cs"/>
                        </a:rPr>
                        <a:t>(a)</a:t>
                      </a:r>
                    </a:p>
                  </a:txBody>
                  <a:tcPr anchor="ctr"/>
                </a:tc>
                <a:tc>
                  <a:txBody>
                    <a:bodyPr/>
                    <a:lstStyle/>
                    <a:p>
                      <a:pPr algn="ctr"/>
                      <a:r>
                        <a:rPr lang="en-US" sz="1200" kern="1200" dirty="0">
                          <a:solidFill>
                            <a:schemeClr val="bg1"/>
                          </a:solidFill>
                          <a:latin typeface="+mn-lt"/>
                          <a:ea typeface="+mn-ea"/>
                          <a:cs typeface="+mn-cs"/>
                        </a:rPr>
                        <a:t>(b)</a:t>
                      </a:r>
                    </a:p>
                  </a:txBody>
                  <a:tcPr anchor="ctr"/>
                </a:tc>
                <a:tc>
                  <a:txBody>
                    <a:bodyPr/>
                    <a:lstStyle/>
                    <a:p>
                      <a:pPr algn="ctr"/>
                      <a:r>
                        <a:rPr lang="en-US" sz="1200" kern="1200" dirty="0">
                          <a:solidFill>
                            <a:schemeClr val="bg1"/>
                          </a:solidFill>
                          <a:latin typeface="+mn-lt"/>
                          <a:ea typeface="+mn-ea"/>
                          <a:cs typeface="+mn-cs"/>
                        </a:rPr>
                        <a:t>(c)</a:t>
                      </a:r>
                    </a:p>
                  </a:txBody>
                  <a:tcPr anchor="ctr"/>
                </a:tc>
                <a:tc>
                  <a:txBody>
                    <a:bodyPr/>
                    <a:lstStyle/>
                    <a:p>
                      <a:pPr algn="ctr"/>
                      <a:r>
                        <a:rPr lang="en-US" sz="1200" kern="1200" dirty="0">
                          <a:solidFill>
                            <a:schemeClr val="bg1"/>
                          </a:solidFill>
                          <a:latin typeface="+mn-lt"/>
                          <a:ea typeface="+mn-ea"/>
                          <a:cs typeface="+mn-cs"/>
                        </a:rPr>
                        <a:t>(d)</a:t>
                      </a:r>
                    </a:p>
                  </a:txBody>
                  <a:tcPr anchor="ctr"/>
                </a:tc>
                <a:tc>
                  <a:txBody>
                    <a:bodyPr/>
                    <a:lstStyle/>
                    <a:p>
                      <a:pPr algn="ctr"/>
                      <a:r>
                        <a:rPr lang="en-US" sz="1200" kern="1200" dirty="0">
                          <a:solidFill>
                            <a:schemeClr val="bg1"/>
                          </a:solidFill>
                          <a:latin typeface="+mn-lt"/>
                          <a:ea typeface="+mn-ea"/>
                          <a:cs typeface="+mn-cs"/>
                        </a:rPr>
                        <a:t>(e)</a:t>
                      </a:r>
                    </a:p>
                  </a:txBody>
                  <a:tcPr anchor="ctr"/>
                </a:tc>
                <a:extLst>
                  <a:ext uri="{0D108BD9-81ED-4DB2-BD59-A6C34878D82A}">
                    <a16:rowId xmlns:a16="http://schemas.microsoft.com/office/drawing/2014/main" val="342375011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FFFFFF"/>
                          </a:solidFill>
                          <a:latin typeface="+mn-lt"/>
                          <a:ea typeface="+mn-ea"/>
                          <a:cs typeface="+mn-cs"/>
                        </a:rPr>
                        <a:t>E-mail</a:t>
                      </a:r>
                    </a:p>
                  </a:txBody>
                  <a:tcPr anchor="ctr">
                    <a:solidFill>
                      <a:schemeClr val="accent1"/>
                    </a:solidFill>
                  </a:tcPr>
                </a:tc>
                <a:tc>
                  <a:txBody>
                    <a:bodyPr/>
                    <a:lstStyle/>
                    <a:p>
                      <a:pPr algn="ctr"/>
                      <a:r>
                        <a:rPr lang="en-US" sz="1200" kern="1200" dirty="0">
                          <a:solidFill>
                            <a:srgbClr val="FFFFFF"/>
                          </a:solidFill>
                          <a:latin typeface="+mn-lt"/>
                          <a:ea typeface="+mn-ea"/>
                          <a:cs typeface="+mn-cs"/>
                        </a:rPr>
                        <a:t>81%</a:t>
                      </a:r>
                    </a:p>
                  </a:txBody>
                  <a:tcPr anchor="ctr">
                    <a:solidFill>
                      <a:schemeClr val="accent1"/>
                    </a:solidFill>
                  </a:tcPr>
                </a:tc>
                <a:tc>
                  <a:txBody>
                    <a:bodyPr/>
                    <a:lstStyle/>
                    <a:p>
                      <a:pPr algn="ctr"/>
                      <a:r>
                        <a:rPr lang="en-US" sz="1200" kern="1200" dirty="0">
                          <a:solidFill>
                            <a:srgbClr val="FFFFFF"/>
                          </a:solidFill>
                          <a:latin typeface="+mn-lt"/>
                          <a:ea typeface="+mn-ea"/>
                          <a:cs typeface="+mn-cs"/>
                        </a:rPr>
                        <a:t>77%</a:t>
                      </a:r>
                      <a:r>
                        <a:rPr lang="en-US" sz="1200" kern="1200" baseline="30000" dirty="0">
                          <a:solidFill>
                            <a:srgbClr val="FFFFFF"/>
                          </a:solidFill>
                          <a:latin typeface="+mn-lt"/>
                          <a:ea typeface="+mn-ea"/>
                          <a:cs typeface="+mn-cs"/>
                        </a:rPr>
                        <a:t>(b)</a:t>
                      </a:r>
                    </a:p>
                  </a:txBody>
                  <a:tcPr anchor="ctr">
                    <a:solidFill>
                      <a:schemeClr val="accent1"/>
                    </a:solidFill>
                  </a:tcPr>
                </a:tc>
                <a:tc>
                  <a:txBody>
                    <a:bodyPr/>
                    <a:lstStyle/>
                    <a:p>
                      <a:pPr algn="ctr"/>
                      <a:r>
                        <a:rPr lang="en-US" sz="1200" kern="1200" dirty="0">
                          <a:solidFill>
                            <a:srgbClr val="FFFFFF"/>
                          </a:solidFill>
                          <a:latin typeface="+mn-lt"/>
                          <a:ea typeface="+mn-ea"/>
                          <a:cs typeface="+mn-cs"/>
                        </a:rPr>
                        <a:t>89%</a:t>
                      </a:r>
                    </a:p>
                  </a:txBody>
                  <a:tcPr anchor="ctr">
                    <a:solidFill>
                      <a:schemeClr val="accent1"/>
                    </a:solidFill>
                  </a:tcPr>
                </a:tc>
                <a:tc>
                  <a:txBody>
                    <a:bodyPr/>
                    <a:lstStyle/>
                    <a:p>
                      <a:pPr algn="ctr"/>
                      <a:r>
                        <a:rPr lang="en-US" sz="1200" kern="1200" dirty="0">
                          <a:solidFill>
                            <a:srgbClr val="FFFFFF"/>
                          </a:solidFill>
                          <a:latin typeface="+mn-lt"/>
                          <a:ea typeface="+mn-ea"/>
                          <a:cs typeface="+mn-cs"/>
                        </a:rPr>
                        <a:t>79%</a:t>
                      </a:r>
                    </a:p>
                  </a:txBody>
                  <a:tcPr anchor="ctr">
                    <a:solidFill>
                      <a:schemeClr val="accent1"/>
                    </a:solidFill>
                  </a:tcPr>
                </a:tc>
                <a:tc>
                  <a:txBody>
                    <a:bodyPr/>
                    <a:lstStyle/>
                    <a:p>
                      <a:pPr algn="ctr"/>
                      <a:r>
                        <a:rPr lang="en-US" sz="1200" kern="1200" dirty="0">
                          <a:solidFill>
                            <a:srgbClr val="FFFFFF"/>
                          </a:solidFill>
                          <a:latin typeface="+mn-lt"/>
                          <a:ea typeface="+mn-ea"/>
                          <a:cs typeface="+mn-cs"/>
                        </a:rPr>
                        <a:t>78%</a:t>
                      </a:r>
                      <a:r>
                        <a:rPr lang="en-US" sz="1200" kern="1200" baseline="30000" dirty="0">
                          <a:solidFill>
                            <a:srgbClr val="FFFFFF"/>
                          </a:solidFill>
                          <a:latin typeface="+mn-lt"/>
                          <a:ea typeface="+mn-ea"/>
                          <a:cs typeface="+mn-cs"/>
                        </a:rPr>
                        <a:t>(e)</a:t>
                      </a:r>
                    </a:p>
                  </a:txBody>
                  <a:tcPr anchor="ctr">
                    <a:solidFill>
                      <a:schemeClr val="accent1"/>
                    </a:solidFill>
                  </a:tcPr>
                </a:tc>
                <a:tc>
                  <a:txBody>
                    <a:bodyPr/>
                    <a:lstStyle/>
                    <a:p>
                      <a:pPr algn="ctr"/>
                      <a:r>
                        <a:rPr lang="en-US" sz="1200" kern="1200" dirty="0">
                          <a:solidFill>
                            <a:srgbClr val="FFFFFF"/>
                          </a:solidFill>
                          <a:latin typeface="+mn-lt"/>
                          <a:ea typeface="+mn-ea"/>
                          <a:cs typeface="+mn-cs"/>
                        </a:rPr>
                        <a:t>82%</a:t>
                      </a:r>
                      <a:r>
                        <a:rPr lang="en-US" sz="1200" kern="1200" baseline="30000" dirty="0">
                          <a:solidFill>
                            <a:srgbClr val="FFFFFF"/>
                          </a:solidFill>
                          <a:latin typeface="+mn-lt"/>
                          <a:ea typeface="+mn-ea"/>
                          <a:cs typeface="+mn-cs"/>
                        </a:rPr>
                        <a:t>(d)</a:t>
                      </a:r>
                    </a:p>
                  </a:txBody>
                  <a:tcPr anchor="ctr">
                    <a:solidFill>
                      <a:schemeClr val="accent1"/>
                    </a:solidFill>
                  </a:tcPr>
                </a:tc>
                <a:extLst>
                  <a:ext uri="{0D108BD9-81ED-4DB2-BD59-A6C34878D82A}">
                    <a16:rowId xmlns:a16="http://schemas.microsoft.com/office/drawing/2014/main" val="423087819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Facebook postings</a:t>
                      </a:r>
                    </a:p>
                  </a:txBody>
                  <a:tcPr anchor="ctr"/>
                </a:tc>
                <a:tc>
                  <a:txBody>
                    <a:bodyPr/>
                    <a:lstStyle/>
                    <a:p>
                      <a:pPr algn="ctr"/>
                      <a:r>
                        <a:rPr lang="en-US" sz="1200" kern="1200" dirty="0">
                          <a:solidFill>
                            <a:schemeClr val="bg1"/>
                          </a:solidFill>
                          <a:latin typeface="+mn-lt"/>
                          <a:ea typeface="+mn-ea"/>
                          <a:cs typeface="+mn-cs"/>
                        </a:rPr>
                        <a:t>39%</a:t>
                      </a:r>
                    </a:p>
                  </a:txBody>
                  <a:tcPr anchor="ctr"/>
                </a:tc>
                <a:tc>
                  <a:txBody>
                    <a:bodyPr/>
                    <a:lstStyle/>
                    <a:p>
                      <a:pPr algn="ctr"/>
                      <a:r>
                        <a:rPr lang="en-US" sz="1200" kern="1200" dirty="0">
                          <a:solidFill>
                            <a:schemeClr val="bg1"/>
                          </a:solidFill>
                          <a:latin typeface="+mn-lt"/>
                          <a:ea typeface="+mn-ea"/>
                          <a:cs typeface="+mn-cs"/>
                        </a:rPr>
                        <a:t>45%</a:t>
                      </a:r>
                      <a:r>
                        <a:rPr lang="en-US" sz="1200" kern="1200" baseline="30000" dirty="0">
                          <a:solidFill>
                            <a:schemeClr val="bg1"/>
                          </a:solidFill>
                          <a:latin typeface="+mn-lt"/>
                          <a:ea typeface="+mn-ea"/>
                          <a:cs typeface="+mn-cs"/>
                        </a:rPr>
                        <a:t>(b)</a:t>
                      </a:r>
                    </a:p>
                  </a:txBody>
                  <a:tcPr anchor="ctr"/>
                </a:tc>
                <a:tc>
                  <a:txBody>
                    <a:bodyPr/>
                    <a:lstStyle/>
                    <a:p>
                      <a:pPr algn="ctr"/>
                      <a:r>
                        <a:rPr lang="en-US" sz="1200" kern="1200" dirty="0">
                          <a:solidFill>
                            <a:schemeClr val="bg1"/>
                          </a:solidFill>
                          <a:latin typeface="+mn-lt"/>
                          <a:ea typeface="+mn-ea"/>
                          <a:cs typeface="+mn-cs"/>
                        </a:rPr>
                        <a:t>29%</a:t>
                      </a:r>
                    </a:p>
                  </a:txBody>
                  <a:tcPr anchor="ctr"/>
                </a:tc>
                <a:tc>
                  <a:txBody>
                    <a:bodyPr/>
                    <a:lstStyle/>
                    <a:p>
                      <a:pPr algn="ctr"/>
                      <a:r>
                        <a:rPr lang="en-US" sz="1200" kern="1200" dirty="0">
                          <a:solidFill>
                            <a:schemeClr val="bg1"/>
                          </a:solidFill>
                          <a:latin typeface="+mn-lt"/>
                          <a:ea typeface="+mn-ea"/>
                          <a:cs typeface="+mn-cs"/>
                        </a:rPr>
                        <a:t>37%</a:t>
                      </a:r>
                    </a:p>
                  </a:txBody>
                  <a:tcPr anchor="ctr"/>
                </a:tc>
                <a:tc>
                  <a:txBody>
                    <a:bodyPr/>
                    <a:lstStyle/>
                    <a:p>
                      <a:pPr algn="ctr"/>
                      <a:r>
                        <a:rPr lang="en-US" sz="1200" kern="1200" dirty="0">
                          <a:solidFill>
                            <a:schemeClr val="bg1"/>
                          </a:solidFill>
                          <a:latin typeface="+mn-lt"/>
                          <a:ea typeface="+mn-ea"/>
                          <a:cs typeface="+mn-cs"/>
                        </a:rPr>
                        <a:t>39%</a:t>
                      </a:r>
                    </a:p>
                  </a:txBody>
                  <a:tcPr anchor="ctr"/>
                </a:tc>
                <a:tc>
                  <a:txBody>
                    <a:bodyPr/>
                    <a:lstStyle/>
                    <a:p>
                      <a:pPr algn="ctr"/>
                      <a:r>
                        <a:rPr lang="en-US" sz="1200" kern="1200" dirty="0">
                          <a:solidFill>
                            <a:schemeClr val="bg1"/>
                          </a:solidFill>
                          <a:latin typeface="+mn-lt"/>
                          <a:ea typeface="+mn-ea"/>
                          <a:cs typeface="+mn-cs"/>
                        </a:rPr>
                        <a:t>39%</a:t>
                      </a:r>
                    </a:p>
                  </a:txBody>
                  <a:tcPr anchor="ctr"/>
                </a:tc>
                <a:extLst>
                  <a:ext uri="{0D108BD9-81ED-4DB2-BD59-A6C34878D82A}">
                    <a16:rowId xmlns:a16="http://schemas.microsoft.com/office/drawing/2014/main" val="39965940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Printed catalogs</a:t>
                      </a:r>
                    </a:p>
                  </a:txBody>
                  <a:tcPr anchor="ctr"/>
                </a:tc>
                <a:tc>
                  <a:txBody>
                    <a:bodyPr/>
                    <a:lstStyle/>
                    <a:p>
                      <a:pPr algn="ctr"/>
                      <a:r>
                        <a:rPr lang="en-US" sz="1200" kern="1200" dirty="0">
                          <a:solidFill>
                            <a:schemeClr val="bg1"/>
                          </a:solidFill>
                          <a:latin typeface="+mn-lt"/>
                          <a:ea typeface="+mn-ea"/>
                          <a:cs typeface="+mn-cs"/>
                        </a:rPr>
                        <a:t>28%</a:t>
                      </a:r>
                    </a:p>
                  </a:txBody>
                  <a:tcPr anchor="ctr"/>
                </a:tc>
                <a:tc>
                  <a:txBody>
                    <a:bodyPr/>
                    <a:lstStyle/>
                    <a:p>
                      <a:pPr algn="ctr"/>
                      <a:r>
                        <a:rPr lang="en-US" sz="1200" kern="1200" dirty="0">
                          <a:solidFill>
                            <a:schemeClr val="bg1"/>
                          </a:solidFill>
                          <a:latin typeface="+mn-lt"/>
                          <a:ea typeface="+mn-ea"/>
                          <a:cs typeface="+mn-cs"/>
                        </a:rPr>
                        <a:t>35%</a:t>
                      </a:r>
                      <a:r>
                        <a:rPr lang="en-US" sz="1200" kern="1200" baseline="30000" dirty="0">
                          <a:solidFill>
                            <a:schemeClr val="bg1"/>
                          </a:solidFill>
                          <a:latin typeface="+mn-lt"/>
                          <a:ea typeface="+mn-ea"/>
                          <a:cs typeface="+mn-cs"/>
                        </a:rPr>
                        <a:t>(b)</a:t>
                      </a:r>
                    </a:p>
                  </a:txBody>
                  <a:tcPr anchor="ctr"/>
                </a:tc>
                <a:tc>
                  <a:txBody>
                    <a:bodyPr/>
                    <a:lstStyle/>
                    <a:p>
                      <a:pPr algn="ctr"/>
                      <a:r>
                        <a:rPr lang="en-US" sz="1200" kern="1200" dirty="0">
                          <a:solidFill>
                            <a:schemeClr val="bg1"/>
                          </a:solidFill>
                          <a:latin typeface="+mn-lt"/>
                          <a:ea typeface="+mn-ea"/>
                          <a:cs typeface="+mn-cs"/>
                        </a:rPr>
                        <a:t>14%</a:t>
                      </a:r>
                    </a:p>
                  </a:txBody>
                  <a:tcPr anchor="ctr"/>
                </a:tc>
                <a:tc>
                  <a:txBody>
                    <a:bodyPr/>
                    <a:lstStyle/>
                    <a:p>
                      <a:pPr algn="ctr"/>
                      <a:r>
                        <a:rPr lang="en-US" sz="1200" kern="1200" dirty="0">
                          <a:solidFill>
                            <a:schemeClr val="bg1"/>
                          </a:solidFill>
                          <a:latin typeface="+mn-lt"/>
                          <a:ea typeface="+mn-ea"/>
                          <a:cs typeface="+mn-cs"/>
                        </a:rPr>
                        <a:t>28%</a:t>
                      </a:r>
                    </a:p>
                  </a:txBody>
                  <a:tcPr anchor="ctr"/>
                </a:tc>
                <a:tc>
                  <a:txBody>
                    <a:bodyPr/>
                    <a:lstStyle/>
                    <a:p>
                      <a:pPr algn="ctr"/>
                      <a:r>
                        <a:rPr lang="en-US" sz="1200" kern="1200" dirty="0">
                          <a:solidFill>
                            <a:schemeClr val="bg1"/>
                          </a:solidFill>
                          <a:latin typeface="+mn-lt"/>
                          <a:ea typeface="+mn-ea"/>
                          <a:cs typeface="+mn-cs"/>
                        </a:rPr>
                        <a:t>28%</a:t>
                      </a:r>
                    </a:p>
                  </a:txBody>
                  <a:tcPr anchor="ctr"/>
                </a:tc>
                <a:tc>
                  <a:txBody>
                    <a:bodyPr/>
                    <a:lstStyle/>
                    <a:p>
                      <a:pPr algn="ctr"/>
                      <a:r>
                        <a:rPr lang="en-US" sz="1200" kern="1200" dirty="0">
                          <a:solidFill>
                            <a:schemeClr val="bg1"/>
                          </a:solidFill>
                          <a:latin typeface="+mn-lt"/>
                          <a:ea typeface="+mn-ea"/>
                          <a:cs typeface="+mn-cs"/>
                        </a:rPr>
                        <a:t>27%</a:t>
                      </a:r>
                    </a:p>
                  </a:txBody>
                  <a:tcPr anchor="ctr"/>
                </a:tc>
                <a:extLst>
                  <a:ext uri="{0D108BD9-81ED-4DB2-BD59-A6C34878D82A}">
                    <a16:rowId xmlns:a16="http://schemas.microsoft.com/office/drawing/2014/main" val="2159702854"/>
                  </a:ext>
                </a:extLst>
              </a:tr>
              <a:tr h="25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Retailer or product brand website or blog</a:t>
                      </a:r>
                    </a:p>
                  </a:txBody>
                  <a:tcPr anchor="ctr"/>
                </a:tc>
                <a:tc>
                  <a:txBody>
                    <a:bodyPr/>
                    <a:lstStyle/>
                    <a:p>
                      <a:pPr algn="ctr"/>
                      <a:r>
                        <a:rPr lang="en-US" sz="1200" kern="1200" dirty="0">
                          <a:solidFill>
                            <a:schemeClr val="bg1"/>
                          </a:solidFill>
                          <a:latin typeface="+mn-lt"/>
                          <a:ea typeface="+mn-ea"/>
                          <a:cs typeface="+mn-cs"/>
                        </a:rPr>
                        <a:t>23%</a:t>
                      </a:r>
                    </a:p>
                  </a:txBody>
                  <a:tcPr anchor="ctr"/>
                </a:tc>
                <a:tc>
                  <a:txBody>
                    <a:bodyPr/>
                    <a:lstStyle/>
                    <a:p>
                      <a:pPr algn="ctr"/>
                      <a:r>
                        <a:rPr lang="en-US" sz="1200" kern="1200" dirty="0">
                          <a:solidFill>
                            <a:schemeClr val="bg1"/>
                          </a:solidFill>
                          <a:latin typeface="+mn-lt"/>
                          <a:ea typeface="+mn-ea"/>
                          <a:cs typeface="+mn-cs"/>
                        </a:rPr>
                        <a:t>25%</a:t>
                      </a:r>
                      <a:r>
                        <a:rPr lang="en-US" sz="1200" kern="1200" baseline="30000" dirty="0">
                          <a:solidFill>
                            <a:schemeClr val="bg1"/>
                          </a:solidFill>
                          <a:latin typeface="+mn-lt"/>
                          <a:ea typeface="+mn-ea"/>
                          <a:cs typeface="+mn-cs"/>
                        </a:rPr>
                        <a:t>(b)</a:t>
                      </a:r>
                    </a:p>
                  </a:txBody>
                  <a:tcPr anchor="ctr"/>
                </a:tc>
                <a:tc>
                  <a:txBody>
                    <a:bodyPr/>
                    <a:lstStyle/>
                    <a:p>
                      <a:pPr algn="ctr"/>
                      <a:r>
                        <a:rPr lang="en-US" sz="1200" kern="1200" dirty="0">
                          <a:solidFill>
                            <a:schemeClr val="bg1"/>
                          </a:solidFill>
                          <a:latin typeface="+mn-lt"/>
                          <a:ea typeface="+mn-ea"/>
                          <a:cs typeface="+mn-cs"/>
                        </a:rPr>
                        <a:t>19%</a:t>
                      </a:r>
                    </a:p>
                  </a:txBody>
                  <a:tcPr anchor="ctr"/>
                </a:tc>
                <a:tc>
                  <a:txBody>
                    <a:bodyPr/>
                    <a:lstStyle/>
                    <a:p>
                      <a:pPr algn="ctr"/>
                      <a:r>
                        <a:rPr lang="en-US" sz="1200" kern="1200" dirty="0">
                          <a:solidFill>
                            <a:schemeClr val="bg1"/>
                          </a:solidFill>
                          <a:latin typeface="+mn-lt"/>
                          <a:ea typeface="+mn-ea"/>
                          <a:cs typeface="+mn-cs"/>
                        </a:rPr>
                        <a:t>19%</a:t>
                      </a:r>
                      <a:r>
                        <a:rPr lang="en-US" sz="1200" kern="1200" baseline="30000" dirty="0">
                          <a:solidFill>
                            <a:schemeClr val="bg1"/>
                          </a:solidFill>
                          <a:latin typeface="+mn-lt"/>
                          <a:ea typeface="+mn-ea"/>
                          <a:cs typeface="+mn-cs"/>
                        </a:rPr>
                        <a:t>(d,e)</a:t>
                      </a:r>
                    </a:p>
                  </a:txBody>
                  <a:tcPr anchor="ctr"/>
                </a:tc>
                <a:tc>
                  <a:txBody>
                    <a:bodyPr/>
                    <a:lstStyle/>
                    <a:p>
                      <a:pPr algn="ctr"/>
                      <a:r>
                        <a:rPr lang="en-US" sz="1200" kern="1200" dirty="0">
                          <a:solidFill>
                            <a:schemeClr val="bg1"/>
                          </a:solidFill>
                          <a:latin typeface="+mn-lt"/>
                          <a:ea typeface="+mn-ea"/>
                          <a:cs typeface="+mn-cs"/>
                        </a:rPr>
                        <a:t>26%</a:t>
                      </a:r>
                      <a:r>
                        <a:rPr lang="en-US" sz="1200" kern="1200" baseline="30000" dirty="0">
                          <a:solidFill>
                            <a:schemeClr val="bg1"/>
                          </a:solidFill>
                          <a:latin typeface="+mn-lt"/>
                          <a:ea typeface="+mn-ea"/>
                          <a:cs typeface="+mn-cs"/>
                        </a:rPr>
                        <a:t>(c)</a:t>
                      </a:r>
                    </a:p>
                  </a:txBody>
                  <a:tcPr anchor="ctr"/>
                </a:tc>
                <a:tc>
                  <a:txBody>
                    <a:bodyPr/>
                    <a:lstStyle/>
                    <a:p>
                      <a:pPr algn="ctr"/>
                      <a:r>
                        <a:rPr lang="en-US" sz="1200" kern="1200" dirty="0">
                          <a:solidFill>
                            <a:schemeClr val="bg1"/>
                          </a:solidFill>
                          <a:latin typeface="+mn-lt"/>
                          <a:ea typeface="+mn-ea"/>
                          <a:cs typeface="+mn-cs"/>
                        </a:rPr>
                        <a:t>23%</a:t>
                      </a:r>
                      <a:r>
                        <a:rPr lang="en-US" sz="1200" kern="1200" baseline="30000" dirty="0">
                          <a:solidFill>
                            <a:schemeClr val="bg1"/>
                          </a:solidFill>
                          <a:latin typeface="+mn-lt"/>
                          <a:ea typeface="+mn-ea"/>
                          <a:cs typeface="+mn-cs"/>
                        </a:rPr>
                        <a:t>(c)</a:t>
                      </a:r>
                    </a:p>
                  </a:txBody>
                  <a:tcPr anchor="ctr"/>
                </a:tc>
                <a:extLst>
                  <a:ext uri="{0D108BD9-81ED-4DB2-BD59-A6C34878D82A}">
                    <a16:rowId xmlns:a16="http://schemas.microsoft.com/office/drawing/2014/main" val="334376033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Mailed newsletters</a:t>
                      </a:r>
                    </a:p>
                  </a:txBody>
                  <a:tcPr anchor="ctr"/>
                </a:tc>
                <a:tc>
                  <a:txBody>
                    <a:bodyPr/>
                    <a:lstStyle/>
                    <a:p>
                      <a:pPr algn="ctr"/>
                      <a:r>
                        <a:rPr lang="en-US" sz="1200" kern="1200" dirty="0">
                          <a:solidFill>
                            <a:schemeClr val="bg1"/>
                          </a:solidFill>
                          <a:latin typeface="+mn-lt"/>
                          <a:ea typeface="+mn-ea"/>
                          <a:cs typeface="+mn-cs"/>
                        </a:rPr>
                        <a:t>22%</a:t>
                      </a:r>
                    </a:p>
                  </a:txBody>
                  <a:tcPr anchor="ctr"/>
                </a:tc>
                <a:tc>
                  <a:txBody>
                    <a:bodyPr/>
                    <a:lstStyle/>
                    <a:p>
                      <a:pPr algn="ctr"/>
                      <a:r>
                        <a:rPr lang="en-US" sz="1200" kern="1200" dirty="0">
                          <a:solidFill>
                            <a:schemeClr val="bg1"/>
                          </a:solidFill>
                          <a:latin typeface="+mn-lt"/>
                          <a:ea typeface="+mn-ea"/>
                          <a:cs typeface="+mn-cs"/>
                        </a:rPr>
                        <a:t>24%</a:t>
                      </a:r>
                      <a:r>
                        <a:rPr lang="en-US" sz="1200" kern="1200" baseline="30000" dirty="0">
                          <a:solidFill>
                            <a:schemeClr val="bg1"/>
                          </a:solidFill>
                          <a:latin typeface="+mn-lt"/>
                          <a:ea typeface="+mn-ea"/>
                          <a:cs typeface="+mn-cs"/>
                        </a:rPr>
                        <a:t>(b)</a:t>
                      </a:r>
                    </a:p>
                  </a:txBody>
                  <a:tcPr anchor="ctr"/>
                </a:tc>
                <a:tc>
                  <a:txBody>
                    <a:bodyPr/>
                    <a:lstStyle/>
                    <a:p>
                      <a:pPr algn="ctr"/>
                      <a:r>
                        <a:rPr lang="en-US" sz="1200" kern="1200" dirty="0">
                          <a:solidFill>
                            <a:schemeClr val="bg1"/>
                          </a:solidFill>
                          <a:latin typeface="+mn-lt"/>
                          <a:ea typeface="+mn-ea"/>
                          <a:cs typeface="+mn-cs"/>
                        </a:rPr>
                        <a:t>18%</a:t>
                      </a:r>
                    </a:p>
                  </a:txBody>
                  <a:tcPr anchor="ctr"/>
                </a:tc>
                <a:tc>
                  <a:txBody>
                    <a:bodyPr/>
                    <a:lstStyle/>
                    <a:p>
                      <a:pPr algn="ctr"/>
                      <a:r>
                        <a:rPr lang="en-US" sz="1200" kern="1200" dirty="0">
                          <a:solidFill>
                            <a:schemeClr val="bg1"/>
                          </a:solidFill>
                          <a:latin typeface="+mn-lt"/>
                          <a:ea typeface="+mn-ea"/>
                          <a:cs typeface="+mn-cs"/>
                        </a:rPr>
                        <a:t>21%</a:t>
                      </a:r>
                    </a:p>
                  </a:txBody>
                  <a:tcPr anchor="ctr"/>
                </a:tc>
                <a:tc>
                  <a:txBody>
                    <a:bodyPr/>
                    <a:lstStyle/>
                    <a:p>
                      <a:pPr algn="ctr"/>
                      <a:r>
                        <a:rPr lang="en-US" sz="1200" kern="1200" dirty="0">
                          <a:solidFill>
                            <a:schemeClr val="bg1"/>
                          </a:solidFill>
                          <a:latin typeface="+mn-lt"/>
                          <a:ea typeface="+mn-ea"/>
                          <a:cs typeface="+mn-cs"/>
                        </a:rPr>
                        <a:t>23%</a:t>
                      </a:r>
                    </a:p>
                  </a:txBody>
                  <a:tcPr anchor="ctr"/>
                </a:tc>
                <a:tc>
                  <a:txBody>
                    <a:bodyPr/>
                    <a:lstStyle/>
                    <a:p>
                      <a:pPr algn="ctr"/>
                      <a:r>
                        <a:rPr lang="en-US" sz="1200" kern="1200" dirty="0">
                          <a:solidFill>
                            <a:schemeClr val="bg1"/>
                          </a:solidFill>
                          <a:latin typeface="+mn-lt"/>
                          <a:ea typeface="+mn-ea"/>
                          <a:cs typeface="+mn-cs"/>
                        </a:rPr>
                        <a:t>22%</a:t>
                      </a:r>
                    </a:p>
                  </a:txBody>
                  <a:tcPr anchor="ctr"/>
                </a:tc>
                <a:extLst>
                  <a:ext uri="{0D108BD9-81ED-4DB2-BD59-A6C34878D82A}">
                    <a16:rowId xmlns:a16="http://schemas.microsoft.com/office/drawing/2014/main" val="126097354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Instagram posts </a:t>
                      </a:r>
                    </a:p>
                  </a:txBody>
                  <a:tcPr anchor="ctr"/>
                </a:tc>
                <a:tc>
                  <a:txBody>
                    <a:bodyPr/>
                    <a:lstStyle/>
                    <a:p>
                      <a:pPr algn="ctr"/>
                      <a:r>
                        <a:rPr lang="en-US" sz="1200" kern="1200" dirty="0">
                          <a:solidFill>
                            <a:schemeClr val="bg1"/>
                          </a:solidFill>
                          <a:latin typeface="+mn-lt"/>
                          <a:ea typeface="+mn-ea"/>
                          <a:cs typeface="+mn-cs"/>
                        </a:rPr>
                        <a:t>20%</a:t>
                      </a:r>
                    </a:p>
                  </a:txBody>
                  <a:tcPr anchor="ctr"/>
                </a:tc>
                <a:tc>
                  <a:txBody>
                    <a:bodyPr/>
                    <a:lstStyle/>
                    <a:p>
                      <a:pPr algn="ctr"/>
                      <a:r>
                        <a:rPr lang="en-US" sz="1200" kern="1200" dirty="0">
                          <a:solidFill>
                            <a:schemeClr val="bg1"/>
                          </a:solidFill>
                          <a:latin typeface="+mn-lt"/>
                          <a:ea typeface="+mn-ea"/>
                          <a:cs typeface="+mn-cs"/>
                        </a:rPr>
                        <a:t>22%</a:t>
                      </a:r>
                      <a:r>
                        <a:rPr lang="en-US" sz="1200" kern="1200" baseline="30000" dirty="0">
                          <a:solidFill>
                            <a:schemeClr val="bg1"/>
                          </a:solidFill>
                          <a:latin typeface="+mn-lt"/>
                          <a:ea typeface="+mn-ea"/>
                          <a:cs typeface="+mn-cs"/>
                        </a:rPr>
                        <a:t>(b)</a:t>
                      </a:r>
                    </a:p>
                  </a:txBody>
                  <a:tcPr anchor="ctr"/>
                </a:tc>
                <a:tc>
                  <a:txBody>
                    <a:bodyPr/>
                    <a:lstStyle/>
                    <a:p>
                      <a:pPr algn="ctr"/>
                      <a:r>
                        <a:rPr lang="en-US" sz="1200" kern="1200" dirty="0">
                          <a:solidFill>
                            <a:schemeClr val="bg1"/>
                          </a:solidFill>
                          <a:latin typeface="+mn-lt"/>
                          <a:ea typeface="+mn-ea"/>
                          <a:cs typeface="+mn-cs"/>
                        </a:rPr>
                        <a:t>19%</a:t>
                      </a:r>
                    </a:p>
                  </a:txBody>
                  <a:tcPr anchor="ctr"/>
                </a:tc>
                <a:tc>
                  <a:txBody>
                    <a:bodyPr/>
                    <a:lstStyle/>
                    <a:p>
                      <a:pPr algn="ctr"/>
                      <a:r>
                        <a:rPr lang="en-US" sz="1200" kern="1200" dirty="0">
                          <a:solidFill>
                            <a:schemeClr val="bg1"/>
                          </a:solidFill>
                          <a:latin typeface="+mn-lt"/>
                          <a:ea typeface="+mn-ea"/>
                          <a:cs typeface="+mn-cs"/>
                        </a:rPr>
                        <a:t>34%</a:t>
                      </a:r>
                      <a:r>
                        <a:rPr lang="en-US" sz="1200" kern="1200" baseline="30000" dirty="0">
                          <a:solidFill>
                            <a:schemeClr val="bg1"/>
                          </a:solidFill>
                          <a:latin typeface="+mn-lt"/>
                          <a:ea typeface="+mn-ea"/>
                          <a:cs typeface="+mn-cs"/>
                        </a:rPr>
                        <a:t>(d,e)</a:t>
                      </a:r>
                    </a:p>
                  </a:txBody>
                  <a:tcPr anchor="ctr"/>
                </a:tc>
                <a:tc>
                  <a:txBody>
                    <a:bodyPr/>
                    <a:lstStyle/>
                    <a:p>
                      <a:pPr algn="ctr"/>
                      <a:r>
                        <a:rPr lang="en-US" sz="1200" kern="1200" dirty="0">
                          <a:solidFill>
                            <a:schemeClr val="bg1"/>
                          </a:solidFill>
                          <a:latin typeface="+mn-lt"/>
                          <a:ea typeface="+mn-ea"/>
                          <a:cs typeface="+mn-cs"/>
                        </a:rPr>
                        <a:t>25%</a:t>
                      </a:r>
                      <a:r>
                        <a:rPr lang="en-US" sz="1200" kern="1200" baseline="30000" dirty="0">
                          <a:solidFill>
                            <a:schemeClr val="bg1"/>
                          </a:solidFill>
                          <a:latin typeface="+mn-lt"/>
                          <a:ea typeface="+mn-ea"/>
                          <a:cs typeface="+mn-cs"/>
                        </a:rPr>
                        <a:t>(c,e)</a:t>
                      </a:r>
                    </a:p>
                  </a:txBody>
                  <a:tcPr anchor="ctr"/>
                </a:tc>
                <a:tc>
                  <a:txBody>
                    <a:bodyPr/>
                    <a:lstStyle/>
                    <a:p>
                      <a:pPr algn="ctr"/>
                      <a:r>
                        <a:rPr lang="en-US" sz="1200" kern="1200" dirty="0">
                          <a:solidFill>
                            <a:schemeClr val="bg1"/>
                          </a:solidFill>
                          <a:latin typeface="+mn-lt"/>
                          <a:ea typeface="+mn-ea"/>
                          <a:cs typeface="+mn-cs"/>
                        </a:rPr>
                        <a:t>18%</a:t>
                      </a:r>
                      <a:r>
                        <a:rPr lang="en-US" sz="1200" kern="1200" baseline="30000" dirty="0">
                          <a:solidFill>
                            <a:schemeClr val="bg1"/>
                          </a:solidFill>
                          <a:latin typeface="+mn-lt"/>
                          <a:ea typeface="+mn-ea"/>
                          <a:cs typeface="+mn-cs"/>
                        </a:rPr>
                        <a:t>(c,d)</a:t>
                      </a:r>
                    </a:p>
                  </a:txBody>
                  <a:tcPr anchor="ctr"/>
                </a:tc>
                <a:extLst>
                  <a:ext uri="{0D108BD9-81ED-4DB2-BD59-A6C34878D82A}">
                    <a16:rowId xmlns:a16="http://schemas.microsoft.com/office/drawing/2014/main" val="111817705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Pinterest boards and pins</a:t>
                      </a:r>
                    </a:p>
                  </a:txBody>
                  <a:tcPr anchor="ctr"/>
                </a:tc>
                <a:tc>
                  <a:txBody>
                    <a:bodyPr/>
                    <a:lstStyle/>
                    <a:p>
                      <a:pPr algn="ctr"/>
                      <a:r>
                        <a:rPr lang="en-US" sz="1200" kern="1200" dirty="0">
                          <a:solidFill>
                            <a:schemeClr val="bg1"/>
                          </a:solidFill>
                          <a:latin typeface="+mn-lt"/>
                          <a:ea typeface="+mn-ea"/>
                          <a:cs typeface="+mn-cs"/>
                        </a:rPr>
                        <a:t>14%</a:t>
                      </a:r>
                    </a:p>
                  </a:txBody>
                  <a:tcPr anchor="ctr"/>
                </a:tc>
                <a:tc>
                  <a:txBody>
                    <a:bodyPr/>
                    <a:lstStyle/>
                    <a:p>
                      <a:pPr algn="ctr"/>
                      <a:r>
                        <a:rPr lang="en-US" sz="1200" kern="1200" dirty="0">
                          <a:solidFill>
                            <a:schemeClr val="bg1"/>
                          </a:solidFill>
                          <a:latin typeface="+mn-lt"/>
                          <a:ea typeface="+mn-ea"/>
                          <a:cs typeface="+mn-cs"/>
                        </a:rPr>
                        <a:t>16%</a:t>
                      </a:r>
                      <a:r>
                        <a:rPr lang="en-US" sz="1200" kern="1200" baseline="30000" dirty="0">
                          <a:solidFill>
                            <a:schemeClr val="bg1"/>
                          </a:solidFill>
                          <a:latin typeface="+mn-lt"/>
                          <a:ea typeface="+mn-ea"/>
                          <a:cs typeface="+mn-cs"/>
                        </a:rPr>
                        <a:t>(b)</a:t>
                      </a:r>
                    </a:p>
                  </a:txBody>
                  <a:tcPr anchor="ctr"/>
                </a:tc>
                <a:tc>
                  <a:txBody>
                    <a:bodyPr/>
                    <a:lstStyle/>
                    <a:p>
                      <a:pPr algn="ctr"/>
                      <a:r>
                        <a:rPr lang="en-US" sz="1200" kern="1200" dirty="0">
                          <a:solidFill>
                            <a:schemeClr val="bg1"/>
                          </a:solidFill>
                          <a:latin typeface="+mn-lt"/>
                          <a:ea typeface="+mn-ea"/>
                          <a:cs typeface="+mn-cs"/>
                        </a:rPr>
                        <a:t>12%</a:t>
                      </a:r>
                    </a:p>
                  </a:txBody>
                  <a:tcPr anchor="ctr"/>
                </a:tc>
                <a:tc>
                  <a:txBody>
                    <a:bodyPr/>
                    <a:lstStyle/>
                    <a:p>
                      <a:pPr algn="ctr"/>
                      <a:r>
                        <a:rPr lang="en-US" sz="1200" kern="1200" dirty="0">
                          <a:solidFill>
                            <a:schemeClr val="bg1"/>
                          </a:solidFill>
                          <a:latin typeface="+mn-lt"/>
                          <a:ea typeface="+mn-ea"/>
                          <a:cs typeface="+mn-cs"/>
                        </a:rPr>
                        <a:t>16%</a:t>
                      </a:r>
                      <a:r>
                        <a:rPr lang="en-US" sz="1200" kern="1200" baseline="30000" dirty="0">
                          <a:solidFill>
                            <a:schemeClr val="bg1"/>
                          </a:solidFill>
                          <a:latin typeface="+mn-lt"/>
                          <a:ea typeface="+mn-ea"/>
                          <a:cs typeface="+mn-cs"/>
                        </a:rPr>
                        <a:t>(d)</a:t>
                      </a:r>
                    </a:p>
                  </a:txBody>
                  <a:tcPr anchor="ctr"/>
                </a:tc>
                <a:tc>
                  <a:txBody>
                    <a:bodyPr/>
                    <a:lstStyle/>
                    <a:p>
                      <a:pPr algn="ctr"/>
                      <a:r>
                        <a:rPr lang="en-US" sz="1200" kern="1200" dirty="0">
                          <a:solidFill>
                            <a:schemeClr val="bg1"/>
                          </a:solidFill>
                          <a:latin typeface="+mn-lt"/>
                          <a:ea typeface="+mn-ea"/>
                          <a:cs typeface="+mn-cs"/>
                        </a:rPr>
                        <a:t>11%</a:t>
                      </a:r>
                      <a:r>
                        <a:rPr lang="en-US" sz="1200" kern="1200" baseline="30000" dirty="0">
                          <a:solidFill>
                            <a:schemeClr val="bg1"/>
                          </a:solidFill>
                          <a:latin typeface="+mn-lt"/>
                          <a:ea typeface="+mn-ea"/>
                          <a:cs typeface="+mn-cs"/>
                        </a:rPr>
                        <a:t>(c,e)</a:t>
                      </a:r>
                    </a:p>
                  </a:txBody>
                  <a:tcPr anchor="ctr"/>
                </a:tc>
                <a:tc>
                  <a:txBody>
                    <a:bodyPr/>
                    <a:lstStyle/>
                    <a:p>
                      <a:pPr algn="ctr"/>
                      <a:r>
                        <a:rPr lang="en-US" sz="1200" kern="1200" dirty="0">
                          <a:solidFill>
                            <a:schemeClr val="bg1"/>
                          </a:solidFill>
                          <a:latin typeface="+mn-lt"/>
                          <a:ea typeface="+mn-ea"/>
                          <a:cs typeface="+mn-cs"/>
                        </a:rPr>
                        <a:t>14%</a:t>
                      </a:r>
                      <a:r>
                        <a:rPr lang="en-US" sz="1200" kern="1200" baseline="30000" dirty="0">
                          <a:solidFill>
                            <a:schemeClr val="bg1"/>
                          </a:solidFill>
                          <a:latin typeface="+mn-lt"/>
                          <a:ea typeface="+mn-ea"/>
                          <a:cs typeface="+mn-cs"/>
                        </a:rPr>
                        <a:t>(d)</a:t>
                      </a:r>
                    </a:p>
                  </a:txBody>
                  <a:tcPr anchor="ctr"/>
                </a:tc>
                <a:extLst>
                  <a:ext uri="{0D108BD9-81ED-4DB2-BD59-A6C34878D82A}">
                    <a16:rowId xmlns:a16="http://schemas.microsoft.com/office/drawing/2014/main" val="1478962705"/>
                  </a:ext>
                </a:extLst>
              </a:tr>
              <a:tr h="147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Text or push notifications</a:t>
                      </a:r>
                    </a:p>
                  </a:txBody>
                  <a:tcPr anchor="ctr"/>
                </a:tc>
                <a:tc>
                  <a:txBody>
                    <a:bodyPr/>
                    <a:lstStyle/>
                    <a:p>
                      <a:pPr algn="ctr"/>
                      <a:r>
                        <a:rPr lang="en-US" sz="1200" kern="1200" dirty="0">
                          <a:solidFill>
                            <a:schemeClr val="bg1"/>
                          </a:solidFill>
                          <a:latin typeface="+mn-lt"/>
                          <a:ea typeface="+mn-ea"/>
                          <a:cs typeface="+mn-cs"/>
                        </a:rPr>
                        <a:t>4%</a:t>
                      </a:r>
                    </a:p>
                  </a:txBody>
                  <a:tcPr anchor="ctr"/>
                </a:tc>
                <a:tc>
                  <a:txBody>
                    <a:bodyPr/>
                    <a:lstStyle/>
                    <a:p>
                      <a:pPr algn="ctr"/>
                      <a:r>
                        <a:rPr lang="en-US" sz="1200" kern="1200" dirty="0">
                          <a:solidFill>
                            <a:schemeClr val="bg1"/>
                          </a:solidFill>
                          <a:latin typeface="+mn-lt"/>
                          <a:ea typeface="+mn-ea"/>
                          <a:cs typeface="+mn-cs"/>
                        </a:rPr>
                        <a:t>5%</a:t>
                      </a:r>
                      <a:r>
                        <a:rPr lang="en-US" sz="1200" kern="1200" baseline="30000" dirty="0">
                          <a:solidFill>
                            <a:schemeClr val="bg1"/>
                          </a:solidFill>
                          <a:latin typeface="+mn-lt"/>
                          <a:ea typeface="+mn-ea"/>
                          <a:cs typeface="+mn-cs"/>
                        </a:rPr>
                        <a:t>(b)</a:t>
                      </a:r>
                    </a:p>
                  </a:txBody>
                  <a:tcPr anchor="ctr"/>
                </a:tc>
                <a:tc>
                  <a:txBody>
                    <a:bodyPr/>
                    <a:lstStyle/>
                    <a:p>
                      <a:pPr algn="ctr"/>
                      <a:r>
                        <a:rPr lang="en-US" sz="1200" kern="1200" dirty="0">
                          <a:solidFill>
                            <a:schemeClr val="bg1"/>
                          </a:solidFill>
                          <a:latin typeface="+mn-lt"/>
                          <a:ea typeface="+mn-ea"/>
                          <a:cs typeface="+mn-cs"/>
                        </a:rPr>
                        <a:t>2%</a:t>
                      </a:r>
                    </a:p>
                  </a:txBody>
                  <a:tcPr anchor="ctr"/>
                </a:tc>
                <a:tc>
                  <a:txBody>
                    <a:bodyPr/>
                    <a:lstStyle/>
                    <a:p>
                      <a:pPr algn="ctr"/>
                      <a:r>
                        <a:rPr lang="en-US" sz="1200" kern="1200" dirty="0">
                          <a:solidFill>
                            <a:schemeClr val="bg1"/>
                          </a:solidFill>
                          <a:latin typeface="+mn-lt"/>
                          <a:ea typeface="+mn-ea"/>
                          <a:cs typeface="+mn-cs"/>
                        </a:rPr>
                        <a:t>6%</a:t>
                      </a:r>
                      <a:r>
                        <a:rPr lang="en-US" sz="1200" kern="1200" baseline="30000" dirty="0">
                          <a:solidFill>
                            <a:schemeClr val="bg1"/>
                          </a:solidFill>
                          <a:latin typeface="+mn-lt"/>
                          <a:ea typeface="+mn-ea"/>
                          <a:cs typeface="+mn-cs"/>
                        </a:rPr>
                        <a:t>(e)</a:t>
                      </a:r>
                    </a:p>
                  </a:txBody>
                  <a:tcPr anchor="ctr"/>
                </a:tc>
                <a:tc>
                  <a:txBody>
                    <a:bodyPr/>
                    <a:lstStyle/>
                    <a:p>
                      <a:pPr algn="ctr"/>
                      <a:r>
                        <a:rPr lang="en-US" sz="1200" kern="1200" dirty="0">
                          <a:solidFill>
                            <a:schemeClr val="bg1"/>
                          </a:solidFill>
                          <a:latin typeface="+mn-lt"/>
                          <a:ea typeface="+mn-ea"/>
                          <a:cs typeface="+mn-cs"/>
                        </a:rPr>
                        <a:t>4%</a:t>
                      </a:r>
                    </a:p>
                  </a:txBody>
                  <a:tcPr anchor="ctr"/>
                </a:tc>
                <a:tc>
                  <a:txBody>
                    <a:bodyPr/>
                    <a:lstStyle/>
                    <a:p>
                      <a:pPr algn="ctr"/>
                      <a:r>
                        <a:rPr lang="en-US" sz="1200" kern="1200" dirty="0">
                          <a:solidFill>
                            <a:schemeClr val="bg1"/>
                          </a:solidFill>
                          <a:latin typeface="+mn-lt"/>
                          <a:ea typeface="+mn-ea"/>
                          <a:cs typeface="+mn-cs"/>
                        </a:rPr>
                        <a:t>4%</a:t>
                      </a:r>
                      <a:r>
                        <a:rPr lang="en-US" sz="1200" kern="1200" baseline="30000" dirty="0">
                          <a:solidFill>
                            <a:schemeClr val="bg1"/>
                          </a:solidFill>
                          <a:latin typeface="+mn-lt"/>
                          <a:ea typeface="+mn-ea"/>
                          <a:cs typeface="+mn-cs"/>
                        </a:rPr>
                        <a:t>(c)</a:t>
                      </a:r>
                    </a:p>
                  </a:txBody>
                  <a:tcPr anchor="ctr"/>
                </a:tc>
                <a:extLst>
                  <a:ext uri="{0D108BD9-81ED-4DB2-BD59-A6C34878D82A}">
                    <a16:rowId xmlns:a16="http://schemas.microsoft.com/office/drawing/2014/main" val="1129227096"/>
                  </a:ext>
                </a:extLst>
              </a:tr>
              <a:tr h="147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Other</a:t>
                      </a:r>
                    </a:p>
                  </a:txBody>
                  <a:tcPr anchor="ctr"/>
                </a:tc>
                <a:tc>
                  <a:txBody>
                    <a:bodyPr/>
                    <a:lstStyle/>
                    <a:p>
                      <a:pPr algn="ctr"/>
                      <a:r>
                        <a:rPr lang="en-US" sz="1200" kern="1200" dirty="0">
                          <a:solidFill>
                            <a:schemeClr val="bg1"/>
                          </a:solidFill>
                          <a:latin typeface="+mn-lt"/>
                          <a:ea typeface="+mn-ea"/>
                          <a:cs typeface="+mn-cs"/>
                        </a:rPr>
                        <a:t>2%</a:t>
                      </a:r>
                    </a:p>
                  </a:txBody>
                  <a:tcPr anchor="ctr"/>
                </a:tc>
                <a:tc>
                  <a:txBody>
                    <a:bodyPr/>
                    <a:lstStyle/>
                    <a:p>
                      <a:pPr algn="ctr"/>
                      <a:r>
                        <a:rPr lang="en-US" sz="1200" kern="1200" dirty="0">
                          <a:solidFill>
                            <a:schemeClr val="bg1"/>
                          </a:solidFill>
                          <a:latin typeface="+mn-lt"/>
                          <a:ea typeface="+mn-ea"/>
                          <a:cs typeface="+mn-cs"/>
                        </a:rPr>
                        <a:t>2%</a:t>
                      </a:r>
                      <a:r>
                        <a:rPr lang="en-US" sz="1200" kern="1200" baseline="30000" dirty="0">
                          <a:solidFill>
                            <a:schemeClr val="bg1"/>
                          </a:solidFill>
                          <a:latin typeface="+mn-lt"/>
                          <a:ea typeface="+mn-ea"/>
                          <a:cs typeface="+mn-cs"/>
                        </a:rPr>
                        <a:t>(b)</a:t>
                      </a:r>
                    </a:p>
                  </a:txBody>
                  <a:tcPr anchor="ctr"/>
                </a:tc>
                <a:tc>
                  <a:txBody>
                    <a:bodyPr/>
                    <a:lstStyle/>
                    <a:p>
                      <a:pPr algn="ctr"/>
                      <a:r>
                        <a:rPr lang="en-US" sz="1200" kern="1200" dirty="0">
                          <a:solidFill>
                            <a:schemeClr val="bg1"/>
                          </a:solidFill>
                          <a:latin typeface="+mn-lt"/>
                          <a:ea typeface="+mn-ea"/>
                          <a:cs typeface="+mn-cs"/>
                        </a:rPr>
                        <a:t>1%</a:t>
                      </a:r>
                    </a:p>
                  </a:txBody>
                  <a:tcPr anchor="ctr"/>
                </a:tc>
                <a:tc>
                  <a:txBody>
                    <a:bodyPr/>
                    <a:lstStyle/>
                    <a:p>
                      <a:pPr algn="ctr"/>
                      <a:r>
                        <a:rPr lang="en-US" sz="1200" kern="1200" dirty="0">
                          <a:solidFill>
                            <a:schemeClr val="bg1"/>
                          </a:solidFill>
                          <a:latin typeface="+mn-lt"/>
                          <a:ea typeface="+mn-ea"/>
                          <a:cs typeface="+mn-cs"/>
                        </a:rPr>
                        <a:t>2%</a:t>
                      </a:r>
                      <a:r>
                        <a:rPr lang="en-US" sz="1200" kern="1200" baseline="30000" dirty="0">
                          <a:solidFill>
                            <a:schemeClr val="bg1"/>
                          </a:solidFill>
                          <a:latin typeface="+mn-lt"/>
                          <a:ea typeface="+mn-ea"/>
                          <a:cs typeface="+mn-cs"/>
                        </a:rPr>
                        <a:t>(d)</a:t>
                      </a:r>
                    </a:p>
                  </a:txBody>
                  <a:tcPr anchor="ctr"/>
                </a:tc>
                <a:tc>
                  <a:txBody>
                    <a:bodyPr/>
                    <a:lstStyle/>
                    <a:p>
                      <a:pPr algn="ctr"/>
                      <a:r>
                        <a:rPr lang="en-US" sz="1200" kern="1200" dirty="0">
                          <a:solidFill>
                            <a:schemeClr val="bg1"/>
                          </a:solidFill>
                          <a:latin typeface="+mn-lt"/>
                          <a:ea typeface="+mn-ea"/>
                          <a:cs typeface="+mn-cs"/>
                        </a:rPr>
                        <a:t>4%</a:t>
                      </a:r>
                      <a:r>
                        <a:rPr lang="en-US" sz="1200" kern="1200" baseline="30000" dirty="0">
                          <a:solidFill>
                            <a:schemeClr val="bg1"/>
                          </a:solidFill>
                          <a:latin typeface="+mn-lt"/>
                          <a:ea typeface="+mn-ea"/>
                          <a:cs typeface="+mn-cs"/>
                        </a:rPr>
                        <a:t>(c,e)</a:t>
                      </a:r>
                    </a:p>
                  </a:txBody>
                  <a:tcPr anchor="ctr"/>
                </a:tc>
                <a:tc>
                  <a:txBody>
                    <a:bodyPr/>
                    <a:lstStyle/>
                    <a:p>
                      <a:pPr algn="ctr"/>
                      <a:r>
                        <a:rPr lang="en-US" sz="1200" kern="1200" dirty="0">
                          <a:solidFill>
                            <a:schemeClr val="bg1"/>
                          </a:solidFill>
                          <a:latin typeface="+mn-lt"/>
                          <a:ea typeface="+mn-ea"/>
                          <a:cs typeface="+mn-cs"/>
                        </a:rPr>
                        <a:t>1%</a:t>
                      </a:r>
                      <a:r>
                        <a:rPr lang="en-US" sz="1200" kern="1200" baseline="30000" dirty="0">
                          <a:solidFill>
                            <a:schemeClr val="bg1"/>
                          </a:solidFill>
                          <a:latin typeface="+mn-lt"/>
                          <a:ea typeface="+mn-ea"/>
                          <a:cs typeface="+mn-cs"/>
                        </a:rPr>
                        <a:t>(d)</a:t>
                      </a:r>
                    </a:p>
                  </a:txBody>
                  <a:tcPr anchor="ctr"/>
                </a:tc>
                <a:extLst>
                  <a:ext uri="{0D108BD9-81ED-4DB2-BD59-A6C34878D82A}">
                    <a16:rowId xmlns:a16="http://schemas.microsoft.com/office/drawing/2014/main" val="2311326626"/>
                  </a:ext>
                </a:extLst>
              </a:tr>
              <a:tr h="1473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None of the above </a:t>
                      </a:r>
                    </a:p>
                  </a:txBody>
                  <a:tcPr anchor="ctr"/>
                </a:tc>
                <a:tc>
                  <a:txBody>
                    <a:bodyPr/>
                    <a:lstStyle/>
                    <a:p>
                      <a:pPr algn="ctr"/>
                      <a:r>
                        <a:rPr lang="en-US" sz="1200" kern="1200" dirty="0">
                          <a:solidFill>
                            <a:schemeClr val="bg1"/>
                          </a:solidFill>
                          <a:latin typeface="+mn-lt"/>
                          <a:ea typeface="+mn-ea"/>
                          <a:cs typeface="+mn-cs"/>
                        </a:rPr>
                        <a:t>2%</a:t>
                      </a:r>
                    </a:p>
                  </a:txBody>
                  <a:tcPr anchor="ctr"/>
                </a:tc>
                <a:tc>
                  <a:txBody>
                    <a:bodyPr/>
                    <a:lstStyle/>
                    <a:p>
                      <a:pPr algn="ctr"/>
                      <a:r>
                        <a:rPr lang="en-US" sz="1200" kern="1200" dirty="0">
                          <a:solidFill>
                            <a:schemeClr val="bg1"/>
                          </a:solidFill>
                          <a:latin typeface="+mn-lt"/>
                          <a:ea typeface="+mn-ea"/>
                          <a:cs typeface="+mn-cs"/>
                        </a:rPr>
                        <a:t>2%</a:t>
                      </a:r>
                      <a:r>
                        <a:rPr lang="en-US" sz="1200" kern="1200" baseline="30000" dirty="0">
                          <a:solidFill>
                            <a:schemeClr val="bg1"/>
                          </a:solidFill>
                          <a:latin typeface="+mn-lt"/>
                          <a:ea typeface="+mn-ea"/>
                          <a:cs typeface="+mn-cs"/>
                        </a:rPr>
                        <a:t>(b)</a:t>
                      </a:r>
                    </a:p>
                  </a:txBody>
                  <a:tcPr anchor="ctr"/>
                </a:tc>
                <a:tc>
                  <a:txBody>
                    <a:bodyPr/>
                    <a:lstStyle/>
                    <a:p>
                      <a:pPr algn="ctr"/>
                      <a:r>
                        <a:rPr lang="en-US" sz="1200" kern="1200" dirty="0">
                          <a:solidFill>
                            <a:schemeClr val="bg1"/>
                          </a:solidFill>
                          <a:latin typeface="+mn-lt"/>
                          <a:ea typeface="+mn-ea"/>
                          <a:cs typeface="+mn-cs"/>
                        </a:rPr>
                        <a:t>2%</a:t>
                      </a:r>
                    </a:p>
                  </a:txBody>
                  <a:tcPr anchor="ctr"/>
                </a:tc>
                <a:tc>
                  <a:txBody>
                    <a:bodyPr/>
                    <a:lstStyle/>
                    <a:p>
                      <a:pPr algn="ctr"/>
                      <a:r>
                        <a:rPr lang="en-US" sz="1200" kern="1200" dirty="0">
                          <a:solidFill>
                            <a:schemeClr val="bg1"/>
                          </a:solidFill>
                          <a:latin typeface="+mn-lt"/>
                          <a:ea typeface="+mn-ea"/>
                          <a:cs typeface="+mn-cs"/>
                        </a:rPr>
                        <a:t>1%</a:t>
                      </a:r>
                    </a:p>
                  </a:txBody>
                  <a:tcPr anchor="ctr"/>
                </a:tc>
                <a:tc>
                  <a:txBody>
                    <a:bodyPr/>
                    <a:lstStyle/>
                    <a:p>
                      <a:pPr algn="ctr"/>
                      <a:r>
                        <a:rPr lang="en-US" sz="1200" kern="1200" dirty="0">
                          <a:solidFill>
                            <a:schemeClr val="bg1"/>
                          </a:solidFill>
                          <a:latin typeface="+mn-lt"/>
                          <a:ea typeface="+mn-ea"/>
                          <a:cs typeface="+mn-cs"/>
                        </a:rPr>
                        <a:t>2%</a:t>
                      </a:r>
                    </a:p>
                  </a:txBody>
                  <a:tcPr anchor="ctr"/>
                </a:tc>
                <a:tc>
                  <a:txBody>
                    <a:bodyPr/>
                    <a:lstStyle/>
                    <a:p>
                      <a:pPr algn="ctr"/>
                      <a:r>
                        <a:rPr lang="en-US" sz="1200" kern="1200" dirty="0">
                          <a:solidFill>
                            <a:schemeClr val="bg1"/>
                          </a:solidFill>
                          <a:latin typeface="+mn-lt"/>
                          <a:ea typeface="+mn-ea"/>
                          <a:cs typeface="+mn-cs"/>
                        </a:rPr>
                        <a:t>2%</a:t>
                      </a:r>
                    </a:p>
                  </a:txBody>
                  <a:tcPr anchor="ctr"/>
                </a:tc>
                <a:extLst>
                  <a:ext uri="{0D108BD9-81ED-4DB2-BD59-A6C34878D82A}">
                    <a16:rowId xmlns:a16="http://schemas.microsoft.com/office/drawing/2014/main" val="234351813"/>
                  </a:ext>
                </a:extLst>
              </a:tr>
              <a:tr h="19812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bg1"/>
                          </a:solidFill>
                          <a:latin typeface="+mn-lt"/>
                          <a:ea typeface="+mn-ea"/>
                          <a:cs typeface="+mn-cs"/>
                        </a:rPr>
                        <a:t>n</a:t>
                      </a:r>
                    </a:p>
                  </a:txBody>
                  <a:tcPr anchor="ctr"/>
                </a:tc>
                <a:tc>
                  <a:txBody>
                    <a:bodyPr/>
                    <a:lstStyle/>
                    <a:p>
                      <a:pPr algn="ctr"/>
                      <a:r>
                        <a:rPr lang="en-US" sz="1200" kern="1200" dirty="0">
                          <a:solidFill>
                            <a:schemeClr val="bg1"/>
                          </a:solidFill>
                          <a:latin typeface="+mn-lt"/>
                          <a:ea typeface="+mn-ea"/>
                          <a:cs typeface="+mn-cs"/>
                        </a:rPr>
                        <a:t>7,090</a:t>
                      </a:r>
                    </a:p>
                  </a:txBody>
                  <a:tcPr anchor="ctr"/>
                </a:tc>
                <a:tc>
                  <a:txBody>
                    <a:bodyPr/>
                    <a:lstStyle/>
                    <a:p>
                      <a:pPr algn="ctr"/>
                      <a:r>
                        <a:rPr lang="en-US" sz="1200" kern="1200" dirty="0">
                          <a:solidFill>
                            <a:schemeClr val="bg1"/>
                          </a:solidFill>
                          <a:latin typeface="+mn-lt"/>
                          <a:ea typeface="+mn-ea"/>
                          <a:cs typeface="+mn-cs"/>
                        </a:rPr>
                        <a:t>4,466</a:t>
                      </a:r>
                    </a:p>
                  </a:txBody>
                  <a:tcPr anchor="ctr"/>
                </a:tc>
                <a:tc>
                  <a:txBody>
                    <a:bodyPr/>
                    <a:lstStyle/>
                    <a:p>
                      <a:pPr algn="ctr"/>
                      <a:r>
                        <a:rPr lang="en-US" sz="1200" kern="1200" dirty="0">
                          <a:solidFill>
                            <a:schemeClr val="bg1"/>
                          </a:solidFill>
                          <a:latin typeface="+mn-lt"/>
                          <a:ea typeface="+mn-ea"/>
                          <a:cs typeface="+mn-cs"/>
                        </a:rPr>
                        <a:t>2,333</a:t>
                      </a:r>
                    </a:p>
                  </a:txBody>
                  <a:tcPr anchor="ctr"/>
                </a:tc>
                <a:tc>
                  <a:txBody>
                    <a:bodyPr/>
                    <a:lstStyle/>
                    <a:p>
                      <a:pPr algn="ctr"/>
                      <a:r>
                        <a:rPr lang="en-US" sz="1200" kern="1200" dirty="0">
                          <a:solidFill>
                            <a:schemeClr val="bg1"/>
                          </a:solidFill>
                          <a:latin typeface="+mn-lt"/>
                          <a:ea typeface="+mn-ea"/>
                          <a:cs typeface="+mn-cs"/>
                        </a:rPr>
                        <a:t>723</a:t>
                      </a:r>
                    </a:p>
                  </a:txBody>
                  <a:tcPr anchor="ctr"/>
                </a:tc>
                <a:tc>
                  <a:txBody>
                    <a:bodyPr/>
                    <a:lstStyle/>
                    <a:p>
                      <a:pPr algn="ctr"/>
                      <a:r>
                        <a:rPr lang="en-US" sz="1200" kern="1200" dirty="0">
                          <a:solidFill>
                            <a:schemeClr val="bg1"/>
                          </a:solidFill>
                          <a:latin typeface="+mn-lt"/>
                          <a:ea typeface="+mn-ea"/>
                          <a:cs typeface="+mn-cs"/>
                        </a:rPr>
                        <a:t>654</a:t>
                      </a:r>
                    </a:p>
                  </a:txBody>
                  <a:tcPr anchor="ctr"/>
                </a:tc>
                <a:tc>
                  <a:txBody>
                    <a:bodyPr/>
                    <a:lstStyle/>
                    <a:p>
                      <a:pPr algn="ctr"/>
                      <a:r>
                        <a:rPr lang="en-US" sz="1200" kern="1200" dirty="0">
                          <a:solidFill>
                            <a:schemeClr val="bg1"/>
                          </a:solidFill>
                          <a:latin typeface="+mn-lt"/>
                          <a:ea typeface="+mn-ea"/>
                          <a:cs typeface="+mn-cs"/>
                        </a:rPr>
                        <a:t>5,713</a:t>
                      </a:r>
                    </a:p>
                  </a:txBody>
                  <a:tcPr anchor="ctr"/>
                </a:tc>
                <a:extLst>
                  <a:ext uri="{0D108BD9-81ED-4DB2-BD59-A6C34878D82A}">
                    <a16:rowId xmlns:a16="http://schemas.microsoft.com/office/drawing/2014/main" val="3624663771"/>
                  </a:ext>
                </a:extLst>
              </a:tr>
            </a:tbl>
          </a:graphicData>
        </a:graphic>
      </p:graphicFrame>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26</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228600" y="5867400"/>
            <a:ext cx="9220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a:p>
            <a:endParaRPr lang="en-US" dirty="0"/>
          </a:p>
        </p:txBody>
      </p:sp>
      <p:sp>
        <p:nvSpPr>
          <p:cNvPr id="3" name="TextBox 2">
            <a:extLst>
              <a:ext uri="{FF2B5EF4-FFF2-40B4-BE49-F238E27FC236}">
                <a16:creationId xmlns:a16="http://schemas.microsoft.com/office/drawing/2014/main" id="{6B3F79B0-08B7-43D7-AD03-49C85E0001B6}"/>
              </a:ext>
            </a:extLst>
          </p:cNvPr>
          <p:cNvSpPr txBox="1"/>
          <p:nvPr/>
        </p:nvSpPr>
        <p:spPr>
          <a:xfrm>
            <a:off x="990600" y="6474768"/>
            <a:ext cx="4602542" cy="230832"/>
          </a:xfrm>
          <a:prstGeom prst="rect">
            <a:avLst/>
          </a:prstGeom>
          <a:noFill/>
        </p:spPr>
        <p:txBody>
          <a:bodyPr wrap="none" rtlCol="0">
            <a:spAutoFit/>
          </a:bodyPr>
          <a:lstStyle/>
          <a:p>
            <a:r>
              <a:rPr lang="en-US" sz="900" b="1" dirty="0">
                <a:solidFill>
                  <a:schemeClr val="bg1"/>
                </a:solidFill>
              </a:rPr>
              <a:t>19. How would you like to hear from your favorite art supply stores and brands?</a:t>
            </a:r>
          </a:p>
        </p:txBody>
      </p:sp>
      <p:pic>
        <p:nvPicPr>
          <p:cNvPr id="12" name="Graphic 11" descr="Arrow: Rotate left">
            <a:extLst>
              <a:ext uri="{FF2B5EF4-FFF2-40B4-BE49-F238E27FC236}">
                <a16:creationId xmlns:a16="http://schemas.microsoft.com/office/drawing/2014/main" id="{E12683B8-34E5-46EF-A052-F89B2C402A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077719"/>
            <a:ext cx="457200" cy="589281"/>
          </a:xfrm>
          <a:prstGeom prst="rect">
            <a:avLst/>
          </a:prstGeom>
        </p:spPr>
      </p:pic>
      <p:pic>
        <p:nvPicPr>
          <p:cNvPr id="9" name="Graphic 8" descr="Small paint brush">
            <a:extLst>
              <a:ext uri="{FF2B5EF4-FFF2-40B4-BE49-F238E27FC236}">
                <a16:creationId xmlns:a16="http://schemas.microsoft.com/office/drawing/2014/main" id="{225B4D3E-BFC8-44C6-B5DC-8E0A3EDE19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1441538">
            <a:off x="107995" y="796629"/>
            <a:ext cx="408940" cy="381000"/>
          </a:xfrm>
          <a:prstGeom prst="rect">
            <a:avLst/>
          </a:prstGeom>
        </p:spPr>
      </p:pic>
    </p:spTree>
    <p:extLst>
      <p:ext uri="{BB962C8B-B14F-4D97-AF65-F5344CB8AC3E}">
        <p14:creationId xmlns:p14="http://schemas.microsoft.com/office/powerpoint/2010/main" val="42871459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F7C0-81C2-4E79-BA46-2118733C5C7E}"/>
              </a:ext>
            </a:extLst>
          </p:cNvPr>
          <p:cNvSpPr>
            <a:spLocks noGrp="1"/>
          </p:cNvSpPr>
          <p:nvPr>
            <p:ph type="title"/>
          </p:nvPr>
        </p:nvSpPr>
        <p:spPr/>
        <p:txBody>
          <a:bodyPr/>
          <a:lstStyle/>
          <a:p>
            <a:r>
              <a:rPr lang="en-US" dirty="0"/>
              <a:t>Social Media and Online Preferences</a:t>
            </a:r>
          </a:p>
        </p:txBody>
      </p:sp>
      <p:pic>
        <p:nvPicPr>
          <p:cNvPr id="6" name="Content Placeholder 5">
            <a:extLst>
              <a:ext uri="{FF2B5EF4-FFF2-40B4-BE49-F238E27FC236}">
                <a16:creationId xmlns:a16="http://schemas.microsoft.com/office/drawing/2014/main" id="{8E8656F5-8F36-4680-B534-D36364E5D8DE}"/>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artisticPaintBrush/>
                    </a14:imgEffect>
                  </a14:imgLayer>
                </a14:imgProps>
              </a:ext>
            </a:extLst>
          </a:blip>
          <a:stretch>
            <a:fillRect/>
          </a:stretch>
        </p:blipFill>
        <p:spPr>
          <a:xfrm>
            <a:off x="703448" y="4486970"/>
            <a:ext cx="4724400" cy="181844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Slide Number Placeholder 1">
            <a:extLst>
              <a:ext uri="{FF2B5EF4-FFF2-40B4-BE49-F238E27FC236}">
                <a16:creationId xmlns:a16="http://schemas.microsoft.com/office/drawing/2014/main" id="{DC00D2AF-E781-4FE1-91F4-C5EB5E709440}"/>
              </a:ext>
            </a:extLst>
          </p:cNvPr>
          <p:cNvSpPr>
            <a:spLocks noGrp="1"/>
          </p:cNvSpPr>
          <p:nvPr>
            <p:ph type="sldNum" sz="quarter" idx="4"/>
          </p:nvPr>
        </p:nvSpPr>
        <p:spPr>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27</a:t>
            </a:fld>
            <a:endParaRPr lang="en-US" dirty="0"/>
          </a:p>
        </p:txBody>
      </p:sp>
      <p:sp>
        <p:nvSpPr>
          <p:cNvPr id="4" name="Text Placeholder 3">
            <a:extLst>
              <a:ext uri="{FF2B5EF4-FFF2-40B4-BE49-F238E27FC236}">
                <a16:creationId xmlns:a16="http://schemas.microsoft.com/office/drawing/2014/main" id="{3AB4F433-B98C-4D10-8229-D63E9FF4E0DC}"/>
              </a:ext>
            </a:extLst>
          </p:cNvPr>
          <p:cNvSpPr>
            <a:spLocks noGrp="1"/>
          </p:cNvSpPr>
          <p:nvPr>
            <p:ph type="body" sz="quarter" idx="10"/>
          </p:nvPr>
        </p:nvSpPr>
        <p:spPr>
          <a:xfrm>
            <a:off x="914400" y="6477000"/>
            <a:ext cx="6781800" cy="457200"/>
          </a:xfrm>
        </p:spPr>
        <p:txBody>
          <a:bodyPr/>
          <a:lstStyle/>
          <a:p>
            <a:r>
              <a:rPr lang="en-US" b="1" dirty="0">
                <a:solidFill>
                  <a:schemeClr val="bg1"/>
                </a:solidFill>
              </a:rPr>
              <a:t>19. How would you like to hear from your favorite art supply stores and brands?</a:t>
            </a:r>
          </a:p>
          <a:p>
            <a:endParaRPr lang="en-US" dirty="0"/>
          </a:p>
        </p:txBody>
      </p:sp>
      <p:graphicFrame>
        <p:nvGraphicFramePr>
          <p:cNvPr id="9" name="Table 8">
            <a:extLst>
              <a:ext uri="{FF2B5EF4-FFF2-40B4-BE49-F238E27FC236}">
                <a16:creationId xmlns:a16="http://schemas.microsoft.com/office/drawing/2014/main" id="{44FF19B1-237F-4A12-8AB4-ABC3456E51BA}"/>
              </a:ext>
            </a:extLst>
          </p:cNvPr>
          <p:cNvGraphicFramePr>
            <a:graphicFrameLocks noGrp="1"/>
          </p:cNvGraphicFramePr>
          <p:nvPr>
            <p:extLst>
              <p:ext uri="{D42A27DB-BD31-4B8C-83A1-F6EECF244321}">
                <p14:modId xmlns:p14="http://schemas.microsoft.com/office/powerpoint/2010/main" val="3341545740"/>
              </p:ext>
            </p:extLst>
          </p:nvPr>
        </p:nvGraphicFramePr>
        <p:xfrm>
          <a:off x="872836" y="1143000"/>
          <a:ext cx="4385627" cy="3481647"/>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761060690"/>
                    </a:ext>
                  </a:extLst>
                </a:gridCol>
                <a:gridCol w="794067">
                  <a:extLst>
                    <a:ext uri="{9D8B030D-6E8A-4147-A177-3AD203B41FA5}">
                      <a16:colId xmlns:a16="http://schemas.microsoft.com/office/drawing/2014/main" val="1773732520"/>
                    </a:ext>
                  </a:extLst>
                </a:gridCol>
                <a:gridCol w="732155">
                  <a:extLst>
                    <a:ext uri="{9D8B030D-6E8A-4147-A177-3AD203B41FA5}">
                      <a16:colId xmlns:a16="http://schemas.microsoft.com/office/drawing/2014/main" val="3451153425"/>
                    </a:ext>
                  </a:extLst>
                </a:gridCol>
                <a:gridCol w="878205">
                  <a:extLst>
                    <a:ext uri="{9D8B030D-6E8A-4147-A177-3AD203B41FA5}">
                      <a16:colId xmlns:a16="http://schemas.microsoft.com/office/drawing/2014/main" val="780194897"/>
                    </a:ext>
                  </a:extLst>
                </a:gridCol>
              </a:tblGrid>
              <a:tr h="386850">
                <a:tc>
                  <a:txBody>
                    <a:bodyPr/>
                    <a:lstStyle/>
                    <a:p>
                      <a:pPr algn="ctr"/>
                      <a:endParaRPr lang="en-US" sz="1200" dirty="0">
                        <a:solidFill>
                          <a:schemeClr val="tx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Student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Pro</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Hobbyist</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72471294"/>
                  </a:ext>
                </a:extLst>
              </a:tr>
              <a:tr h="386850">
                <a:tc>
                  <a:txBody>
                    <a:bodyPr/>
                    <a:lstStyle/>
                    <a:p>
                      <a:pPr algn="ctr"/>
                      <a:endParaRPr lang="en-US" sz="1200" dirty="0">
                        <a:solidFill>
                          <a:schemeClr val="tx2"/>
                        </a:solidFill>
                      </a:endParaRPr>
                    </a:p>
                  </a:txBody>
                  <a:tcPr anchor="ct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(c)</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(d)</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(e)</a:t>
                      </a:r>
                    </a:p>
                  </a:txBody>
                  <a:tcPr>
                    <a:lnL w="12700" cmpd="sng">
                      <a:noFill/>
                    </a:lnL>
                    <a:lnR w="12700" cmpd="sng">
                      <a:noFill/>
                    </a:lnR>
                    <a:lnT w="381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4142227"/>
                  </a:ext>
                </a:extLst>
              </a:tr>
              <a:tr h="644749">
                <a:tc>
                  <a:txBody>
                    <a:bodyPr/>
                    <a:lstStyle/>
                    <a:p>
                      <a:endParaRPr lang="en-US" sz="1200" b="1" dirty="0">
                        <a:solidFill>
                          <a:schemeClr val="bg1"/>
                        </a:solidFill>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37%</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39%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39%</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91053393"/>
                  </a:ext>
                </a:extLst>
              </a:tr>
              <a:tr h="386850">
                <a:tc>
                  <a:txBody>
                    <a:bodyPr/>
                    <a:lstStyle/>
                    <a:p>
                      <a:pPr algn="ctr"/>
                      <a:endParaRPr lang="en-US" sz="12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34%</a:t>
                      </a:r>
                      <a:r>
                        <a:rPr lang="en-US" sz="1200" baseline="30000" dirty="0">
                          <a:solidFill>
                            <a:schemeClr val="bg1"/>
                          </a:solidFill>
                        </a:rPr>
                        <a:t>(d,e)</a:t>
                      </a:r>
                      <a:endParaRPr lang="en-US" sz="1200" baseline="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25%</a:t>
                      </a:r>
                      <a:r>
                        <a:rPr lang="en-US" sz="1200" baseline="30000" dirty="0">
                          <a:solidFill>
                            <a:schemeClr val="bg1"/>
                          </a:solidFill>
                        </a:rPr>
                        <a:t>(c,e)</a:t>
                      </a:r>
                      <a:endParaRPr lang="en-US"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18%</a:t>
                      </a:r>
                      <a:r>
                        <a:rPr lang="en-US" sz="1200" baseline="30000" dirty="0">
                          <a:solidFill>
                            <a:schemeClr val="bg1"/>
                          </a:solidFill>
                        </a:rPr>
                        <a:t>(c,d)</a:t>
                      </a:r>
                      <a:endParaRPr lang="en-US"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1115819"/>
                  </a:ext>
                </a:extLst>
              </a:tr>
              <a:tr h="644749">
                <a:tc>
                  <a:txBody>
                    <a:bodyPr/>
                    <a:lstStyle/>
                    <a:p>
                      <a:pPr algn="ctr"/>
                      <a:endParaRPr lang="en-US" sz="12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16%</a:t>
                      </a:r>
                      <a:r>
                        <a:rPr lang="en-US" sz="1200" baseline="30000" dirty="0">
                          <a:solidFill>
                            <a:schemeClr val="bg1"/>
                          </a:solidFill>
                        </a:rPr>
                        <a:t>(d)</a:t>
                      </a:r>
                      <a:endParaRPr lang="en-US" sz="1200" baseline="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11%</a:t>
                      </a:r>
                      <a:r>
                        <a:rPr lang="en-US" sz="1200" baseline="30000" dirty="0">
                          <a:solidFill>
                            <a:schemeClr val="bg1"/>
                          </a:solidFill>
                        </a:rPr>
                        <a:t>(c,e)</a:t>
                      </a:r>
                      <a:endParaRPr lang="en-US"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14%</a:t>
                      </a:r>
                      <a:r>
                        <a:rPr lang="en-US" sz="1200" baseline="30000" dirty="0">
                          <a:solidFill>
                            <a:schemeClr val="bg1"/>
                          </a:solidFill>
                        </a:rPr>
                        <a:t>(d)</a:t>
                      </a:r>
                      <a:endParaRPr lang="en-US" sz="120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0059961"/>
                  </a:ext>
                </a:extLst>
              </a:tr>
              <a:tr h="644749">
                <a:tc>
                  <a:txBody>
                    <a:bodyPr/>
                    <a:lstStyle/>
                    <a:p>
                      <a:pPr marL="0" algn="ctr" defTabSz="914400" rtl="0" eaLnBrk="1" latinLnBrk="0" hangingPunct="1"/>
                      <a:r>
                        <a:rPr lang="en-US" sz="1200" b="0" kern="1200" dirty="0">
                          <a:solidFill>
                            <a:schemeClr val="bg1"/>
                          </a:solidFill>
                          <a:latin typeface="+mn-lt"/>
                          <a:ea typeface="+mn-ea"/>
                          <a:cs typeface="+mn-cs"/>
                        </a:rPr>
                        <a:t>Retailer or product brand website or blog</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19%</a:t>
                      </a:r>
                      <a:r>
                        <a:rPr lang="en-US" sz="1200" baseline="30000" dirty="0">
                          <a:solidFill>
                            <a:schemeClr val="bg1"/>
                          </a:solidFill>
                        </a:rPr>
                        <a:t>(d,e)</a:t>
                      </a:r>
                      <a:endParaRPr lang="en-US" sz="1200" baseline="0" dirty="0">
                        <a:solidFill>
                          <a:schemeClr val="bg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26%</a:t>
                      </a:r>
                      <a:r>
                        <a:rPr lang="en-US" sz="1200" baseline="30000" dirty="0">
                          <a:solidFill>
                            <a:schemeClr val="bg1"/>
                          </a:solidFill>
                        </a:rPr>
                        <a:t>(c)</a:t>
                      </a:r>
                      <a:endParaRPr lang="en-US" sz="1200" dirty="0">
                        <a:solidFill>
                          <a:schemeClr val="bg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23%</a:t>
                      </a:r>
                      <a:r>
                        <a:rPr lang="en-US" sz="1200" baseline="30000" dirty="0">
                          <a:solidFill>
                            <a:schemeClr val="bg1"/>
                          </a:solidFill>
                        </a:rPr>
                        <a:t>(c)</a:t>
                      </a:r>
                      <a:endParaRPr lang="en-US" sz="1200" dirty="0">
                        <a:solidFill>
                          <a:schemeClr val="bg1"/>
                        </a:solidFill>
                      </a:endParaRP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2967021"/>
                  </a:ext>
                </a:extLst>
              </a:tr>
              <a:tr h="386850">
                <a:tc>
                  <a:txBody>
                    <a:bodyPr/>
                    <a:lstStyle/>
                    <a:p>
                      <a:pPr algn="ctr"/>
                      <a:r>
                        <a:rPr lang="en-US" sz="1200" b="0" dirty="0">
                          <a:solidFill>
                            <a:schemeClr val="bg1"/>
                          </a:solidFill>
                        </a:rPr>
                        <a:t>n=</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723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654</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200" dirty="0">
                          <a:solidFill>
                            <a:schemeClr val="bg1"/>
                          </a:solidFill>
                        </a:rPr>
                        <a:t>5,713</a:t>
                      </a: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50307111"/>
                  </a:ext>
                </a:extLst>
              </a:tr>
            </a:tbl>
          </a:graphicData>
        </a:graphic>
      </p:graphicFrame>
      <p:sp>
        <p:nvSpPr>
          <p:cNvPr id="11" name="Speech Bubble: Rectangle 10">
            <a:extLst>
              <a:ext uri="{FF2B5EF4-FFF2-40B4-BE49-F238E27FC236}">
                <a16:creationId xmlns:a16="http://schemas.microsoft.com/office/drawing/2014/main" id="{93678DAD-6E2D-4C30-AA72-EF1253ECB19D}"/>
              </a:ext>
            </a:extLst>
          </p:cNvPr>
          <p:cNvSpPr/>
          <p:nvPr/>
        </p:nvSpPr>
        <p:spPr>
          <a:xfrm>
            <a:off x="872835" y="1143000"/>
            <a:ext cx="4385627" cy="3465483"/>
          </a:xfrm>
          <a:prstGeom prst="wedgeRectCallout">
            <a:avLst>
              <a:gd name="adj1" fmla="val 57366"/>
              <a:gd name="adj2" fmla="val -15410"/>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7D5E442-2FA0-4CF0-A408-AB95D8E4B1D3}"/>
              </a:ext>
            </a:extLst>
          </p:cNvPr>
          <p:cNvPicPr>
            <a:picLocks noChangeAspect="1"/>
          </p:cNvPicPr>
          <p:nvPr/>
        </p:nvPicPr>
        <p:blipFill>
          <a:blip r:embed="rId4"/>
          <a:stretch>
            <a:fillRect/>
          </a:stretch>
        </p:blipFill>
        <p:spPr>
          <a:xfrm>
            <a:off x="1295400" y="3048000"/>
            <a:ext cx="1066800" cy="503346"/>
          </a:xfrm>
          <a:prstGeom prst="rect">
            <a:avLst/>
          </a:prstGeom>
        </p:spPr>
      </p:pic>
      <p:pic>
        <p:nvPicPr>
          <p:cNvPr id="14" name="Picture 13">
            <a:extLst>
              <a:ext uri="{FF2B5EF4-FFF2-40B4-BE49-F238E27FC236}">
                <a16:creationId xmlns:a16="http://schemas.microsoft.com/office/drawing/2014/main" id="{67E0C5E5-36DE-41E7-870E-37881AB71222}"/>
              </a:ext>
            </a:extLst>
          </p:cNvPr>
          <p:cNvPicPr>
            <a:picLocks noChangeAspect="1"/>
          </p:cNvPicPr>
          <p:nvPr/>
        </p:nvPicPr>
        <p:blipFill>
          <a:blip r:embed="rId5"/>
          <a:stretch>
            <a:fillRect/>
          </a:stretch>
        </p:blipFill>
        <p:spPr>
          <a:xfrm>
            <a:off x="1524000" y="2495504"/>
            <a:ext cx="533400" cy="476296"/>
          </a:xfrm>
          <a:prstGeom prst="rect">
            <a:avLst/>
          </a:prstGeom>
        </p:spPr>
      </p:pic>
      <p:pic>
        <p:nvPicPr>
          <p:cNvPr id="15" name="Picture 14">
            <a:extLst>
              <a:ext uri="{FF2B5EF4-FFF2-40B4-BE49-F238E27FC236}">
                <a16:creationId xmlns:a16="http://schemas.microsoft.com/office/drawing/2014/main" id="{23692241-3283-46E6-9AC7-6F0CAD5CDCEC}"/>
              </a:ext>
            </a:extLst>
          </p:cNvPr>
          <p:cNvPicPr>
            <a:picLocks noChangeAspect="1"/>
          </p:cNvPicPr>
          <p:nvPr/>
        </p:nvPicPr>
        <p:blipFill>
          <a:blip r:embed="rId6"/>
          <a:stretch>
            <a:fillRect/>
          </a:stretch>
        </p:blipFill>
        <p:spPr>
          <a:xfrm>
            <a:off x="1600200" y="2022249"/>
            <a:ext cx="381000" cy="416151"/>
          </a:xfrm>
          <a:prstGeom prst="rect">
            <a:avLst/>
          </a:prstGeom>
        </p:spPr>
      </p:pic>
      <p:sp>
        <p:nvSpPr>
          <p:cNvPr id="16" name="Rectangle 15">
            <a:extLst>
              <a:ext uri="{FF2B5EF4-FFF2-40B4-BE49-F238E27FC236}">
                <a16:creationId xmlns:a16="http://schemas.microsoft.com/office/drawing/2014/main" id="{7C134B1E-EDFA-4B2F-84A5-8EAD46860153}"/>
              </a:ext>
            </a:extLst>
          </p:cNvPr>
          <p:cNvSpPr/>
          <p:nvPr/>
        </p:nvSpPr>
        <p:spPr>
          <a:xfrm>
            <a:off x="5715000" y="1981200"/>
            <a:ext cx="1828801" cy="1600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en-US" dirty="0">
                <a:solidFill>
                  <a:schemeClr val="bg1"/>
                </a:solidFill>
              </a:rPr>
              <a:t>Facebook is the second most preferred means of communication</a:t>
            </a:r>
          </a:p>
        </p:txBody>
      </p:sp>
      <p:sp>
        <p:nvSpPr>
          <p:cNvPr id="13" name="Text Placeholder 6">
            <a:extLst>
              <a:ext uri="{FF2B5EF4-FFF2-40B4-BE49-F238E27FC236}">
                <a16:creationId xmlns:a16="http://schemas.microsoft.com/office/drawing/2014/main" id="{1B73F221-A1B1-4645-81D9-B79E0EB157D9}"/>
              </a:ext>
            </a:extLst>
          </p:cNvPr>
          <p:cNvSpPr txBox="1">
            <a:spLocks/>
          </p:cNvSpPr>
          <p:nvPr/>
        </p:nvSpPr>
        <p:spPr>
          <a:xfrm>
            <a:off x="228600" y="6096000"/>
            <a:ext cx="9220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a:p>
            <a:endParaRPr lang="en-US" dirty="0"/>
          </a:p>
        </p:txBody>
      </p:sp>
    </p:spTree>
    <p:extLst>
      <p:ext uri="{BB962C8B-B14F-4D97-AF65-F5344CB8AC3E}">
        <p14:creationId xmlns:p14="http://schemas.microsoft.com/office/powerpoint/2010/main" val="17231545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3361496468"/>
              </p:ext>
            </p:extLst>
          </p:nvPr>
        </p:nvGraphicFramePr>
        <p:xfrm>
          <a:off x="152400" y="1828800"/>
          <a:ext cx="7415783" cy="4203066"/>
        </p:xfrm>
        <a:graphic>
          <a:graphicData uri="http://schemas.openxmlformats.org/drawingml/2006/table">
            <a:tbl>
              <a:tblPr firstRow="1" bandRow="1">
                <a:tableStyleId>{69012ECD-51FC-41F1-AA8D-1B2483CD663E}</a:tableStyleId>
              </a:tblPr>
              <a:tblGrid>
                <a:gridCol w="2298893">
                  <a:extLst>
                    <a:ext uri="{9D8B030D-6E8A-4147-A177-3AD203B41FA5}">
                      <a16:colId xmlns:a16="http://schemas.microsoft.com/office/drawing/2014/main" val="3124580405"/>
                    </a:ext>
                  </a:extLst>
                </a:gridCol>
                <a:gridCol w="852815">
                  <a:extLst>
                    <a:ext uri="{9D8B030D-6E8A-4147-A177-3AD203B41FA5}">
                      <a16:colId xmlns:a16="http://schemas.microsoft.com/office/drawing/2014/main" val="3408498545"/>
                    </a:ext>
                  </a:extLst>
                </a:gridCol>
                <a:gridCol w="852815">
                  <a:extLst>
                    <a:ext uri="{9D8B030D-6E8A-4147-A177-3AD203B41FA5}">
                      <a16:colId xmlns:a16="http://schemas.microsoft.com/office/drawing/2014/main" val="3533829055"/>
                    </a:ext>
                  </a:extLst>
                </a:gridCol>
                <a:gridCol w="852815">
                  <a:extLst>
                    <a:ext uri="{9D8B030D-6E8A-4147-A177-3AD203B41FA5}">
                      <a16:colId xmlns:a16="http://schemas.microsoft.com/office/drawing/2014/main" val="4142446680"/>
                    </a:ext>
                  </a:extLst>
                </a:gridCol>
                <a:gridCol w="852815">
                  <a:extLst>
                    <a:ext uri="{9D8B030D-6E8A-4147-A177-3AD203B41FA5}">
                      <a16:colId xmlns:a16="http://schemas.microsoft.com/office/drawing/2014/main" val="2399029991"/>
                    </a:ext>
                  </a:extLst>
                </a:gridCol>
                <a:gridCol w="852815">
                  <a:extLst>
                    <a:ext uri="{9D8B030D-6E8A-4147-A177-3AD203B41FA5}">
                      <a16:colId xmlns:a16="http://schemas.microsoft.com/office/drawing/2014/main" val="2908534431"/>
                    </a:ext>
                  </a:extLst>
                </a:gridCol>
                <a:gridCol w="852815">
                  <a:extLst>
                    <a:ext uri="{9D8B030D-6E8A-4147-A177-3AD203B41FA5}">
                      <a16:colId xmlns:a16="http://schemas.microsoft.com/office/drawing/2014/main" val="1076768269"/>
                    </a:ext>
                  </a:extLst>
                </a:gridCol>
              </a:tblGrid>
              <a:tr h="454026">
                <a:tc>
                  <a:txBody>
                    <a:bodyPr/>
                    <a:lstStyle/>
                    <a:p>
                      <a:pPr algn="ctr"/>
                      <a:endParaRPr lang="en-US" sz="1200" dirty="0">
                        <a:solidFill>
                          <a:schemeClr val="tx2"/>
                        </a:solidFill>
                      </a:endParaRPr>
                    </a:p>
                  </a:txBody>
                  <a:tcPr anchor="ctr">
                    <a:lnL w="9525" cap="flat" cmpd="sng" algn="ctr">
                      <a:noFill/>
                      <a:prstDash val="solid"/>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U.S.</a:t>
                      </a:r>
                      <a:endParaRPr lang="en-US" sz="1200" dirty="0">
                        <a:solidFill>
                          <a:schemeClr val="tx2"/>
                        </a:solidFill>
                      </a:endParaRP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Canada</a:t>
                      </a:r>
                      <a:endParaRPr lang="en-US" sz="1200" dirty="0">
                        <a:solidFill>
                          <a:schemeClr val="tx2"/>
                        </a:solidFill>
                      </a:endParaRP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Student</a:t>
                      </a:r>
                      <a:endParaRPr lang="en-US" sz="1200" dirty="0">
                        <a:solidFill>
                          <a:schemeClr val="tx2"/>
                        </a:solidFill>
                      </a:endParaRP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Pro</a:t>
                      </a:r>
                      <a:endParaRPr lang="en-US" sz="1200" dirty="0">
                        <a:solidFill>
                          <a:schemeClr val="tx2"/>
                        </a:solidFill>
                      </a:endParaRPr>
                    </a:p>
                  </a:txBody>
                  <a:tcPr anchor="ctr">
                    <a:lnL>
                      <a:noFill/>
                    </a:lnL>
                    <a:lnR>
                      <a:noFill/>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t>Hobbyist</a:t>
                      </a:r>
                      <a:endParaRPr lang="en-US" sz="1200" dirty="0">
                        <a:solidFill>
                          <a:schemeClr val="tx2"/>
                        </a:solidFill>
                      </a:endParaRPr>
                    </a:p>
                  </a:txBody>
                  <a:tcPr anchor="ctr">
                    <a:lnL>
                      <a:noFill/>
                    </a:lnL>
                    <a:lnR w="9525" cap="flat" cmpd="sng" algn="ctr">
                      <a:noFill/>
                      <a:prstDash val="solid"/>
                    </a:lnR>
                    <a:lnT w="9525" cap="flat" cmpd="sng" algn="ctr">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72700539"/>
                  </a:ext>
                </a:extLst>
              </a:tr>
              <a:tr h="229870">
                <a:tc>
                  <a:txBody>
                    <a:bodyPr/>
                    <a:lstStyle/>
                    <a:p>
                      <a:endParaRPr lang="en-US" sz="12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b="1" dirty="0">
                        <a:solidFill>
                          <a:schemeClr val="bg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750114"/>
                  </a:ext>
                </a:extLst>
              </a:tr>
              <a:tr h="272416">
                <a:tc>
                  <a:txBody>
                    <a:bodyPr/>
                    <a:lstStyle/>
                    <a:p>
                      <a:r>
                        <a:rPr lang="en-US" sz="1200" b="1" dirty="0">
                          <a:solidFill>
                            <a:schemeClr val="accent2"/>
                          </a:solidFill>
                        </a:rPr>
                        <a:t>Word-of-mouth</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accent2"/>
                          </a:solidFill>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baseline="0" dirty="0">
                          <a:solidFill>
                            <a:schemeClr val="accent2"/>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accent2"/>
                          </a:solidFill>
                        </a:rPr>
                        <a:t>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baseline="0" dirty="0">
                          <a:solidFill>
                            <a:schemeClr val="accent2"/>
                          </a:solidFill>
                        </a:rPr>
                        <a:t>64%</a:t>
                      </a:r>
                      <a:r>
                        <a:rPr lang="en-US" sz="1200" b="1" baseline="30000" dirty="0">
                          <a:solidFill>
                            <a:schemeClr val="accent2"/>
                          </a:solidFill>
                        </a:rPr>
                        <a:t>(d,e)</a:t>
                      </a:r>
                      <a:endParaRPr lang="en-US" sz="1200" b="1" baseline="0" dirty="0">
                        <a:solidFill>
                          <a:schemeClr val="accent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accent2"/>
                          </a:solidFill>
                        </a:rPr>
                        <a:t>52%</a:t>
                      </a:r>
                      <a:r>
                        <a:rPr lang="en-US" sz="1200" b="1" baseline="30000" dirty="0">
                          <a:solidFill>
                            <a:schemeClr val="accent2"/>
                          </a:solidFill>
                        </a:rPr>
                        <a:t>(c,e)</a:t>
                      </a:r>
                      <a:endParaRPr lang="en-US" sz="1200" b="1" dirty="0">
                        <a:solidFill>
                          <a:schemeClr val="accent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1200" b="1" dirty="0">
                          <a:solidFill>
                            <a:schemeClr val="accent2"/>
                          </a:solidFill>
                        </a:rPr>
                        <a:t>47%</a:t>
                      </a:r>
                      <a:r>
                        <a:rPr lang="en-US" sz="1200" b="1" baseline="30000" dirty="0">
                          <a:solidFill>
                            <a:schemeClr val="accent2"/>
                          </a:solidFill>
                        </a:rPr>
                        <a:t>(c,d)</a:t>
                      </a:r>
                      <a:endParaRPr lang="en-US" sz="1200" b="1" dirty="0">
                        <a:solidFill>
                          <a:schemeClr val="accent2"/>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4230878191"/>
                  </a:ext>
                </a:extLst>
              </a:tr>
              <a:tr h="272416">
                <a:tc>
                  <a:txBody>
                    <a:bodyPr/>
                    <a:lstStyle/>
                    <a:p>
                      <a:r>
                        <a:rPr lang="en-US" sz="1200" dirty="0">
                          <a:solidFill>
                            <a:schemeClr val="bg1"/>
                          </a:solidFill>
                        </a:rPr>
                        <a:t>In a store</a:t>
                      </a:r>
                      <a:endParaRPr lang="en-US" sz="12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45%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43%</a:t>
                      </a:r>
                      <a:r>
                        <a:rPr lang="en-US" sz="1200" baseline="30000" dirty="0">
                          <a:solidFill>
                            <a:schemeClr val="bg1"/>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49%</a:t>
                      </a:r>
                      <a:r>
                        <a:rPr lang="en-US" sz="1200" baseline="30000" dirty="0">
                          <a:solidFill>
                            <a:schemeClr val="bg1"/>
                          </a:solidFill>
                        </a:rPr>
                        <a:t>(d,e)</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43%</a:t>
                      </a:r>
                      <a:r>
                        <a:rPr lang="en-US" sz="1200" baseline="30000" dirty="0">
                          <a:solidFill>
                            <a:schemeClr val="bg1"/>
                          </a:solidFill>
                        </a:rPr>
                        <a:t>(c)</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45%</a:t>
                      </a:r>
                      <a:r>
                        <a:rPr lang="en-US" sz="1200" baseline="30000" dirty="0">
                          <a:solidFill>
                            <a:schemeClr val="bg1"/>
                          </a:solidFill>
                        </a:rPr>
                        <a:t>(c)</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659408"/>
                  </a:ext>
                </a:extLst>
              </a:tr>
              <a:tr h="454026">
                <a:tc>
                  <a:txBody>
                    <a:bodyPr/>
                    <a:lstStyle/>
                    <a:p>
                      <a:r>
                        <a:rPr lang="en-US" sz="1200" dirty="0">
                          <a:solidFill>
                            <a:schemeClr val="bg1"/>
                          </a:solidFill>
                        </a:rPr>
                        <a:t>Retailer or product brand website or blog</a:t>
                      </a:r>
                      <a:endParaRPr lang="en-US" sz="12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41%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44%</a:t>
                      </a:r>
                      <a:r>
                        <a:rPr lang="en-US" sz="1200" baseline="30000" dirty="0">
                          <a:solidFill>
                            <a:schemeClr val="bg1"/>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31%</a:t>
                      </a:r>
                      <a:r>
                        <a:rPr lang="en-US" sz="1200" baseline="30000" dirty="0">
                          <a:solidFill>
                            <a:schemeClr val="bg1"/>
                          </a:solidFill>
                        </a:rPr>
                        <a:t>(d,e)</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42%</a:t>
                      </a:r>
                      <a:r>
                        <a:rPr lang="en-US" sz="1200" baseline="30000" dirty="0">
                          <a:solidFill>
                            <a:schemeClr val="bg1"/>
                          </a:solidFill>
                        </a:rPr>
                        <a:t>(c)</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43%</a:t>
                      </a:r>
                      <a:r>
                        <a:rPr lang="en-US" sz="1200" baseline="30000" dirty="0">
                          <a:solidFill>
                            <a:schemeClr val="bg1"/>
                          </a:solidFill>
                        </a:rPr>
                        <a:t>(c)</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9702854"/>
                  </a:ext>
                </a:extLst>
              </a:tr>
              <a:tr h="272416">
                <a:tc>
                  <a:txBody>
                    <a:bodyPr/>
                    <a:lstStyle/>
                    <a:p>
                      <a:pPr marL="0" algn="l" defTabSz="914400" rtl="0" eaLnBrk="1" latinLnBrk="0" hangingPunct="1"/>
                      <a:r>
                        <a:rPr lang="en-US" sz="1200" kern="1200" dirty="0">
                          <a:solidFill>
                            <a:schemeClr val="bg1"/>
                          </a:solidFill>
                        </a:rPr>
                        <a:t>Email</a:t>
                      </a:r>
                      <a:endParaRPr lang="en-US" sz="1200" b="1" kern="1200" dirty="0">
                        <a:solidFill>
                          <a:schemeClr val="bg1"/>
                        </a:solidFill>
                        <a:latin typeface="+mn-lt"/>
                        <a:ea typeface="+mn-ea"/>
                        <a:cs typeface="+mn-cs"/>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27%</a:t>
                      </a:r>
                      <a:r>
                        <a:rPr lang="en-US" sz="1200" baseline="30000" dirty="0">
                          <a:solidFill>
                            <a:schemeClr val="bg1"/>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30%</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3760334"/>
                  </a:ext>
                </a:extLst>
              </a:tr>
              <a:tr h="272416">
                <a:tc>
                  <a:txBody>
                    <a:bodyPr/>
                    <a:lstStyle/>
                    <a:p>
                      <a:r>
                        <a:rPr lang="en-US" sz="1200" dirty="0">
                          <a:solidFill>
                            <a:schemeClr val="bg1"/>
                          </a:solidFill>
                        </a:rPr>
                        <a:t>Facebook postings</a:t>
                      </a:r>
                      <a:endParaRPr lang="en-US" sz="12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27%</a:t>
                      </a:r>
                      <a:r>
                        <a:rPr lang="en-US" sz="1200" baseline="30000" dirty="0">
                          <a:solidFill>
                            <a:schemeClr val="bg1"/>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15%</a:t>
                      </a:r>
                      <a:r>
                        <a:rPr lang="en-US" sz="1200" baseline="30000" dirty="0">
                          <a:solidFill>
                            <a:schemeClr val="bg1"/>
                          </a:solidFill>
                        </a:rPr>
                        <a:t>(d,e)</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23%</a:t>
                      </a:r>
                      <a:r>
                        <a:rPr lang="en-US" sz="1200" baseline="30000" dirty="0">
                          <a:solidFill>
                            <a:schemeClr val="bg1"/>
                          </a:solidFill>
                        </a:rPr>
                        <a:t>(c)</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23%</a:t>
                      </a:r>
                      <a:r>
                        <a:rPr lang="en-US" sz="1200" baseline="30000" dirty="0">
                          <a:solidFill>
                            <a:schemeClr val="bg1"/>
                          </a:solidFill>
                        </a:rPr>
                        <a:t>(c)</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60973540"/>
                  </a:ext>
                </a:extLst>
              </a:tr>
              <a:tr h="272416">
                <a:tc>
                  <a:txBody>
                    <a:bodyPr/>
                    <a:lstStyle/>
                    <a:p>
                      <a:r>
                        <a:rPr lang="en-US" sz="1200" dirty="0">
                          <a:solidFill>
                            <a:schemeClr val="bg1"/>
                          </a:solidFill>
                        </a:rPr>
                        <a:t>Printed catalogs</a:t>
                      </a:r>
                      <a:endParaRPr lang="en-US" sz="12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22%</a:t>
                      </a:r>
                      <a:r>
                        <a:rPr lang="en-US" sz="1200" baseline="30000" dirty="0">
                          <a:solidFill>
                            <a:schemeClr val="bg1"/>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17%</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8177052"/>
                  </a:ext>
                </a:extLst>
              </a:tr>
              <a:tr h="272416">
                <a:tc>
                  <a:txBody>
                    <a:bodyPr/>
                    <a:lstStyle/>
                    <a:p>
                      <a:r>
                        <a:rPr lang="en-US" sz="1200" dirty="0">
                          <a:solidFill>
                            <a:schemeClr val="bg1"/>
                          </a:solidFill>
                        </a:rPr>
                        <a:t>Pinterest boards and pins</a:t>
                      </a:r>
                      <a:endParaRPr lang="en-US" sz="12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15%</a:t>
                      </a:r>
                      <a:r>
                        <a:rPr lang="en-US" sz="1200" baseline="30000" dirty="0">
                          <a:solidFill>
                            <a:schemeClr val="bg1"/>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15%</a:t>
                      </a:r>
                      <a:r>
                        <a:rPr lang="en-US" sz="1200" baseline="30000" dirty="0">
                          <a:solidFill>
                            <a:schemeClr val="bg1"/>
                          </a:solidFill>
                        </a:rPr>
                        <a:t>(d)</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11%</a:t>
                      </a:r>
                      <a:r>
                        <a:rPr lang="en-US" sz="1200" baseline="30000" dirty="0">
                          <a:solidFill>
                            <a:schemeClr val="bg1"/>
                          </a:solidFill>
                        </a:rPr>
                        <a:t>(c,e)</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15%</a:t>
                      </a:r>
                      <a:r>
                        <a:rPr lang="en-US" sz="1200" baseline="30000" dirty="0">
                          <a:solidFill>
                            <a:schemeClr val="bg1"/>
                          </a:solidFill>
                        </a:rPr>
                        <a:t>(d)</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8962705"/>
                  </a:ext>
                </a:extLst>
              </a:tr>
              <a:tr h="272416">
                <a:tc>
                  <a:txBody>
                    <a:bodyPr/>
                    <a:lstStyle/>
                    <a:p>
                      <a:r>
                        <a:rPr lang="en-US" sz="1200" dirty="0">
                          <a:solidFill>
                            <a:schemeClr val="bg1"/>
                          </a:solidFill>
                        </a:rPr>
                        <a:t>Instagram posts</a:t>
                      </a:r>
                      <a:endParaRPr lang="en-US" sz="12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13%</a:t>
                      </a:r>
                      <a:endParaRPr lang="en-US" sz="1200" baseline="30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20%</a:t>
                      </a:r>
                      <a:r>
                        <a:rPr lang="en-US" sz="1200" baseline="30000" dirty="0">
                          <a:solidFill>
                            <a:schemeClr val="bg1"/>
                          </a:solidFill>
                        </a:rPr>
                        <a:t>(d,e)</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15%</a:t>
                      </a:r>
                      <a:r>
                        <a:rPr lang="en-US" sz="1200" baseline="30000" dirty="0">
                          <a:solidFill>
                            <a:schemeClr val="bg1"/>
                          </a:solidFill>
                        </a:rPr>
                        <a:t>(c,e)</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11%</a:t>
                      </a:r>
                      <a:r>
                        <a:rPr lang="en-US" sz="1200" baseline="30000" dirty="0">
                          <a:solidFill>
                            <a:schemeClr val="bg1"/>
                          </a:solidFill>
                        </a:rPr>
                        <a:t>(c,d)</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29227096"/>
                  </a:ext>
                </a:extLst>
              </a:tr>
              <a:tr h="272416">
                <a:tc>
                  <a:txBody>
                    <a:bodyPr/>
                    <a:lstStyle/>
                    <a:p>
                      <a:r>
                        <a:rPr lang="en-US" sz="1200" dirty="0">
                          <a:solidFill>
                            <a:schemeClr val="bg1"/>
                          </a:solidFill>
                        </a:rPr>
                        <a:t>Mailed newsletters</a:t>
                      </a:r>
                      <a:endParaRPr lang="en-US" sz="12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8%</a:t>
                      </a:r>
                      <a:r>
                        <a:rPr lang="en-US" sz="1200" baseline="30000" dirty="0">
                          <a:solidFill>
                            <a:schemeClr val="bg1"/>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7%</a:t>
                      </a:r>
                      <a:r>
                        <a:rPr lang="en-US" sz="1200" baseline="30000" dirty="0">
                          <a:solidFill>
                            <a:schemeClr val="bg1"/>
                          </a:solidFill>
                        </a:rPr>
                        <a:t>(d,e)</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11%</a:t>
                      </a:r>
                      <a:r>
                        <a:rPr lang="en-US" sz="1200" baseline="30000" dirty="0">
                          <a:solidFill>
                            <a:schemeClr val="bg1"/>
                          </a:solidFill>
                        </a:rPr>
                        <a:t>(c)</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10%</a:t>
                      </a:r>
                      <a:r>
                        <a:rPr lang="en-US" sz="1200" baseline="30000" dirty="0">
                          <a:solidFill>
                            <a:schemeClr val="bg1"/>
                          </a:solidFill>
                        </a:rPr>
                        <a:t>(c)</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1326626"/>
                  </a:ext>
                </a:extLst>
              </a:tr>
              <a:tr h="272416">
                <a:tc>
                  <a:txBody>
                    <a:bodyPr/>
                    <a:lstStyle/>
                    <a:p>
                      <a:r>
                        <a:rPr lang="en-US" sz="1200" dirty="0">
                          <a:solidFill>
                            <a:schemeClr val="bg1"/>
                          </a:solidFill>
                        </a:rPr>
                        <a:t>Other</a:t>
                      </a:r>
                      <a:endParaRPr lang="en-US" sz="12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12%</a:t>
                      </a:r>
                      <a:endParaRPr lang="en-US" sz="1200" baseline="30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11%</a:t>
                      </a:r>
                      <a:endParaRPr lang="en-US" sz="1200" baseline="300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12%</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0247248"/>
                  </a:ext>
                </a:extLst>
              </a:tr>
              <a:tr h="272416">
                <a:tc>
                  <a:txBody>
                    <a:bodyPr/>
                    <a:lstStyle/>
                    <a:p>
                      <a:r>
                        <a:rPr lang="en-US" sz="1200" dirty="0">
                          <a:solidFill>
                            <a:schemeClr val="bg1"/>
                          </a:solidFill>
                        </a:rPr>
                        <a:t>None of the above </a:t>
                      </a:r>
                      <a:endParaRPr lang="en-US" sz="12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5%</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aseline="0" dirty="0">
                          <a:solidFill>
                            <a:schemeClr val="bg1"/>
                          </a:solidFill>
                        </a:rPr>
                        <a:t>4%</a:t>
                      </a:r>
                      <a:r>
                        <a:rPr lang="en-US" sz="1200" baseline="30000" dirty="0">
                          <a:solidFill>
                            <a:schemeClr val="bg1"/>
                          </a:solidFill>
                        </a:rPr>
                        <a:t>(d)</a:t>
                      </a:r>
                      <a:endParaRPr lang="en-US" sz="1200" baseline="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8%</a:t>
                      </a:r>
                      <a:r>
                        <a:rPr lang="en-US" sz="1200" baseline="30000" dirty="0">
                          <a:solidFill>
                            <a:schemeClr val="bg1"/>
                          </a:solidFill>
                        </a:rPr>
                        <a:t>(c,e)</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4%</a:t>
                      </a:r>
                      <a:r>
                        <a:rPr lang="en-US" sz="1200" baseline="30000" dirty="0">
                          <a:solidFill>
                            <a:schemeClr val="bg1"/>
                          </a:solidFill>
                        </a:rPr>
                        <a:t>(d)</a:t>
                      </a:r>
                      <a:endParaRPr lang="en-US" sz="120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5638355"/>
                  </a:ext>
                </a:extLst>
              </a:tr>
              <a:tr h="272416">
                <a:tc>
                  <a:txBody>
                    <a:bodyPr/>
                    <a:lstStyle/>
                    <a:p>
                      <a:pPr algn="ctr"/>
                      <a:r>
                        <a:rPr lang="en-US" sz="1200" dirty="0">
                          <a:solidFill>
                            <a:schemeClr val="bg1"/>
                          </a:solidFill>
                        </a:rPr>
                        <a:t>n</a:t>
                      </a:r>
                      <a:endParaRPr lang="en-US" sz="1200" b="1" dirty="0">
                        <a:solidFill>
                          <a:schemeClr val="bg1"/>
                        </a:solidFill>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7,090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4,466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2,333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723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654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chemeClr val="bg1"/>
                          </a:solidFill>
                        </a:rPr>
                        <a:t>5,713</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4663771"/>
                  </a:ext>
                </a:extLst>
              </a:tr>
            </a:tbl>
          </a:graphicData>
        </a:graphic>
      </p:graphicFrame>
      <p:sp>
        <p:nvSpPr>
          <p:cNvPr id="13" name="Speech Bubble: Rectangle 1">
            <a:extLst>
              <a:ext uri="{FF2B5EF4-FFF2-40B4-BE49-F238E27FC236}">
                <a16:creationId xmlns:a16="http://schemas.microsoft.com/office/drawing/2014/main" id="{5264BC91-BFEC-4188-BC19-1EBF31D54B81}"/>
              </a:ext>
            </a:extLst>
          </p:cNvPr>
          <p:cNvSpPr/>
          <p:nvPr/>
        </p:nvSpPr>
        <p:spPr>
          <a:xfrm>
            <a:off x="152399" y="2286000"/>
            <a:ext cx="7415782" cy="533400"/>
          </a:xfrm>
          <a:custGeom>
            <a:avLst/>
            <a:gdLst>
              <a:gd name="connsiteX0" fmla="*/ 0 w 7414853"/>
              <a:gd name="connsiteY0" fmla="*/ 0 h 838200"/>
              <a:gd name="connsiteX1" fmla="*/ 1235809 w 7414853"/>
              <a:gd name="connsiteY1" fmla="*/ 0 h 838200"/>
              <a:gd name="connsiteX2" fmla="*/ 1235809 w 7414853"/>
              <a:gd name="connsiteY2" fmla="*/ 0 h 838200"/>
              <a:gd name="connsiteX3" fmla="*/ 3089522 w 7414853"/>
              <a:gd name="connsiteY3" fmla="*/ 0 h 838200"/>
              <a:gd name="connsiteX4" fmla="*/ 7414853 w 7414853"/>
              <a:gd name="connsiteY4" fmla="*/ 0 h 838200"/>
              <a:gd name="connsiteX5" fmla="*/ 7414853 w 7414853"/>
              <a:gd name="connsiteY5" fmla="*/ 488950 h 838200"/>
              <a:gd name="connsiteX6" fmla="*/ 7414853 w 7414853"/>
              <a:gd name="connsiteY6" fmla="*/ 488950 h 838200"/>
              <a:gd name="connsiteX7" fmla="*/ 7414853 w 7414853"/>
              <a:gd name="connsiteY7" fmla="*/ 698500 h 838200"/>
              <a:gd name="connsiteX8" fmla="*/ 7414853 w 7414853"/>
              <a:gd name="connsiteY8" fmla="*/ 838200 h 838200"/>
              <a:gd name="connsiteX9" fmla="*/ 3089522 w 7414853"/>
              <a:gd name="connsiteY9" fmla="*/ 838200 h 838200"/>
              <a:gd name="connsiteX10" fmla="*/ 2171736 w 7414853"/>
              <a:gd name="connsiteY10" fmla="*/ 838200 h 838200"/>
              <a:gd name="connsiteX11" fmla="*/ 1235809 w 7414853"/>
              <a:gd name="connsiteY11" fmla="*/ 838200 h 838200"/>
              <a:gd name="connsiteX12" fmla="*/ 0 w 7414853"/>
              <a:gd name="connsiteY12" fmla="*/ 838200 h 838200"/>
              <a:gd name="connsiteX13" fmla="*/ 0 w 7414853"/>
              <a:gd name="connsiteY13" fmla="*/ 698500 h 838200"/>
              <a:gd name="connsiteX14" fmla="*/ 0 w 7414853"/>
              <a:gd name="connsiteY14" fmla="*/ 488950 h 838200"/>
              <a:gd name="connsiteX15" fmla="*/ 0 w 7414853"/>
              <a:gd name="connsiteY15" fmla="*/ 488950 h 838200"/>
              <a:gd name="connsiteX16" fmla="*/ 0 w 7414853"/>
              <a:gd name="connsiteY16" fmla="*/ 0 h 838200"/>
              <a:gd name="connsiteX0" fmla="*/ 0 w 7414853"/>
              <a:gd name="connsiteY0" fmla="*/ 706171 h 1544371"/>
              <a:gd name="connsiteX1" fmla="*/ 1235809 w 7414853"/>
              <a:gd name="connsiteY1" fmla="*/ 706171 h 1544371"/>
              <a:gd name="connsiteX2" fmla="*/ 1434986 w 7414853"/>
              <a:gd name="connsiteY2" fmla="*/ 0 h 1544371"/>
              <a:gd name="connsiteX3" fmla="*/ 3089522 w 7414853"/>
              <a:gd name="connsiteY3" fmla="*/ 706171 h 1544371"/>
              <a:gd name="connsiteX4" fmla="*/ 7414853 w 7414853"/>
              <a:gd name="connsiteY4" fmla="*/ 706171 h 1544371"/>
              <a:gd name="connsiteX5" fmla="*/ 7414853 w 7414853"/>
              <a:gd name="connsiteY5" fmla="*/ 1195121 h 1544371"/>
              <a:gd name="connsiteX6" fmla="*/ 7414853 w 7414853"/>
              <a:gd name="connsiteY6" fmla="*/ 1195121 h 1544371"/>
              <a:gd name="connsiteX7" fmla="*/ 7414853 w 7414853"/>
              <a:gd name="connsiteY7" fmla="*/ 1404671 h 1544371"/>
              <a:gd name="connsiteX8" fmla="*/ 7414853 w 7414853"/>
              <a:gd name="connsiteY8" fmla="*/ 1544371 h 1544371"/>
              <a:gd name="connsiteX9" fmla="*/ 3089522 w 7414853"/>
              <a:gd name="connsiteY9" fmla="*/ 1544371 h 1544371"/>
              <a:gd name="connsiteX10" fmla="*/ 2171736 w 7414853"/>
              <a:gd name="connsiteY10" fmla="*/ 1544371 h 1544371"/>
              <a:gd name="connsiteX11" fmla="*/ 1235809 w 7414853"/>
              <a:gd name="connsiteY11" fmla="*/ 1544371 h 1544371"/>
              <a:gd name="connsiteX12" fmla="*/ 0 w 7414853"/>
              <a:gd name="connsiteY12" fmla="*/ 1544371 h 1544371"/>
              <a:gd name="connsiteX13" fmla="*/ 0 w 7414853"/>
              <a:gd name="connsiteY13" fmla="*/ 1404671 h 1544371"/>
              <a:gd name="connsiteX14" fmla="*/ 0 w 7414853"/>
              <a:gd name="connsiteY14" fmla="*/ 1195121 h 1544371"/>
              <a:gd name="connsiteX15" fmla="*/ 0 w 7414853"/>
              <a:gd name="connsiteY15" fmla="*/ 1195121 h 1544371"/>
              <a:gd name="connsiteX16" fmla="*/ 0 w 7414853"/>
              <a:gd name="connsiteY16" fmla="*/ 706171 h 1544371"/>
              <a:gd name="connsiteX0" fmla="*/ 0 w 7414853"/>
              <a:gd name="connsiteY0" fmla="*/ 823866 h 1662066"/>
              <a:gd name="connsiteX1" fmla="*/ 1235809 w 7414853"/>
              <a:gd name="connsiteY1" fmla="*/ 823866 h 1662066"/>
              <a:gd name="connsiteX2" fmla="*/ 1670376 w 7414853"/>
              <a:gd name="connsiteY2" fmla="*/ 0 h 1662066"/>
              <a:gd name="connsiteX3" fmla="*/ 3089522 w 7414853"/>
              <a:gd name="connsiteY3" fmla="*/ 823866 h 1662066"/>
              <a:gd name="connsiteX4" fmla="*/ 7414853 w 7414853"/>
              <a:gd name="connsiteY4" fmla="*/ 823866 h 1662066"/>
              <a:gd name="connsiteX5" fmla="*/ 7414853 w 7414853"/>
              <a:gd name="connsiteY5" fmla="*/ 1312816 h 1662066"/>
              <a:gd name="connsiteX6" fmla="*/ 7414853 w 7414853"/>
              <a:gd name="connsiteY6" fmla="*/ 1312816 h 1662066"/>
              <a:gd name="connsiteX7" fmla="*/ 7414853 w 7414853"/>
              <a:gd name="connsiteY7" fmla="*/ 1522366 h 1662066"/>
              <a:gd name="connsiteX8" fmla="*/ 7414853 w 7414853"/>
              <a:gd name="connsiteY8" fmla="*/ 1662066 h 1662066"/>
              <a:gd name="connsiteX9" fmla="*/ 3089522 w 7414853"/>
              <a:gd name="connsiteY9" fmla="*/ 1662066 h 1662066"/>
              <a:gd name="connsiteX10" fmla="*/ 2171736 w 7414853"/>
              <a:gd name="connsiteY10" fmla="*/ 1662066 h 1662066"/>
              <a:gd name="connsiteX11" fmla="*/ 1235809 w 7414853"/>
              <a:gd name="connsiteY11" fmla="*/ 1662066 h 1662066"/>
              <a:gd name="connsiteX12" fmla="*/ 0 w 7414853"/>
              <a:gd name="connsiteY12" fmla="*/ 1662066 h 1662066"/>
              <a:gd name="connsiteX13" fmla="*/ 0 w 7414853"/>
              <a:gd name="connsiteY13" fmla="*/ 1522366 h 1662066"/>
              <a:gd name="connsiteX14" fmla="*/ 0 w 7414853"/>
              <a:gd name="connsiteY14" fmla="*/ 1312816 h 1662066"/>
              <a:gd name="connsiteX15" fmla="*/ 0 w 7414853"/>
              <a:gd name="connsiteY15" fmla="*/ 1312816 h 1662066"/>
              <a:gd name="connsiteX16" fmla="*/ 0 w 7414853"/>
              <a:gd name="connsiteY16" fmla="*/ 823866 h 1662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14853" h="1662066">
                <a:moveTo>
                  <a:pt x="0" y="823866"/>
                </a:moveTo>
                <a:lnTo>
                  <a:pt x="1235809" y="823866"/>
                </a:lnTo>
                <a:lnTo>
                  <a:pt x="1670376" y="0"/>
                </a:lnTo>
                <a:lnTo>
                  <a:pt x="3089522" y="823866"/>
                </a:lnTo>
                <a:lnTo>
                  <a:pt x="7414853" y="823866"/>
                </a:lnTo>
                <a:lnTo>
                  <a:pt x="7414853" y="1312816"/>
                </a:lnTo>
                <a:lnTo>
                  <a:pt x="7414853" y="1312816"/>
                </a:lnTo>
                <a:lnTo>
                  <a:pt x="7414853" y="1522366"/>
                </a:lnTo>
                <a:lnTo>
                  <a:pt x="7414853" y="1662066"/>
                </a:lnTo>
                <a:lnTo>
                  <a:pt x="3089522" y="1662066"/>
                </a:lnTo>
                <a:lnTo>
                  <a:pt x="2171736" y="1662066"/>
                </a:lnTo>
                <a:lnTo>
                  <a:pt x="1235809" y="1662066"/>
                </a:lnTo>
                <a:lnTo>
                  <a:pt x="0" y="1662066"/>
                </a:lnTo>
                <a:lnTo>
                  <a:pt x="0" y="1522366"/>
                </a:lnTo>
                <a:lnTo>
                  <a:pt x="0" y="1312816"/>
                </a:lnTo>
                <a:lnTo>
                  <a:pt x="0" y="1312816"/>
                </a:lnTo>
                <a:lnTo>
                  <a:pt x="0" y="823866"/>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Information Sources</a:t>
            </a:r>
            <a:endParaRPr lang="en-US" sz="1200" dirty="0"/>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457200" y="838200"/>
            <a:ext cx="7620000" cy="1447800"/>
          </a:xfrm>
          <a:prstGeom prst="wedgeRectCallout">
            <a:avLst/>
          </a:prstGeom>
        </p:spPr>
        <p:txBody>
          <a:bodyPr/>
          <a:lstStyle/>
          <a:p>
            <a:pPr marL="53975" indent="0">
              <a:buNone/>
            </a:pPr>
            <a:r>
              <a:rPr lang="en-US" dirty="0"/>
              <a:t>Consistent with prior years, word-of-mouth is the source of information most frequently indicated.</a:t>
            </a:r>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28</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76200" y="6019800"/>
            <a:ext cx="9220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a:p>
            <a:r>
              <a:rPr lang="en-US" dirty="0"/>
              <a:t>Legend: US=a, Canada=b, Student=c, Professional=d, Hobbyist=e</a:t>
            </a:r>
          </a:p>
        </p:txBody>
      </p:sp>
      <p:sp>
        <p:nvSpPr>
          <p:cNvPr id="3" name="TextBox 2">
            <a:extLst>
              <a:ext uri="{FF2B5EF4-FFF2-40B4-BE49-F238E27FC236}">
                <a16:creationId xmlns:a16="http://schemas.microsoft.com/office/drawing/2014/main" id="{6B3F79B0-08B7-43D7-AD03-49C85E0001B6}"/>
              </a:ext>
            </a:extLst>
          </p:cNvPr>
          <p:cNvSpPr txBox="1"/>
          <p:nvPr/>
        </p:nvSpPr>
        <p:spPr>
          <a:xfrm>
            <a:off x="914400" y="6474768"/>
            <a:ext cx="6070893" cy="230832"/>
          </a:xfrm>
          <a:prstGeom prst="rect">
            <a:avLst/>
          </a:prstGeom>
          <a:noFill/>
        </p:spPr>
        <p:txBody>
          <a:bodyPr wrap="none" rtlCol="0">
            <a:spAutoFit/>
          </a:bodyPr>
          <a:lstStyle/>
          <a:p>
            <a:r>
              <a:rPr lang="en-US" sz="900" b="1" dirty="0">
                <a:solidFill>
                  <a:schemeClr val="bg1"/>
                </a:solidFill>
              </a:rPr>
              <a:t>21. Where did you get information that helped you decide which  art materials to purchase in the past year?</a:t>
            </a:r>
          </a:p>
        </p:txBody>
      </p:sp>
      <p:graphicFrame>
        <p:nvGraphicFramePr>
          <p:cNvPr id="5" name="Table 4">
            <a:extLst>
              <a:ext uri="{FF2B5EF4-FFF2-40B4-BE49-F238E27FC236}">
                <a16:creationId xmlns:a16="http://schemas.microsoft.com/office/drawing/2014/main" id="{AD97A17D-9658-4102-94F9-170DB7B0982D}"/>
              </a:ext>
            </a:extLst>
          </p:cNvPr>
          <p:cNvGraphicFramePr>
            <a:graphicFrameLocks noGrp="1" noChangeAspect="1"/>
          </p:cNvGraphicFramePr>
          <p:nvPr>
            <p:extLst>
              <p:ext uri="{D42A27DB-BD31-4B8C-83A1-F6EECF244321}">
                <p14:modId xmlns:p14="http://schemas.microsoft.com/office/powerpoint/2010/main" val="606233536"/>
              </p:ext>
            </p:extLst>
          </p:nvPr>
        </p:nvGraphicFramePr>
        <p:xfrm>
          <a:off x="3277353" y="2209800"/>
          <a:ext cx="4290828" cy="274320"/>
        </p:xfrm>
        <a:graphic>
          <a:graphicData uri="http://schemas.openxmlformats.org/drawingml/2006/table">
            <a:tbl>
              <a:tblPr firstRow="1" bandRow="1">
                <a:tableStyleId>{2D5ABB26-0587-4C30-8999-92F81FD0307C}</a:tableStyleId>
              </a:tblPr>
              <a:tblGrid>
                <a:gridCol w="838052">
                  <a:extLst>
                    <a:ext uri="{9D8B030D-6E8A-4147-A177-3AD203B41FA5}">
                      <a16:colId xmlns:a16="http://schemas.microsoft.com/office/drawing/2014/main" val="2495015167"/>
                    </a:ext>
                  </a:extLst>
                </a:gridCol>
                <a:gridCol w="908820">
                  <a:extLst>
                    <a:ext uri="{9D8B030D-6E8A-4147-A177-3AD203B41FA5}">
                      <a16:colId xmlns:a16="http://schemas.microsoft.com/office/drawing/2014/main" val="1507777750"/>
                    </a:ext>
                  </a:extLst>
                </a:gridCol>
                <a:gridCol w="839841">
                  <a:extLst>
                    <a:ext uri="{9D8B030D-6E8A-4147-A177-3AD203B41FA5}">
                      <a16:colId xmlns:a16="http://schemas.microsoft.com/office/drawing/2014/main" val="4075978513"/>
                    </a:ext>
                  </a:extLst>
                </a:gridCol>
                <a:gridCol w="839841">
                  <a:extLst>
                    <a:ext uri="{9D8B030D-6E8A-4147-A177-3AD203B41FA5}">
                      <a16:colId xmlns:a16="http://schemas.microsoft.com/office/drawing/2014/main" val="2293463963"/>
                    </a:ext>
                  </a:extLst>
                </a:gridCol>
                <a:gridCol w="864274">
                  <a:extLst>
                    <a:ext uri="{9D8B030D-6E8A-4147-A177-3AD203B41FA5}">
                      <a16:colId xmlns:a16="http://schemas.microsoft.com/office/drawing/2014/main" val="3314803394"/>
                    </a:ext>
                  </a:extLst>
                </a:gridCol>
              </a:tblGrid>
              <a:tr h="0">
                <a:tc>
                  <a:txBody>
                    <a:bodyPr/>
                    <a:lstStyle/>
                    <a:p>
                      <a:pPr algn="ctr"/>
                      <a:r>
                        <a:rPr lang="en-US" sz="1200" kern="1200" dirty="0">
                          <a:solidFill>
                            <a:schemeClr val="bg1"/>
                          </a:solidFill>
                        </a:rPr>
                        <a:t>(a)</a:t>
                      </a:r>
                      <a:endParaRPr lang="en-US" sz="1200" kern="1200" dirty="0">
                        <a:solidFill>
                          <a:schemeClr val="bg1"/>
                        </a:solidFill>
                        <a:latin typeface="+mn-lt"/>
                        <a:ea typeface="+mn-ea"/>
                        <a:cs typeface="+mn-cs"/>
                      </a:endParaRPr>
                    </a:p>
                  </a:txBody>
                  <a:tcPr anchor="ctr"/>
                </a:tc>
                <a:tc>
                  <a:txBody>
                    <a:bodyPr/>
                    <a:lstStyle/>
                    <a:p>
                      <a:pPr algn="ctr"/>
                      <a:r>
                        <a:rPr lang="en-US" sz="1200" kern="1200" dirty="0">
                          <a:solidFill>
                            <a:schemeClr val="bg1"/>
                          </a:solidFill>
                        </a:rPr>
                        <a:t>(b)</a:t>
                      </a:r>
                      <a:endParaRPr lang="en-US" sz="1200" kern="1200" dirty="0">
                        <a:solidFill>
                          <a:schemeClr val="bg1"/>
                        </a:solidFill>
                        <a:latin typeface="+mn-lt"/>
                        <a:ea typeface="+mn-ea"/>
                        <a:cs typeface="+mn-cs"/>
                      </a:endParaRPr>
                    </a:p>
                  </a:txBody>
                  <a:tcPr anchor="ctr"/>
                </a:tc>
                <a:tc>
                  <a:txBody>
                    <a:bodyPr/>
                    <a:lstStyle/>
                    <a:p>
                      <a:pPr algn="ctr"/>
                      <a:r>
                        <a:rPr lang="en-US" sz="1200" kern="1200" dirty="0">
                          <a:solidFill>
                            <a:schemeClr val="bg1"/>
                          </a:solidFill>
                        </a:rPr>
                        <a:t>(c)</a:t>
                      </a:r>
                      <a:endParaRPr lang="en-US" sz="1200" kern="1200" dirty="0">
                        <a:solidFill>
                          <a:schemeClr val="bg1"/>
                        </a:solidFill>
                        <a:latin typeface="+mn-lt"/>
                        <a:ea typeface="+mn-ea"/>
                        <a:cs typeface="+mn-cs"/>
                      </a:endParaRPr>
                    </a:p>
                  </a:txBody>
                  <a:tcPr anchor="ctr"/>
                </a:tc>
                <a:tc>
                  <a:txBody>
                    <a:bodyPr/>
                    <a:lstStyle/>
                    <a:p>
                      <a:pPr algn="ctr"/>
                      <a:r>
                        <a:rPr lang="en-US" sz="1200" kern="1200" dirty="0">
                          <a:solidFill>
                            <a:schemeClr val="bg1"/>
                          </a:solidFill>
                        </a:rPr>
                        <a:t>(d)</a:t>
                      </a:r>
                      <a:endParaRPr lang="en-US" sz="1200" kern="1200" dirty="0">
                        <a:solidFill>
                          <a:schemeClr val="bg1"/>
                        </a:solidFill>
                        <a:latin typeface="+mn-lt"/>
                        <a:ea typeface="+mn-ea"/>
                        <a:cs typeface="+mn-cs"/>
                      </a:endParaRPr>
                    </a:p>
                  </a:txBody>
                  <a:tcPr anchor="ctr"/>
                </a:tc>
                <a:tc>
                  <a:txBody>
                    <a:bodyPr/>
                    <a:lstStyle/>
                    <a:p>
                      <a:pPr algn="ctr"/>
                      <a:r>
                        <a:rPr lang="en-US" sz="1200" kern="1200" dirty="0">
                          <a:solidFill>
                            <a:schemeClr val="bg1"/>
                          </a:solidFill>
                        </a:rPr>
                        <a:t>(e)</a:t>
                      </a:r>
                      <a:endParaRPr lang="en-US" sz="1200" kern="1200" dirty="0">
                        <a:solidFill>
                          <a:schemeClr val="bg1"/>
                        </a:solidFill>
                        <a:latin typeface="+mn-lt"/>
                        <a:ea typeface="+mn-ea"/>
                        <a:cs typeface="+mn-cs"/>
                      </a:endParaRPr>
                    </a:p>
                  </a:txBody>
                  <a:tcPr anchor="ctr"/>
                </a:tc>
                <a:extLst>
                  <a:ext uri="{0D108BD9-81ED-4DB2-BD59-A6C34878D82A}">
                    <a16:rowId xmlns:a16="http://schemas.microsoft.com/office/drawing/2014/main" val="328988867"/>
                  </a:ext>
                </a:extLst>
              </a:tr>
            </a:tbl>
          </a:graphicData>
        </a:graphic>
      </p:graphicFrame>
      <p:pic>
        <p:nvPicPr>
          <p:cNvPr id="12" name="Graphic 11" descr="Small paint brush">
            <a:extLst>
              <a:ext uri="{FF2B5EF4-FFF2-40B4-BE49-F238E27FC236}">
                <a16:creationId xmlns:a16="http://schemas.microsoft.com/office/drawing/2014/main" id="{0631022E-35F2-4575-949F-F8339C7774C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441538">
            <a:off x="92665" y="949029"/>
            <a:ext cx="408940" cy="381000"/>
          </a:xfrm>
          <a:prstGeom prst="rect">
            <a:avLst/>
          </a:prstGeom>
        </p:spPr>
      </p:pic>
    </p:spTree>
    <p:extLst>
      <p:ext uri="{BB962C8B-B14F-4D97-AF65-F5344CB8AC3E}">
        <p14:creationId xmlns:p14="http://schemas.microsoft.com/office/powerpoint/2010/main" val="2703311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Preferred Social Media Content</a:t>
            </a:r>
            <a:br>
              <a:rPr lang="en-US" dirty="0"/>
            </a:br>
            <a:r>
              <a:rPr lang="en-US" sz="1200" dirty="0"/>
              <a:t>Top 12 Categories</a:t>
            </a:r>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457200" y="914400"/>
            <a:ext cx="5943600" cy="841075"/>
          </a:xfrm>
        </p:spPr>
        <p:txBody>
          <a:bodyPr/>
          <a:lstStyle/>
          <a:p>
            <a:pPr marL="53975" indent="0">
              <a:buNone/>
            </a:pPr>
            <a:r>
              <a:rPr lang="en-US" dirty="0"/>
              <a:t>“How to” videos and special offers and sales are most preferred.</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46773762"/>
              </p:ext>
            </p:extLst>
          </p:nvPr>
        </p:nvGraphicFramePr>
        <p:xfrm>
          <a:off x="152400" y="1752600"/>
          <a:ext cx="7415784" cy="4274350"/>
        </p:xfrm>
        <a:graphic>
          <a:graphicData uri="http://schemas.openxmlformats.org/drawingml/2006/table">
            <a:tbl>
              <a:tblPr firstRow="1" bandRow="1">
                <a:tableStyleId>{9D7B26C5-4107-4FEC-AEDC-1716B250A1EF}</a:tableStyleId>
              </a:tblPr>
              <a:tblGrid>
                <a:gridCol w="2341344">
                  <a:extLst>
                    <a:ext uri="{9D8B030D-6E8A-4147-A177-3AD203B41FA5}">
                      <a16:colId xmlns:a16="http://schemas.microsoft.com/office/drawing/2014/main" val="3124580405"/>
                    </a:ext>
                  </a:extLst>
                </a:gridCol>
                <a:gridCol w="845740">
                  <a:extLst>
                    <a:ext uri="{9D8B030D-6E8A-4147-A177-3AD203B41FA5}">
                      <a16:colId xmlns:a16="http://schemas.microsoft.com/office/drawing/2014/main" val="3408498545"/>
                    </a:ext>
                  </a:extLst>
                </a:gridCol>
                <a:gridCol w="845740">
                  <a:extLst>
                    <a:ext uri="{9D8B030D-6E8A-4147-A177-3AD203B41FA5}">
                      <a16:colId xmlns:a16="http://schemas.microsoft.com/office/drawing/2014/main" val="3533829055"/>
                    </a:ext>
                  </a:extLst>
                </a:gridCol>
                <a:gridCol w="845740">
                  <a:extLst>
                    <a:ext uri="{9D8B030D-6E8A-4147-A177-3AD203B41FA5}">
                      <a16:colId xmlns:a16="http://schemas.microsoft.com/office/drawing/2014/main" val="4142446680"/>
                    </a:ext>
                  </a:extLst>
                </a:gridCol>
                <a:gridCol w="845740">
                  <a:extLst>
                    <a:ext uri="{9D8B030D-6E8A-4147-A177-3AD203B41FA5}">
                      <a16:colId xmlns:a16="http://schemas.microsoft.com/office/drawing/2014/main" val="2399029991"/>
                    </a:ext>
                  </a:extLst>
                </a:gridCol>
                <a:gridCol w="845740">
                  <a:extLst>
                    <a:ext uri="{9D8B030D-6E8A-4147-A177-3AD203B41FA5}">
                      <a16:colId xmlns:a16="http://schemas.microsoft.com/office/drawing/2014/main" val="2908534431"/>
                    </a:ext>
                  </a:extLst>
                </a:gridCol>
                <a:gridCol w="845740">
                  <a:extLst>
                    <a:ext uri="{9D8B030D-6E8A-4147-A177-3AD203B41FA5}">
                      <a16:colId xmlns:a16="http://schemas.microsoft.com/office/drawing/2014/main" val="1076768269"/>
                    </a:ext>
                  </a:extLst>
                </a:gridCol>
              </a:tblGrid>
              <a:tr h="317165">
                <a:tc>
                  <a:txBody>
                    <a:bodyPr/>
                    <a:lstStyle/>
                    <a:p>
                      <a:pPr algn="ctr"/>
                      <a:endParaRPr lang="en-US" sz="1200"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Total</a:t>
                      </a:r>
                    </a:p>
                  </a:txBody>
                  <a:tcPr anchor="ctr"/>
                </a:tc>
                <a:tc>
                  <a:txBody>
                    <a:bodyPr/>
                    <a:lstStyle/>
                    <a:p>
                      <a:pPr algn="ctr"/>
                      <a:r>
                        <a:rPr lang="en-US" sz="1200" dirty="0">
                          <a:solidFill>
                            <a:schemeClr val="bg1"/>
                          </a:solidFill>
                        </a:rPr>
                        <a:t>U.S.</a:t>
                      </a:r>
                    </a:p>
                  </a:txBody>
                  <a:tcPr anchor="ctr"/>
                </a:tc>
                <a:tc>
                  <a:txBody>
                    <a:bodyPr/>
                    <a:lstStyle/>
                    <a:p>
                      <a:pPr algn="ctr"/>
                      <a:r>
                        <a:rPr lang="en-US" sz="1200" dirty="0">
                          <a:solidFill>
                            <a:schemeClr val="bg1"/>
                          </a:solidFill>
                        </a:rPr>
                        <a:t>Canada</a:t>
                      </a:r>
                    </a:p>
                  </a:txBody>
                  <a:tcPr anchor="ctr"/>
                </a:tc>
                <a:tc>
                  <a:txBody>
                    <a:bodyPr/>
                    <a:lstStyle/>
                    <a:p>
                      <a:pPr algn="ctr"/>
                      <a:r>
                        <a:rPr lang="en-US" sz="1200" dirty="0">
                          <a:solidFill>
                            <a:schemeClr val="bg1"/>
                          </a:solidFill>
                        </a:rPr>
                        <a:t>Student</a:t>
                      </a:r>
                    </a:p>
                  </a:txBody>
                  <a:tcPr anchor="ctr"/>
                </a:tc>
                <a:tc>
                  <a:txBody>
                    <a:bodyPr/>
                    <a:lstStyle/>
                    <a:p>
                      <a:pPr algn="ctr"/>
                      <a:r>
                        <a:rPr lang="en-US" sz="1200" dirty="0">
                          <a:solidFill>
                            <a:schemeClr val="bg1"/>
                          </a:solidFill>
                        </a:rPr>
                        <a:t>Pro</a:t>
                      </a:r>
                    </a:p>
                  </a:txBody>
                  <a:tcPr anchor="ctr"/>
                </a:tc>
                <a:tc>
                  <a:txBody>
                    <a:bodyPr/>
                    <a:lstStyle/>
                    <a:p>
                      <a:pPr algn="ctr"/>
                      <a:r>
                        <a:rPr lang="en-US" sz="1200" dirty="0">
                          <a:solidFill>
                            <a:schemeClr val="bg1"/>
                          </a:solidFill>
                        </a:rPr>
                        <a:t>Hobbyist</a:t>
                      </a:r>
                    </a:p>
                  </a:txBody>
                  <a:tcPr anchor="ctr"/>
                </a:tc>
                <a:extLst>
                  <a:ext uri="{0D108BD9-81ED-4DB2-BD59-A6C34878D82A}">
                    <a16:rowId xmlns:a16="http://schemas.microsoft.com/office/drawing/2014/main" val="1672700539"/>
                  </a:ext>
                </a:extLst>
              </a:tr>
              <a:tr h="234615">
                <a:tc>
                  <a:txBody>
                    <a:bodyPr/>
                    <a:lstStyle/>
                    <a:p>
                      <a:endParaRPr lang="en-US" sz="1200" b="1" dirty="0">
                        <a:solidFill>
                          <a:schemeClr val="bg1"/>
                        </a:solidFill>
                      </a:endParaRPr>
                    </a:p>
                  </a:txBody>
                  <a:tcPr anchor="ctr">
                    <a:noFill/>
                  </a:tcPr>
                </a:tc>
                <a:tc>
                  <a:txBody>
                    <a:bodyPr/>
                    <a:lstStyle/>
                    <a:p>
                      <a:pPr algn="ctr"/>
                      <a:endParaRPr lang="en-US" sz="1200" dirty="0">
                        <a:solidFill>
                          <a:schemeClr val="bg1"/>
                        </a:solidFill>
                      </a:endParaRPr>
                    </a:p>
                  </a:txBody>
                  <a:tcPr anchor="ctr">
                    <a:noFill/>
                  </a:tcPr>
                </a:tc>
                <a:tc>
                  <a:txBody>
                    <a:bodyPr/>
                    <a:lstStyle/>
                    <a:p>
                      <a:pPr algn="ctr"/>
                      <a:r>
                        <a:rPr lang="en-US" sz="1200" dirty="0">
                          <a:solidFill>
                            <a:schemeClr val="bg1"/>
                          </a:solidFill>
                        </a:rPr>
                        <a:t>(a)</a:t>
                      </a:r>
                      <a:endParaRPr lang="en-US" sz="1200" b="1" dirty="0">
                        <a:solidFill>
                          <a:schemeClr val="bg1"/>
                        </a:solidFill>
                      </a:endParaRPr>
                    </a:p>
                  </a:txBody>
                  <a:tcPr anchor="ctr">
                    <a:noFill/>
                  </a:tcPr>
                </a:tc>
                <a:tc>
                  <a:txBody>
                    <a:bodyPr/>
                    <a:lstStyle/>
                    <a:p>
                      <a:pPr algn="ctr"/>
                      <a:r>
                        <a:rPr lang="en-US" sz="1200" dirty="0">
                          <a:solidFill>
                            <a:schemeClr val="bg1"/>
                          </a:solidFill>
                        </a:rPr>
                        <a:t>(b)</a:t>
                      </a:r>
                      <a:endParaRPr lang="en-US" sz="1200" b="1" dirty="0">
                        <a:solidFill>
                          <a:schemeClr val="bg1"/>
                        </a:solidFill>
                      </a:endParaRPr>
                    </a:p>
                  </a:txBody>
                  <a:tcPr anchor="ctr">
                    <a:noFill/>
                  </a:tcPr>
                </a:tc>
                <a:tc>
                  <a:txBody>
                    <a:bodyPr/>
                    <a:lstStyle/>
                    <a:p>
                      <a:pPr algn="ctr"/>
                      <a:r>
                        <a:rPr lang="en-US" sz="1200" dirty="0">
                          <a:solidFill>
                            <a:schemeClr val="bg1"/>
                          </a:solidFill>
                        </a:rPr>
                        <a:t>(c)</a:t>
                      </a:r>
                      <a:endParaRPr lang="en-US" sz="1200" b="1" dirty="0">
                        <a:solidFill>
                          <a:schemeClr val="bg1"/>
                        </a:solidFill>
                      </a:endParaRPr>
                    </a:p>
                  </a:txBody>
                  <a:tcPr anchor="ctr">
                    <a:noFill/>
                  </a:tcPr>
                </a:tc>
                <a:tc>
                  <a:txBody>
                    <a:bodyPr/>
                    <a:lstStyle/>
                    <a:p>
                      <a:pPr algn="ctr"/>
                      <a:r>
                        <a:rPr lang="en-US" sz="1200" dirty="0">
                          <a:solidFill>
                            <a:schemeClr val="bg1"/>
                          </a:solidFill>
                        </a:rPr>
                        <a:t>(d)</a:t>
                      </a:r>
                      <a:endParaRPr lang="en-US" sz="1200" b="1" dirty="0">
                        <a:solidFill>
                          <a:schemeClr val="bg1"/>
                        </a:solidFill>
                      </a:endParaRPr>
                    </a:p>
                  </a:txBody>
                  <a:tcPr anchor="ctr">
                    <a:noFill/>
                  </a:tcPr>
                </a:tc>
                <a:tc>
                  <a:txBody>
                    <a:bodyPr/>
                    <a:lstStyle/>
                    <a:p>
                      <a:pPr algn="ctr"/>
                      <a:r>
                        <a:rPr lang="en-US" sz="1200" dirty="0">
                          <a:solidFill>
                            <a:schemeClr val="bg1"/>
                          </a:solidFill>
                        </a:rPr>
                        <a:t>(e)</a:t>
                      </a:r>
                      <a:endParaRPr lang="en-US" sz="1200" b="1" dirty="0">
                        <a:solidFill>
                          <a:schemeClr val="bg1"/>
                        </a:solidFill>
                      </a:endParaRPr>
                    </a:p>
                  </a:txBody>
                  <a:tcPr anchor="ctr">
                    <a:noFill/>
                  </a:tcPr>
                </a:tc>
                <a:extLst>
                  <a:ext uri="{0D108BD9-81ED-4DB2-BD59-A6C34878D82A}">
                    <a16:rowId xmlns:a16="http://schemas.microsoft.com/office/drawing/2014/main" val="3423750114"/>
                  </a:ext>
                </a:extLst>
              </a:tr>
              <a:tr h="234615">
                <a:tc>
                  <a:txBody>
                    <a:bodyPr/>
                    <a:lstStyle/>
                    <a:p>
                      <a:r>
                        <a:rPr lang="en-US" sz="1200" cap="none" spc="0" dirty="0">
                          <a:ln/>
                          <a:solidFill>
                            <a:schemeClr val="bg1"/>
                          </a:solidFill>
                          <a:effectLst/>
                        </a:rPr>
                        <a:t>“How to” videos </a:t>
                      </a:r>
                      <a:endParaRPr lang="en-US" sz="1200" b="1" cap="none" spc="0" dirty="0">
                        <a:ln/>
                        <a:solidFill>
                          <a:schemeClr val="bg1"/>
                        </a:solidFill>
                        <a:effectLst/>
                      </a:endParaRPr>
                    </a:p>
                  </a:txBody>
                  <a:tcPr anchor="ctr">
                    <a:solidFill>
                      <a:schemeClr val="accent3"/>
                    </a:solidFill>
                  </a:tcPr>
                </a:tc>
                <a:tc>
                  <a:txBody>
                    <a:bodyPr/>
                    <a:lstStyle/>
                    <a:p>
                      <a:pPr algn="ctr"/>
                      <a:r>
                        <a:rPr lang="en-US" sz="1200" cap="none" spc="0" dirty="0">
                          <a:ln/>
                          <a:solidFill>
                            <a:schemeClr val="bg1"/>
                          </a:solidFill>
                          <a:effectLst/>
                        </a:rPr>
                        <a:t>69%</a:t>
                      </a:r>
                      <a:endParaRPr lang="en-US" sz="1200" b="1" cap="none" spc="0" dirty="0">
                        <a:ln/>
                        <a:solidFill>
                          <a:schemeClr val="bg1"/>
                        </a:solidFill>
                        <a:effectLst/>
                      </a:endParaRPr>
                    </a:p>
                  </a:txBody>
                  <a:tcPr anchor="ctr">
                    <a:solidFill>
                      <a:schemeClr val="accent3"/>
                    </a:solidFill>
                  </a:tcPr>
                </a:tc>
                <a:tc>
                  <a:txBody>
                    <a:bodyPr/>
                    <a:lstStyle/>
                    <a:p>
                      <a:pPr algn="ctr"/>
                      <a:r>
                        <a:rPr lang="en-US" sz="1200" cap="none" spc="0" baseline="0" dirty="0">
                          <a:ln/>
                          <a:solidFill>
                            <a:schemeClr val="bg1"/>
                          </a:solidFill>
                          <a:effectLst/>
                        </a:rPr>
                        <a:t>68%</a:t>
                      </a:r>
                      <a:r>
                        <a:rPr lang="en-US" sz="1200" cap="none" spc="0" baseline="30000" dirty="0">
                          <a:ln/>
                          <a:solidFill>
                            <a:schemeClr val="bg1"/>
                          </a:solidFill>
                          <a:effectLst/>
                        </a:rPr>
                        <a:t>(b)</a:t>
                      </a:r>
                      <a:endParaRPr lang="en-US" sz="1200" b="1" cap="none" spc="0" baseline="30000" dirty="0">
                        <a:ln/>
                        <a:solidFill>
                          <a:schemeClr val="bg1"/>
                        </a:solidFill>
                        <a:effectLst/>
                      </a:endParaRPr>
                    </a:p>
                  </a:txBody>
                  <a:tcPr anchor="ctr">
                    <a:solidFill>
                      <a:schemeClr val="accent3"/>
                    </a:solidFill>
                  </a:tcPr>
                </a:tc>
                <a:tc>
                  <a:txBody>
                    <a:bodyPr/>
                    <a:lstStyle/>
                    <a:p>
                      <a:pPr algn="ctr"/>
                      <a:r>
                        <a:rPr lang="en-US" sz="1200" cap="none" spc="0" dirty="0">
                          <a:ln/>
                          <a:solidFill>
                            <a:schemeClr val="bg1"/>
                          </a:solidFill>
                          <a:effectLst/>
                        </a:rPr>
                        <a:t>71%</a:t>
                      </a:r>
                      <a:endParaRPr lang="en-US" sz="1200" b="1" cap="none" spc="0" dirty="0">
                        <a:ln/>
                        <a:solidFill>
                          <a:schemeClr val="bg1"/>
                        </a:solidFill>
                        <a:effectLst/>
                      </a:endParaRPr>
                    </a:p>
                  </a:txBody>
                  <a:tcPr anchor="ctr">
                    <a:solidFill>
                      <a:schemeClr val="accent3"/>
                    </a:solidFill>
                  </a:tcPr>
                </a:tc>
                <a:tc>
                  <a:txBody>
                    <a:bodyPr/>
                    <a:lstStyle/>
                    <a:p>
                      <a:pPr algn="ctr"/>
                      <a:r>
                        <a:rPr lang="en-US" sz="1200" cap="none" spc="0" baseline="0" dirty="0">
                          <a:ln/>
                          <a:solidFill>
                            <a:schemeClr val="bg1"/>
                          </a:solidFill>
                          <a:effectLst/>
                        </a:rPr>
                        <a:t>69%</a:t>
                      </a:r>
                      <a:r>
                        <a:rPr lang="en-US" sz="1200" cap="none" spc="0" baseline="30000" dirty="0">
                          <a:ln/>
                          <a:solidFill>
                            <a:schemeClr val="bg1"/>
                          </a:solidFill>
                          <a:effectLst/>
                        </a:rPr>
                        <a:t>(d)</a:t>
                      </a:r>
                      <a:endParaRPr lang="en-US" sz="1200" b="1" cap="none" spc="0" baseline="0" dirty="0">
                        <a:ln/>
                        <a:solidFill>
                          <a:schemeClr val="bg1"/>
                        </a:solidFill>
                        <a:effectLst/>
                      </a:endParaRPr>
                    </a:p>
                  </a:txBody>
                  <a:tcPr anchor="ctr">
                    <a:solidFill>
                      <a:schemeClr val="accent3"/>
                    </a:solidFill>
                  </a:tcPr>
                </a:tc>
                <a:tc>
                  <a:txBody>
                    <a:bodyPr/>
                    <a:lstStyle/>
                    <a:p>
                      <a:pPr algn="ctr"/>
                      <a:r>
                        <a:rPr lang="en-US" sz="1200" cap="none" spc="0" dirty="0">
                          <a:ln/>
                          <a:solidFill>
                            <a:schemeClr val="bg1"/>
                          </a:solidFill>
                          <a:effectLst/>
                        </a:rPr>
                        <a:t>61%</a:t>
                      </a:r>
                      <a:r>
                        <a:rPr lang="en-US" sz="1200" cap="none" spc="0" baseline="30000" dirty="0">
                          <a:ln/>
                          <a:solidFill>
                            <a:schemeClr val="bg1"/>
                          </a:solidFill>
                          <a:effectLst/>
                        </a:rPr>
                        <a:t>(c,e)</a:t>
                      </a:r>
                      <a:endParaRPr lang="en-US" sz="1200" b="1" cap="none" spc="0" dirty="0">
                        <a:ln/>
                        <a:solidFill>
                          <a:schemeClr val="bg1"/>
                        </a:solidFill>
                        <a:effectLst/>
                      </a:endParaRPr>
                    </a:p>
                  </a:txBody>
                  <a:tcPr anchor="ctr">
                    <a:solidFill>
                      <a:schemeClr val="accent3"/>
                    </a:solidFill>
                  </a:tcPr>
                </a:tc>
                <a:tc>
                  <a:txBody>
                    <a:bodyPr/>
                    <a:lstStyle/>
                    <a:p>
                      <a:pPr algn="ctr"/>
                      <a:r>
                        <a:rPr lang="en-US" sz="1200" cap="none" spc="0" dirty="0">
                          <a:ln/>
                          <a:solidFill>
                            <a:schemeClr val="bg1"/>
                          </a:solidFill>
                          <a:effectLst/>
                        </a:rPr>
                        <a:t>70%</a:t>
                      </a:r>
                      <a:r>
                        <a:rPr lang="en-US" sz="1200" cap="none" spc="0" baseline="30000" dirty="0">
                          <a:ln/>
                          <a:solidFill>
                            <a:schemeClr val="bg1"/>
                          </a:solidFill>
                          <a:effectLst/>
                        </a:rPr>
                        <a:t>(d)</a:t>
                      </a:r>
                      <a:endParaRPr lang="en-US" sz="1200" b="1" cap="none" spc="0" dirty="0">
                        <a:ln/>
                        <a:solidFill>
                          <a:schemeClr val="bg1"/>
                        </a:solidFill>
                        <a:effectLst/>
                      </a:endParaRPr>
                    </a:p>
                  </a:txBody>
                  <a:tcPr anchor="ctr">
                    <a:solidFill>
                      <a:schemeClr val="accent3"/>
                    </a:solidFill>
                  </a:tcPr>
                </a:tc>
                <a:extLst>
                  <a:ext uri="{0D108BD9-81ED-4DB2-BD59-A6C34878D82A}">
                    <a16:rowId xmlns:a16="http://schemas.microsoft.com/office/drawing/2014/main" val="4230878191"/>
                  </a:ext>
                </a:extLst>
              </a:tr>
              <a:tr h="234615">
                <a:tc>
                  <a:txBody>
                    <a:bodyPr/>
                    <a:lstStyle/>
                    <a:p>
                      <a:r>
                        <a:rPr lang="en-US" sz="1200" cap="none" spc="0" dirty="0">
                          <a:ln/>
                          <a:solidFill>
                            <a:schemeClr val="bg1"/>
                          </a:solidFill>
                          <a:effectLst/>
                        </a:rPr>
                        <a:t>Special offers and sales </a:t>
                      </a:r>
                      <a:endParaRPr lang="en-US" sz="1200" b="1" cap="none" spc="0" dirty="0">
                        <a:ln/>
                        <a:solidFill>
                          <a:schemeClr val="bg1"/>
                        </a:solidFill>
                        <a:effectLst/>
                      </a:endParaRPr>
                    </a:p>
                  </a:txBody>
                  <a:tcPr anchor="ctr">
                    <a:solidFill>
                      <a:schemeClr val="accent3"/>
                    </a:solidFill>
                  </a:tcPr>
                </a:tc>
                <a:tc>
                  <a:txBody>
                    <a:bodyPr/>
                    <a:lstStyle/>
                    <a:p>
                      <a:pPr algn="ctr"/>
                      <a:r>
                        <a:rPr lang="en-US" sz="1200" cap="none" spc="0" dirty="0">
                          <a:ln/>
                          <a:solidFill>
                            <a:schemeClr val="bg1"/>
                          </a:solidFill>
                          <a:effectLst/>
                        </a:rPr>
                        <a:t>68%</a:t>
                      </a:r>
                      <a:endParaRPr lang="en-US" sz="1200" b="1" cap="none" spc="0" dirty="0">
                        <a:ln/>
                        <a:solidFill>
                          <a:schemeClr val="bg1"/>
                        </a:solidFill>
                        <a:effectLst/>
                      </a:endParaRPr>
                    </a:p>
                  </a:txBody>
                  <a:tcPr anchor="ctr">
                    <a:solidFill>
                      <a:schemeClr val="accent3"/>
                    </a:solidFill>
                  </a:tcPr>
                </a:tc>
                <a:tc>
                  <a:txBody>
                    <a:bodyPr/>
                    <a:lstStyle/>
                    <a:p>
                      <a:pPr algn="ctr"/>
                      <a:r>
                        <a:rPr lang="en-US" sz="1200" cap="none" spc="0" baseline="0" dirty="0">
                          <a:ln/>
                          <a:solidFill>
                            <a:schemeClr val="bg1"/>
                          </a:solidFill>
                          <a:effectLst/>
                        </a:rPr>
                        <a:t>68%</a:t>
                      </a:r>
                      <a:r>
                        <a:rPr lang="en-US" sz="1200" cap="none" spc="0" baseline="30000" dirty="0">
                          <a:ln/>
                          <a:solidFill>
                            <a:schemeClr val="bg1"/>
                          </a:solidFill>
                          <a:effectLst/>
                        </a:rPr>
                        <a:t>(b)</a:t>
                      </a:r>
                      <a:endParaRPr lang="en-US" sz="1200" b="1" cap="none" spc="0" baseline="30000" dirty="0">
                        <a:ln/>
                        <a:solidFill>
                          <a:schemeClr val="bg1"/>
                        </a:solidFill>
                        <a:effectLst/>
                      </a:endParaRPr>
                    </a:p>
                  </a:txBody>
                  <a:tcPr anchor="ctr">
                    <a:solidFill>
                      <a:schemeClr val="accent3"/>
                    </a:solidFill>
                  </a:tcPr>
                </a:tc>
                <a:tc>
                  <a:txBody>
                    <a:bodyPr/>
                    <a:lstStyle/>
                    <a:p>
                      <a:pPr algn="ctr"/>
                      <a:r>
                        <a:rPr lang="en-US" sz="1200" cap="none" spc="0" dirty="0">
                          <a:ln/>
                          <a:solidFill>
                            <a:schemeClr val="bg1"/>
                          </a:solidFill>
                          <a:effectLst/>
                        </a:rPr>
                        <a:t>71%</a:t>
                      </a:r>
                      <a:endParaRPr lang="en-US" sz="1200" b="1" cap="none" spc="0" dirty="0">
                        <a:ln/>
                        <a:solidFill>
                          <a:schemeClr val="bg1"/>
                        </a:solidFill>
                        <a:effectLst/>
                      </a:endParaRPr>
                    </a:p>
                  </a:txBody>
                  <a:tcPr anchor="ctr">
                    <a:solidFill>
                      <a:schemeClr val="accent3"/>
                    </a:solidFill>
                  </a:tcPr>
                </a:tc>
                <a:tc>
                  <a:txBody>
                    <a:bodyPr/>
                    <a:lstStyle/>
                    <a:p>
                      <a:pPr algn="ctr"/>
                      <a:r>
                        <a:rPr lang="en-US" sz="1200" cap="none" spc="0" baseline="0" dirty="0">
                          <a:ln/>
                          <a:solidFill>
                            <a:schemeClr val="bg1"/>
                          </a:solidFill>
                          <a:effectLst/>
                        </a:rPr>
                        <a:t>70%</a:t>
                      </a:r>
                      <a:endParaRPr lang="en-US" sz="1200" b="1" cap="none" spc="0" baseline="0" dirty="0">
                        <a:ln/>
                        <a:solidFill>
                          <a:schemeClr val="bg1"/>
                        </a:solidFill>
                        <a:effectLst/>
                      </a:endParaRPr>
                    </a:p>
                  </a:txBody>
                  <a:tcPr anchor="ctr">
                    <a:solidFill>
                      <a:schemeClr val="accent3"/>
                    </a:solidFill>
                  </a:tcPr>
                </a:tc>
                <a:tc>
                  <a:txBody>
                    <a:bodyPr/>
                    <a:lstStyle/>
                    <a:p>
                      <a:pPr algn="ctr"/>
                      <a:r>
                        <a:rPr lang="en-US" sz="1200" cap="none" spc="0" dirty="0">
                          <a:ln/>
                          <a:solidFill>
                            <a:schemeClr val="bg1"/>
                          </a:solidFill>
                          <a:effectLst/>
                        </a:rPr>
                        <a:t>70%</a:t>
                      </a:r>
                      <a:endParaRPr lang="en-US" sz="1200" b="1" cap="none" spc="0" dirty="0">
                        <a:ln/>
                        <a:solidFill>
                          <a:schemeClr val="bg1"/>
                        </a:solidFill>
                        <a:effectLst/>
                      </a:endParaRPr>
                    </a:p>
                  </a:txBody>
                  <a:tcPr anchor="ctr">
                    <a:solidFill>
                      <a:schemeClr val="accent3"/>
                    </a:solidFill>
                  </a:tcPr>
                </a:tc>
                <a:tc>
                  <a:txBody>
                    <a:bodyPr/>
                    <a:lstStyle/>
                    <a:p>
                      <a:pPr algn="ctr"/>
                      <a:r>
                        <a:rPr lang="en-US" sz="1200" cap="none" spc="0" dirty="0">
                          <a:ln/>
                          <a:solidFill>
                            <a:schemeClr val="bg1"/>
                          </a:solidFill>
                          <a:effectLst/>
                        </a:rPr>
                        <a:t>68%</a:t>
                      </a:r>
                      <a:endParaRPr lang="en-US" sz="1200" b="1" cap="none" spc="0" dirty="0">
                        <a:ln/>
                        <a:solidFill>
                          <a:schemeClr val="bg1"/>
                        </a:solidFill>
                        <a:effectLst/>
                      </a:endParaRPr>
                    </a:p>
                  </a:txBody>
                  <a:tcPr anchor="ctr">
                    <a:solidFill>
                      <a:schemeClr val="accent3"/>
                    </a:solidFill>
                  </a:tcPr>
                </a:tc>
                <a:extLst>
                  <a:ext uri="{0D108BD9-81ED-4DB2-BD59-A6C34878D82A}">
                    <a16:rowId xmlns:a16="http://schemas.microsoft.com/office/drawing/2014/main" val="399659408"/>
                  </a:ext>
                </a:extLst>
              </a:tr>
              <a:tr h="234615">
                <a:tc>
                  <a:txBody>
                    <a:bodyPr/>
                    <a:lstStyle/>
                    <a:p>
                      <a:r>
                        <a:rPr lang="en-US" sz="1200" dirty="0">
                          <a:solidFill>
                            <a:schemeClr val="bg1"/>
                          </a:solidFill>
                        </a:rPr>
                        <a:t>Product demos</a:t>
                      </a:r>
                      <a:endParaRPr lang="en-US" sz="1200" b="1" dirty="0">
                        <a:solidFill>
                          <a:schemeClr val="bg1"/>
                        </a:solidFill>
                      </a:endParaRPr>
                    </a:p>
                  </a:txBody>
                  <a:tcPr anchor="ctr">
                    <a:noFill/>
                  </a:tcPr>
                </a:tc>
                <a:tc>
                  <a:txBody>
                    <a:bodyPr/>
                    <a:lstStyle/>
                    <a:p>
                      <a:pPr algn="ctr"/>
                      <a:r>
                        <a:rPr lang="en-US" sz="1200" dirty="0">
                          <a:solidFill>
                            <a:schemeClr val="bg1"/>
                          </a:solidFill>
                        </a:rPr>
                        <a:t>65%</a:t>
                      </a:r>
                    </a:p>
                  </a:txBody>
                  <a:tcPr anchor="ctr">
                    <a:noFill/>
                  </a:tcPr>
                </a:tc>
                <a:tc>
                  <a:txBody>
                    <a:bodyPr/>
                    <a:lstStyle/>
                    <a:p>
                      <a:pPr algn="ctr"/>
                      <a:r>
                        <a:rPr lang="en-US" sz="1200" baseline="0" dirty="0">
                          <a:solidFill>
                            <a:schemeClr val="bg1"/>
                          </a:solidFill>
                        </a:rPr>
                        <a:t>65%</a:t>
                      </a:r>
                      <a:endParaRPr lang="en-US" sz="1200" baseline="30000" dirty="0">
                        <a:solidFill>
                          <a:schemeClr val="bg1"/>
                        </a:solidFill>
                      </a:endParaRPr>
                    </a:p>
                  </a:txBody>
                  <a:tcPr anchor="ctr">
                    <a:noFill/>
                  </a:tcPr>
                </a:tc>
                <a:tc>
                  <a:txBody>
                    <a:bodyPr/>
                    <a:lstStyle/>
                    <a:p>
                      <a:pPr algn="ctr"/>
                      <a:r>
                        <a:rPr lang="en-US" sz="1200" dirty="0">
                          <a:solidFill>
                            <a:schemeClr val="bg1"/>
                          </a:solidFill>
                        </a:rPr>
                        <a:t>67%</a:t>
                      </a:r>
                    </a:p>
                  </a:txBody>
                  <a:tcPr anchor="ctr">
                    <a:noFill/>
                  </a:tcPr>
                </a:tc>
                <a:tc>
                  <a:txBody>
                    <a:bodyPr/>
                    <a:lstStyle/>
                    <a:p>
                      <a:pPr algn="ctr"/>
                      <a:r>
                        <a:rPr lang="en-US" sz="1200" baseline="0" dirty="0">
                          <a:solidFill>
                            <a:schemeClr val="bg1"/>
                          </a:solidFill>
                        </a:rPr>
                        <a:t>67%</a:t>
                      </a:r>
                    </a:p>
                  </a:txBody>
                  <a:tcPr anchor="ctr">
                    <a:noFill/>
                  </a:tcPr>
                </a:tc>
                <a:tc>
                  <a:txBody>
                    <a:bodyPr/>
                    <a:lstStyle/>
                    <a:p>
                      <a:pPr algn="ctr"/>
                      <a:r>
                        <a:rPr lang="en-US" sz="1200" dirty="0">
                          <a:solidFill>
                            <a:schemeClr val="bg1"/>
                          </a:solidFill>
                        </a:rPr>
                        <a:t>67%</a:t>
                      </a:r>
                    </a:p>
                  </a:txBody>
                  <a:tcPr anchor="ctr">
                    <a:noFill/>
                  </a:tcPr>
                </a:tc>
                <a:tc>
                  <a:txBody>
                    <a:bodyPr/>
                    <a:lstStyle/>
                    <a:p>
                      <a:pPr algn="ctr"/>
                      <a:r>
                        <a:rPr lang="en-US" sz="1200" dirty="0">
                          <a:solidFill>
                            <a:schemeClr val="bg1"/>
                          </a:solidFill>
                        </a:rPr>
                        <a:t>65%</a:t>
                      </a:r>
                    </a:p>
                  </a:txBody>
                  <a:tcPr anchor="ctr">
                    <a:noFill/>
                  </a:tcPr>
                </a:tc>
                <a:extLst>
                  <a:ext uri="{0D108BD9-81ED-4DB2-BD59-A6C34878D82A}">
                    <a16:rowId xmlns:a16="http://schemas.microsoft.com/office/drawing/2014/main" val="2159702854"/>
                  </a:ext>
                </a:extLst>
              </a:tr>
              <a:tr h="234615">
                <a:tc>
                  <a:txBody>
                    <a:bodyPr/>
                    <a:lstStyle/>
                    <a:p>
                      <a:pPr marL="0" algn="l" defTabSz="914400" rtl="0" eaLnBrk="1" latinLnBrk="0" hangingPunct="1"/>
                      <a:r>
                        <a:rPr lang="en-US" sz="1200" kern="1200" dirty="0">
                          <a:solidFill>
                            <a:schemeClr val="bg1"/>
                          </a:solidFill>
                        </a:rPr>
                        <a:t>Artworks by other artists </a:t>
                      </a:r>
                      <a:endParaRPr lang="en-US" sz="1200" b="1" kern="1200" dirty="0">
                        <a:solidFill>
                          <a:schemeClr val="bg1"/>
                        </a:solidFill>
                        <a:latin typeface="+mn-lt"/>
                        <a:ea typeface="+mn-ea"/>
                        <a:cs typeface="+mn-cs"/>
                      </a:endParaRPr>
                    </a:p>
                  </a:txBody>
                  <a:tcPr anchor="ctr">
                    <a:noFill/>
                  </a:tcPr>
                </a:tc>
                <a:tc>
                  <a:txBody>
                    <a:bodyPr/>
                    <a:lstStyle/>
                    <a:p>
                      <a:pPr algn="ctr"/>
                      <a:r>
                        <a:rPr lang="en-US" sz="1200" dirty="0">
                          <a:solidFill>
                            <a:schemeClr val="bg1"/>
                          </a:solidFill>
                        </a:rPr>
                        <a:t>65%</a:t>
                      </a:r>
                    </a:p>
                  </a:txBody>
                  <a:tcPr anchor="ctr">
                    <a:noFill/>
                  </a:tcPr>
                </a:tc>
                <a:tc>
                  <a:txBody>
                    <a:bodyPr/>
                    <a:lstStyle/>
                    <a:p>
                      <a:pPr algn="ctr"/>
                      <a:r>
                        <a:rPr lang="en-US" sz="1200" baseline="0" dirty="0">
                          <a:solidFill>
                            <a:schemeClr val="bg1"/>
                          </a:solidFill>
                        </a:rPr>
                        <a:t>65%</a:t>
                      </a:r>
                      <a:endParaRPr lang="en-US" sz="1200" baseline="30000" dirty="0">
                        <a:solidFill>
                          <a:schemeClr val="bg1"/>
                        </a:solidFill>
                      </a:endParaRPr>
                    </a:p>
                  </a:txBody>
                  <a:tcPr anchor="ctr">
                    <a:noFill/>
                  </a:tcPr>
                </a:tc>
                <a:tc>
                  <a:txBody>
                    <a:bodyPr/>
                    <a:lstStyle/>
                    <a:p>
                      <a:pPr algn="ctr"/>
                      <a:r>
                        <a:rPr lang="en-US" sz="1200" dirty="0">
                          <a:solidFill>
                            <a:schemeClr val="bg1"/>
                          </a:solidFill>
                        </a:rPr>
                        <a:t>66%</a:t>
                      </a:r>
                    </a:p>
                  </a:txBody>
                  <a:tcPr anchor="ctr">
                    <a:noFill/>
                  </a:tcPr>
                </a:tc>
                <a:tc>
                  <a:txBody>
                    <a:bodyPr/>
                    <a:lstStyle/>
                    <a:p>
                      <a:pPr algn="ctr"/>
                      <a:r>
                        <a:rPr lang="en-US" sz="1200" baseline="0" dirty="0">
                          <a:solidFill>
                            <a:schemeClr val="bg1"/>
                          </a:solidFill>
                        </a:rPr>
                        <a:t>74%</a:t>
                      </a:r>
                      <a:r>
                        <a:rPr lang="en-US" sz="1200" baseline="30000" dirty="0">
                          <a:solidFill>
                            <a:schemeClr val="bg1"/>
                          </a:solidFill>
                        </a:rPr>
                        <a:t>(d,e)</a:t>
                      </a:r>
                      <a:endParaRPr lang="en-US" sz="1200" baseline="0" dirty="0">
                        <a:solidFill>
                          <a:schemeClr val="bg1"/>
                        </a:solidFill>
                      </a:endParaRPr>
                    </a:p>
                  </a:txBody>
                  <a:tcPr anchor="ctr">
                    <a:noFill/>
                  </a:tcPr>
                </a:tc>
                <a:tc>
                  <a:txBody>
                    <a:bodyPr/>
                    <a:lstStyle/>
                    <a:p>
                      <a:pPr algn="ctr"/>
                      <a:r>
                        <a:rPr lang="en-US" sz="1200" dirty="0">
                          <a:solidFill>
                            <a:schemeClr val="bg1"/>
                          </a:solidFill>
                        </a:rPr>
                        <a:t>64%</a:t>
                      </a:r>
                      <a:r>
                        <a:rPr lang="en-US" sz="1200" baseline="30000" dirty="0">
                          <a:solidFill>
                            <a:schemeClr val="bg1"/>
                          </a:solidFill>
                        </a:rPr>
                        <a:t>(c)</a:t>
                      </a:r>
                      <a:endParaRPr lang="en-US" sz="1200" dirty="0">
                        <a:solidFill>
                          <a:schemeClr val="bg1"/>
                        </a:solidFill>
                      </a:endParaRPr>
                    </a:p>
                  </a:txBody>
                  <a:tcPr anchor="ctr">
                    <a:noFill/>
                  </a:tcPr>
                </a:tc>
                <a:tc>
                  <a:txBody>
                    <a:bodyPr/>
                    <a:lstStyle/>
                    <a:p>
                      <a:pPr algn="ctr"/>
                      <a:r>
                        <a:rPr lang="en-US" sz="1200" dirty="0">
                          <a:solidFill>
                            <a:schemeClr val="bg1"/>
                          </a:solidFill>
                        </a:rPr>
                        <a:t>64%</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3343760334"/>
                  </a:ext>
                </a:extLst>
              </a:tr>
              <a:tr h="391025">
                <a:tc>
                  <a:txBody>
                    <a:bodyPr/>
                    <a:lstStyle/>
                    <a:p>
                      <a:r>
                        <a:rPr lang="en-US" sz="1200" dirty="0">
                          <a:solidFill>
                            <a:schemeClr val="bg1"/>
                          </a:solidFill>
                        </a:rPr>
                        <a:t>New product announcements</a:t>
                      </a:r>
                      <a:endParaRPr lang="en-US" sz="1200" b="1" dirty="0">
                        <a:solidFill>
                          <a:schemeClr val="bg1"/>
                        </a:solidFill>
                      </a:endParaRPr>
                    </a:p>
                  </a:txBody>
                  <a:tcPr anchor="ctr">
                    <a:noFill/>
                  </a:tcPr>
                </a:tc>
                <a:tc>
                  <a:txBody>
                    <a:bodyPr/>
                    <a:lstStyle/>
                    <a:p>
                      <a:pPr algn="ctr"/>
                      <a:r>
                        <a:rPr lang="en-US" sz="1200" dirty="0">
                          <a:solidFill>
                            <a:schemeClr val="bg1"/>
                          </a:solidFill>
                        </a:rPr>
                        <a:t>64%</a:t>
                      </a:r>
                    </a:p>
                  </a:txBody>
                  <a:tcPr anchor="ctr">
                    <a:noFill/>
                  </a:tcPr>
                </a:tc>
                <a:tc>
                  <a:txBody>
                    <a:bodyPr/>
                    <a:lstStyle/>
                    <a:p>
                      <a:pPr algn="ctr"/>
                      <a:r>
                        <a:rPr lang="en-US" sz="1200" baseline="0" dirty="0">
                          <a:solidFill>
                            <a:schemeClr val="bg1"/>
                          </a:solidFill>
                        </a:rPr>
                        <a:t>65%</a:t>
                      </a:r>
                      <a:r>
                        <a:rPr lang="en-US" sz="1200" baseline="30000" dirty="0">
                          <a:solidFill>
                            <a:schemeClr val="bg1"/>
                          </a:solidFill>
                        </a:rPr>
                        <a:t>(b)</a:t>
                      </a:r>
                    </a:p>
                  </a:txBody>
                  <a:tcPr anchor="ctr">
                    <a:noFill/>
                  </a:tcPr>
                </a:tc>
                <a:tc>
                  <a:txBody>
                    <a:bodyPr/>
                    <a:lstStyle/>
                    <a:p>
                      <a:pPr algn="ctr"/>
                      <a:r>
                        <a:rPr lang="en-US" sz="1200" dirty="0">
                          <a:solidFill>
                            <a:schemeClr val="bg1"/>
                          </a:solidFill>
                        </a:rPr>
                        <a:t>62%</a:t>
                      </a:r>
                    </a:p>
                  </a:txBody>
                  <a:tcPr anchor="ctr">
                    <a:noFill/>
                  </a:tcPr>
                </a:tc>
                <a:tc>
                  <a:txBody>
                    <a:bodyPr/>
                    <a:lstStyle/>
                    <a:p>
                      <a:pPr algn="ctr"/>
                      <a:r>
                        <a:rPr lang="en-US" sz="1200" baseline="0" dirty="0">
                          <a:solidFill>
                            <a:schemeClr val="bg1"/>
                          </a:solidFill>
                        </a:rPr>
                        <a:t>60%</a:t>
                      </a:r>
                      <a:r>
                        <a:rPr lang="en-US" sz="1200" baseline="30000" dirty="0">
                          <a:solidFill>
                            <a:schemeClr val="bg1"/>
                          </a:solidFill>
                        </a:rPr>
                        <a:t>(d)</a:t>
                      </a:r>
                      <a:endParaRPr lang="en-US" sz="1200" baseline="0" dirty="0">
                        <a:solidFill>
                          <a:schemeClr val="bg1"/>
                        </a:solidFill>
                      </a:endParaRPr>
                    </a:p>
                  </a:txBody>
                  <a:tcPr anchor="ctr">
                    <a:noFill/>
                  </a:tcPr>
                </a:tc>
                <a:tc>
                  <a:txBody>
                    <a:bodyPr/>
                    <a:lstStyle/>
                    <a:p>
                      <a:pPr algn="ctr"/>
                      <a:r>
                        <a:rPr lang="en-US" sz="1200" dirty="0">
                          <a:solidFill>
                            <a:schemeClr val="bg1"/>
                          </a:solidFill>
                        </a:rPr>
                        <a:t>69%</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64%</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1260973540"/>
                  </a:ext>
                </a:extLst>
              </a:tr>
              <a:tr h="234615">
                <a:tc>
                  <a:txBody>
                    <a:bodyPr/>
                    <a:lstStyle/>
                    <a:p>
                      <a:r>
                        <a:rPr lang="en-US" sz="1200" dirty="0">
                          <a:solidFill>
                            <a:schemeClr val="bg1"/>
                          </a:solidFill>
                        </a:rPr>
                        <a:t>Product reviews </a:t>
                      </a:r>
                      <a:endParaRPr lang="en-US" sz="1200" b="1" dirty="0">
                        <a:solidFill>
                          <a:schemeClr val="bg1"/>
                        </a:solidFill>
                      </a:endParaRPr>
                    </a:p>
                  </a:txBody>
                  <a:tcPr anchor="ctr">
                    <a:noFill/>
                  </a:tcPr>
                </a:tc>
                <a:tc>
                  <a:txBody>
                    <a:bodyPr/>
                    <a:lstStyle/>
                    <a:p>
                      <a:pPr algn="ctr"/>
                      <a:r>
                        <a:rPr lang="en-US" sz="1200" dirty="0">
                          <a:solidFill>
                            <a:schemeClr val="bg1"/>
                          </a:solidFill>
                        </a:rPr>
                        <a:t>61%</a:t>
                      </a:r>
                    </a:p>
                  </a:txBody>
                  <a:tcPr anchor="ctr">
                    <a:noFill/>
                  </a:tcPr>
                </a:tc>
                <a:tc>
                  <a:txBody>
                    <a:bodyPr/>
                    <a:lstStyle/>
                    <a:p>
                      <a:pPr algn="ctr"/>
                      <a:r>
                        <a:rPr lang="en-US" sz="1200" baseline="0" dirty="0">
                          <a:solidFill>
                            <a:schemeClr val="bg1"/>
                          </a:solidFill>
                        </a:rPr>
                        <a:t>62%</a:t>
                      </a:r>
                      <a:r>
                        <a:rPr lang="en-US" sz="1200" baseline="30000" dirty="0">
                          <a:solidFill>
                            <a:schemeClr val="bg1"/>
                          </a:solidFill>
                        </a:rPr>
                        <a:t>(b)</a:t>
                      </a:r>
                    </a:p>
                  </a:txBody>
                  <a:tcPr anchor="ctr">
                    <a:noFill/>
                  </a:tcPr>
                </a:tc>
                <a:tc>
                  <a:txBody>
                    <a:bodyPr/>
                    <a:lstStyle/>
                    <a:p>
                      <a:pPr algn="ctr"/>
                      <a:r>
                        <a:rPr lang="en-US" sz="1200" dirty="0">
                          <a:solidFill>
                            <a:schemeClr val="bg1"/>
                          </a:solidFill>
                        </a:rPr>
                        <a:t>60%</a:t>
                      </a:r>
                    </a:p>
                  </a:txBody>
                  <a:tcPr anchor="ctr">
                    <a:noFill/>
                  </a:tcPr>
                </a:tc>
                <a:tc>
                  <a:txBody>
                    <a:bodyPr/>
                    <a:lstStyle/>
                    <a:p>
                      <a:pPr algn="ctr"/>
                      <a:r>
                        <a:rPr lang="en-US" sz="1200" baseline="0" dirty="0">
                          <a:solidFill>
                            <a:schemeClr val="bg1"/>
                          </a:solidFill>
                        </a:rPr>
                        <a:t>61%</a:t>
                      </a:r>
                      <a:r>
                        <a:rPr lang="en-US" sz="1200" baseline="30000" dirty="0">
                          <a:solidFill>
                            <a:schemeClr val="bg1"/>
                          </a:solidFill>
                        </a:rPr>
                        <a:t>(d)</a:t>
                      </a:r>
                      <a:endParaRPr lang="en-US" sz="1200" baseline="0" dirty="0">
                        <a:solidFill>
                          <a:schemeClr val="bg1"/>
                        </a:solidFill>
                      </a:endParaRPr>
                    </a:p>
                  </a:txBody>
                  <a:tcPr anchor="ctr">
                    <a:noFill/>
                  </a:tcPr>
                </a:tc>
                <a:tc>
                  <a:txBody>
                    <a:bodyPr/>
                    <a:lstStyle/>
                    <a:p>
                      <a:pPr algn="ctr"/>
                      <a:r>
                        <a:rPr lang="en-US" sz="1200" dirty="0">
                          <a:solidFill>
                            <a:schemeClr val="bg1"/>
                          </a:solidFill>
                        </a:rPr>
                        <a:t>66%</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61%</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1118177052"/>
                  </a:ext>
                </a:extLst>
              </a:tr>
              <a:tr h="234615">
                <a:tc>
                  <a:txBody>
                    <a:bodyPr/>
                    <a:lstStyle/>
                    <a:p>
                      <a:r>
                        <a:rPr lang="en-US" sz="1200" dirty="0">
                          <a:solidFill>
                            <a:schemeClr val="bg1"/>
                          </a:solidFill>
                        </a:rPr>
                        <a:t>Quick tips and ideas art </a:t>
                      </a:r>
                      <a:endParaRPr lang="en-US" sz="1200" b="1" dirty="0">
                        <a:solidFill>
                          <a:schemeClr val="bg1"/>
                        </a:solidFill>
                      </a:endParaRPr>
                    </a:p>
                  </a:txBody>
                  <a:tcPr anchor="ctr">
                    <a:noFill/>
                  </a:tcPr>
                </a:tc>
                <a:tc>
                  <a:txBody>
                    <a:bodyPr/>
                    <a:lstStyle/>
                    <a:p>
                      <a:pPr algn="ctr"/>
                      <a:r>
                        <a:rPr lang="en-US" sz="1200" dirty="0">
                          <a:solidFill>
                            <a:schemeClr val="bg1"/>
                          </a:solidFill>
                        </a:rPr>
                        <a:t>60%</a:t>
                      </a:r>
                    </a:p>
                  </a:txBody>
                  <a:tcPr anchor="ctr">
                    <a:noFill/>
                  </a:tcPr>
                </a:tc>
                <a:tc>
                  <a:txBody>
                    <a:bodyPr/>
                    <a:lstStyle/>
                    <a:p>
                      <a:pPr algn="ctr"/>
                      <a:r>
                        <a:rPr lang="en-US" sz="1200" baseline="0" dirty="0">
                          <a:solidFill>
                            <a:schemeClr val="bg1"/>
                          </a:solidFill>
                        </a:rPr>
                        <a:t>60%</a:t>
                      </a:r>
                      <a:r>
                        <a:rPr lang="en-US" sz="1200" baseline="30000" dirty="0">
                          <a:solidFill>
                            <a:schemeClr val="bg1"/>
                          </a:solidFill>
                        </a:rPr>
                        <a:t>(b)</a:t>
                      </a:r>
                    </a:p>
                  </a:txBody>
                  <a:tcPr anchor="ctr">
                    <a:noFill/>
                  </a:tcPr>
                </a:tc>
                <a:tc>
                  <a:txBody>
                    <a:bodyPr/>
                    <a:lstStyle/>
                    <a:p>
                      <a:pPr algn="ctr"/>
                      <a:r>
                        <a:rPr lang="en-US" sz="1200" dirty="0">
                          <a:solidFill>
                            <a:schemeClr val="bg1"/>
                          </a:solidFill>
                        </a:rPr>
                        <a:t>62%</a:t>
                      </a:r>
                    </a:p>
                  </a:txBody>
                  <a:tcPr anchor="ctr">
                    <a:noFill/>
                  </a:tcPr>
                </a:tc>
                <a:tc>
                  <a:txBody>
                    <a:bodyPr/>
                    <a:lstStyle/>
                    <a:p>
                      <a:pPr algn="ctr"/>
                      <a:r>
                        <a:rPr lang="en-US" sz="1200" baseline="0" dirty="0">
                          <a:solidFill>
                            <a:schemeClr val="bg1"/>
                          </a:solidFill>
                        </a:rPr>
                        <a:t>65%</a:t>
                      </a:r>
                      <a:r>
                        <a:rPr lang="en-US" sz="1200" baseline="30000" dirty="0">
                          <a:solidFill>
                            <a:schemeClr val="bg1"/>
                          </a:solidFill>
                        </a:rPr>
                        <a:t>(d,e)</a:t>
                      </a:r>
                      <a:endParaRPr lang="en-US" sz="1200" baseline="0" dirty="0">
                        <a:solidFill>
                          <a:schemeClr val="bg1"/>
                        </a:solidFill>
                      </a:endParaRPr>
                    </a:p>
                  </a:txBody>
                  <a:tcPr anchor="ctr">
                    <a:noFill/>
                  </a:tcPr>
                </a:tc>
                <a:tc>
                  <a:txBody>
                    <a:bodyPr/>
                    <a:lstStyle/>
                    <a:p>
                      <a:pPr algn="ctr"/>
                      <a:r>
                        <a:rPr lang="en-US" sz="1200" dirty="0">
                          <a:solidFill>
                            <a:schemeClr val="bg1"/>
                          </a:solidFill>
                        </a:rPr>
                        <a:t>53%</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60%</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1478962705"/>
                  </a:ext>
                </a:extLst>
              </a:tr>
              <a:tr h="234615">
                <a:tc>
                  <a:txBody>
                    <a:bodyPr/>
                    <a:lstStyle/>
                    <a:p>
                      <a:r>
                        <a:rPr lang="en-US" sz="1200" dirty="0">
                          <a:solidFill>
                            <a:schemeClr val="bg1"/>
                          </a:solidFill>
                        </a:rPr>
                        <a:t>Event information </a:t>
                      </a:r>
                      <a:endParaRPr lang="en-US" sz="1200" b="1" dirty="0">
                        <a:solidFill>
                          <a:schemeClr val="bg1"/>
                        </a:solidFill>
                      </a:endParaRPr>
                    </a:p>
                  </a:txBody>
                  <a:tcPr anchor="ctr">
                    <a:noFill/>
                  </a:tcPr>
                </a:tc>
                <a:tc>
                  <a:txBody>
                    <a:bodyPr/>
                    <a:lstStyle/>
                    <a:p>
                      <a:pPr algn="ctr"/>
                      <a:r>
                        <a:rPr lang="en-US" sz="1200" dirty="0">
                          <a:solidFill>
                            <a:schemeClr val="bg1"/>
                          </a:solidFill>
                        </a:rPr>
                        <a:t>54%</a:t>
                      </a:r>
                    </a:p>
                  </a:txBody>
                  <a:tcPr anchor="ctr">
                    <a:noFill/>
                  </a:tcPr>
                </a:tc>
                <a:tc>
                  <a:txBody>
                    <a:bodyPr/>
                    <a:lstStyle/>
                    <a:p>
                      <a:pPr algn="ctr"/>
                      <a:r>
                        <a:rPr lang="en-US" sz="1200" baseline="0" dirty="0">
                          <a:solidFill>
                            <a:schemeClr val="bg1"/>
                          </a:solidFill>
                        </a:rPr>
                        <a:t>53%</a:t>
                      </a:r>
                      <a:r>
                        <a:rPr lang="en-US" sz="1200" baseline="30000" dirty="0">
                          <a:solidFill>
                            <a:schemeClr val="bg1"/>
                          </a:solidFill>
                        </a:rPr>
                        <a:t>(b)</a:t>
                      </a:r>
                    </a:p>
                  </a:txBody>
                  <a:tcPr anchor="ctr">
                    <a:noFill/>
                  </a:tcPr>
                </a:tc>
                <a:tc>
                  <a:txBody>
                    <a:bodyPr/>
                    <a:lstStyle/>
                    <a:p>
                      <a:pPr algn="ctr"/>
                      <a:r>
                        <a:rPr lang="en-US" sz="1200" dirty="0">
                          <a:solidFill>
                            <a:schemeClr val="bg1"/>
                          </a:solidFill>
                        </a:rPr>
                        <a:t>56%</a:t>
                      </a:r>
                    </a:p>
                  </a:txBody>
                  <a:tcPr anchor="ctr">
                    <a:noFill/>
                  </a:tcPr>
                </a:tc>
                <a:tc>
                  <a:txBody>
                    <a:bodyPr/>
                    <a:lstStyle/>
                    <a:p>
                      <a:pPr algn="ctr"/>
                      <a:r>
                        <a:rPr lang="en-US" sz="1200" baseline="0" dirty="0">
                          <a:solidFill>
                            <a:schemeClr val="bg1"/>
                          </a:solidFill>
                        </a:rPr>
                        <a:t>61%</a:t>
                      </a:r>
                      <a:r>
                        <a:rPr lang="en-US" sz="1200" baseline="30000" dirty="0">
                          <a:solidFill>
                            <a:schemeClr val="bg1"/>
                          </a:solidFill>
                        </a:rPr>
                        <a:t>(d,e)</a:t>
                      </a:r>
                      <a:endParaRPr lang="en-US" sz="1200" baseline="0" dirty="0">
                        <a:solidFill>
                          <a:schemeClr val="bg1"/>
                        </a:solidFill>
                      </a:endParaRPr>
                    </a:p>
                  </a:txBody>
                  <a:tcPr anchor="ctr">
                    <a:noFill/>
                  </a:tcPr>
                </a:tc>
                <a:tc>
                  <a:txBody>
                    <a:bodyPr/>
                    <a:lstStyle/>
                    <a:p>
                      <a:pPr algn="ctr"/>
                      <a:r>
                        <a:rPr lang="en-US" sz="1200" dirty="0">
                          <a:solidFill>
                            <a:schemeClr val="bg1"/>
                          </a:solidFill>
                        </a:rPr>
                        <a:t>54%</a:t>
                      </a:r>
                      <a:r>
                        <a:rPr lang="en-US" sz="1200" baseline="30000" dirty="0">
                          <a:solidFill>
                            <a:schemeClr val="bg1"/>
                          </a:solidFill>
                        </a:rPr>
                        <a:t>(c)</a:t>
                      </a:r>
                      <a:endParaRPr lang="en-US" sz="1200" dirty="0">
                        <a:solidFill>
                          <a:schemeClr val="bg1"/>
                        </a:solidFill>
                      </a:endParaRPr>
                    </a:p>
                  </a:txBody>
                  <a:tcPr anchor="ctr">
                    <a:noFill/>
                  </a:tcPr>
                </a:tc>
                <a:tc>
                  <a:txBody>
                    <a:bodyPr/>
                    <a:lstStyle/>
                    <a:p>
                      <a:pPr algn="ctr"/>
                      <a:r>
                        <a:rPr lang="en-US" sz="1200" dirty="0">
                          <a:solidFill>
                            <a:schemeClr val="bg1"/>
                          </a:solidFill>
                        </a:rPr>
                        <a:t>53%</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1129227096"/>
                  </a:ext>
                </a:extLst>
              </a:tr>
              <a:tr h="234615">
                <a:tc>
                  <a:txBody>
                    <a:bodyPr/>
                    <a:lstStyle/>
                    <a:p>
                      <a:r>
                        <a:rPr lang="en-US" sz="1200" dirty="0">
                          <a:solidFill>
                            <a:schemeClr val="bg1"/>
                          </a:solidFill>
                        </a:rPr>
                        <a:t>How-to articles</a:t>
                      </a:r>
                      <a:endParaRPr lang="en-US" sz="1200" b="1" dirty="0">
                        <a:solidFill>
                          <a:schemeClr val="bg1"/>
                        </a:solidFill>
                      </a:endParaRPr>
                    </a:p>
                  </a:txBody>
                  <a:tcPr anchor="ctr">
                    <a:noFill/>
                  </a:tcPr>
                </a:tc>
                <a:tc>
                  <a:txBody>
                    <a:bodyPr/>
                    <a:lstStyle/>
                    <a:p>
                      <a:pPr algn="ctr"/>
                      <a:r>
                        <a:rPr lang="en-US" sz="1200" dirty="0">
                          <a:solidFill>
                            <a:schemeClr val="bg1"/>
                          </a:solidFill>
                        </a:rPr>
                        <a:t>47%</a:t>
                      </a:r>
                    </a:p>
                  </a:txBody>
                  <a:tcPr anchor="ctr">
                    <a:noFill/>
                  </a:tcPr>
                </a:tc>
                <a:tc>
                  <a:txBody>
                    <a:bodyPr/>
                    <a:lstStyle/>
                    <a:p>
                      <a:pPr algn="ctr"/>
                      <a:r>
                        <a:rPr lang="en-US" sz="1200" baseline="0" dirty="0">
                          <a:solidFill>
                            <a:schemeClr val="bg1"/>
                          </a:solidFill>
                        </a:rPr>
                        <a:t>47%</a:t>
                      </a:r>
                      <a:endParaRPr lang="en-US" sz="1200" baseline="30000" dirty="0">
                        <a:solidFill>
                          <a:schemeClr val="bg1"/>
                        </a:solidFill>
                      </a:endParaRPr>
                    </a:p>
                  </a:txBody>
                  <a:tcPr anchor="ctr">
                    <a:noFill/>
                  </a:tcPr>
                </a:tc>
                <a:tc>
                  <a:txBody>
                    <a:bodyPr/>
                    <a:lstStyle/>
                    <a:p>
                      <a:pPr algn="ctr"/>
                      <a:r>
                        <a:rPr lang="en-US" sz="1200" dirty="0">
                          <a:solidFill>
                            <a:schemeClr val="bg1"/>
                          </a:solidFill>
                        </a:rPr>
                        <a:t>48%</a:t>
                      </a:r>
                    </a:p>
                  </a:txBody>
                  <a:tcPr anchor="ctr">
                    <a:noFill/>
                  </a:tcPr>
                </a:tc>
                <a:tc>
                  <a:txBody>
                    <a:bodyPr/>
                    <a:lstStyle/>
                    <a:p>
                      <a:pPr algn="ctr"/>
                      <a:r>
                        <a:rPr lang="en-US" sz="1200" baseline="0" dirty="0">
                          <a:solidFill>
                            <a:schemeClr val="bg1"/>
                          </a:solidFill>
                        </a:rPr>
                        <a:t>47%</a:t>
                      </a:r>
                      <a:r>
                        <a:rPr lang="en-US" sz="1200" baseline="30000" dirty="0">
                          <a:solidFill>
                            <a:schemeClr val="bg1"/>
                          </a:solidFill>
                        </a:rPr>
                        <a:t>(d)</a:t>
                      </a:r>
                      <a:endParaRPr lang="en-US" sz="1200" baseline="0" dirty="0">
                        <a:solidFill>
                          <a:schemeClr val="bg1"/>
                        </a:solidFill>
                      </a:endParaRPr>
                    </a:p>
                  </a:txBody>
                  <a:tcPr anchor="ctr">
                    <a:noFill/>
                  </a:tcPr>
                </a:tc>
                <a:tc>
                  <a:txBody>
                    <a:bodyPr/>
                    <a:lstStyle/>
                    <a:p>
                      <a:pPr algn="ctr"/>
                      <a:r>
                        <a:rPr lang="en-US" sz="1200" dirty="0">
                          <a:solidFill>
                            <a:schemeClr val="bg1"/>
                          </a:solidFill>
                        </a:rPr>
                        <a:t>41%</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48%</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2311326626"/>
                  </a:ext>
                </a:extLst>
              </a:tr>
              <a:tr h="234615">
                <a:tc>
                  <a:txBody>
                    <a:bodyPr/>
                    <a:lstStyle/>
                    <a:p>
                      <a:r>
                        <a:rPr lang="en-US" sz="1200" dirty="0">
                          <a:solidFill>
                            <a:schemeClr val="bg1"/>
                          </a:solidFill>
                        </a:rPr>
                        <a:t>Contests</a:t>
                      </a:r>
                      <a:endParaRPr lang="en-US" sz="1200" b="1" dirty="0">
                        <a:solidFill>
                          <a:schemeClr val="bg1"/>
                        </a:solidFill>
                      </a:endParaRPr>
                    </a:p>
                  </a:txBody>
                  <a:tcPr anchor="ctr">
                    <a:noFill/>
                  </a:tcPr>
                </a:tc>
                <a:tc>
                  <a:txBody>
                    <a:bodyPr/>
                    <a:lstStyle/>
                    <a:p>
                      <a:pPr algn="ctr"/>
                      <a:r>
                        <a:rPr lang="en-US" sz="1200" dirty="0">
                          <a:solidFill>
                            <a:schemeClr val="bg1"/>
                          </a:solidFill>
                        </a:rPr>
                        <a:t>43%</a:t>
                      </a:r>
                    </a:p>
                  </a:txBody>
                  <a:tcPr anchor="ctr">
                    <a:noFill/>
                  </a:tcPr>
                </a:tc>
                <a:tc>
                  <a:txBody>
                    <a:bodyPr/>
                    <a:lstStyle/>
                    <a:p>
                      <a:pPr algn="ctr"/>
                      <a:r>
                        <a:rPr lang="en-US" sz="1200" baseline="0" dirty="0">
                          <a:solidFill>
                            <a:schemeClr val="bg1"/>
                          </a:solidFill>
                        </a:rPr>
                        <a:t>44%</a:t>
                      </a:r>
                      <a:endParaRPr lang="en-US" sz="1200" baseline="30000" dirty="0">
                        <a:solidFill>
                          <a:schemeClr val="bg1"/>
                        </a:solidFill>
                      </a:endParaRPr>
                    </a:p>
                  </a:txBody>
                  <a:tcPr anchor="ctr">
                    <a:noFill/>
                  </a:tcPr>
                </a:tc>
                <a:tc>
                  <a:txBody>
                    <a:bodyPr/>
                    <a:lstStyle/>
                    <a:p>
                      <a:pPr algn="ctr"/>
                      <a:r>
                        <a:rPr lang="en-US" sz="1200" dirty="0">
                          <a:solidFill>
                            <a:schemeClr val="bg1"/>
                          </a:solidFill>
                        </a:rPr>
                        <a:t>43%</a:t>
                      </a:r>
                    </a:p>
                  </a:txBody>
                  <a:tcPr anchor="ctr">
                    <a:noFill/>
                  </a:tcPr>
                </a:tc>
                <a:tc>
                  <a:txBody>
                    <a:bodyPr/>
                    <a:lstStyle/>
                    <a:p>
                      <a:pPr algn="ctr"/>
                      <a:r>
                        <a:rPr lang="en-US" sz="1200" baseline="0" dirty="0">
                          <a:solidFill>
                            <a:schemeClr val="bg1"/>
                          </a:solidFill>
                        </a:rPr>
                        <a:t>53%</a:t>
                      </a:r>
                      <a:r>
                        <a:rPr lang="en-US" sz="1200" baseline="30000" dirty="0">
                          <a:solidFill>
                            <a:schemeClr val="bg1"/>
                          </a:solidFill>
                        </a:rPr>
                        <a:t>(d,e)</a:t>
                      </a:r>
                      <a:endParaRPr lang="en-US" sz="1200" baseline="0" dirty="0">
                        <a:solidFill>
                          <a:schemeClr val="bg1"/>
                        </a:solidFill>
                      </a:endParaRPr>
                    </a:p>
                  </a:txBody>
                  <a:tcPr anchor="ctr">
                    <a:noFill/>
                  </a:tcPr>
                </a:tc>
                <a:tc>
                  <a:txBody>
                    <a:bodyPr/>
                    <a:lstStyle/>
                    <a:p>
                      <a:pPr algn="ctr"/>
                      <a:r>
                        <a:rPr lang="en-US" sz="1200" dirty="0">
                          <a:solidFill>
                            <a:schemeClr val="bg1"/>
                          </a:solidFill>
                        </a:rPr>
                        <a:t>43%</a:t>
                      </a:r>
                      <a:r>
                        <a:rPr lang="en-US" sz="1200" baseline="30000" dirty="0">
                          <a:solidFill>
                            <a:schemeClr val="bg1"/>
                          </a:solidFill>
                        </a:rPr>
                        <a:t>(c)</a:t>
                      </a:r>
                      <a:endParaRPr lang="en-US" sz="1200" dirty="0">
                        <a:solidFill>
                          <a:schemeClr val="bg1"/>
                        </a:solidFill>
                      </a:endParaRPr>
                    </a:p>
                  </a:txBody>
                  <a:tcPr anchor="ctr">
                    <a:noFill/>
                  </a:tcPr>
                </a:tc>
                <a:tc>
                  <a:txBody>
                    <a:bodyPr/>
                    <a:lstStyle/>
                    <a:p>
                      <a:pPr algn="ctr"/>
                      <a:r>
                        <a:rPr lang="en-US" sz="1200" dirty="0">
                          <a:solidFill>
                            <a:schemeClr val="bg1"/>
                          </a:solidFill>
                        </a:rPr>
                        <a:t>42%</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234351813"/>
                  </a:ext>
                </a:extLst>
              </a:tr>
              <a:tr h="234615">
                <a:tc>
                  <a:txBody>
                    <a:bodyPr/>
                    <a:lstStyle/>
                    <a:p>
                      <a:r>
                        <a:rPr lang="en-US" sz="1200" dirty="0">
                          <a:solidFill>
                            <a:schemeClr val="bg1"/>
                          </a:solidFill>
                        </a:rPr>
                        <a:t>Artist profiles</a:t>
                      </a:r>
                      <a:endParaRPr lang="en-US" sz="1200" b="1" dirty="0">
                        <a:solidFill>
                          <a:schemeClr val="bg1"/>
                        </a:solidFill>
                      </a:endParaRPr>
                    </a:p>
                  </a:txBody>
                  <a:tcPr anchor="ctr">
                    <a:noFill/>
                  </a:tcPr>
                </a:tc>
                <a:tc>
                  <a:txBody>
                    <a:bodyPr/>
                    <a:lstStyle/>
                    <a:p>
                      <a:pPr algn="ctr"/>
                      <a:r>
                        <a:rPr lang="en-US" sz="1200" dirty="0">
                          <a:solidFill>
                            <a:schemeClr val="bg1"/>
                          </a:solidFill>
                        </a:rPr>
                        <a:t>40%</a:t>
                      </a:r>
                    </a:p>
                  </a:txBody>
                  <a:tcPr anchor="ctr">
                    <a:noFill/>
                  </a:tcPr>
                </a:tc>
                <a:tc>
                  <a:txBody>
                    <a:bodyPr/>
                    <a:lstStyle/>
                    <a:p>
                      <a:pPr algn="ctr"/>
                      <a:r>
                        <a:rPr lang="en-US" sz="1200" baseline="0" dirty="0">
                          <a:solidFill>
                            <a:schemeClr val="bg1"/>
                          </a:solidFill>
                        </a:rPr>
                        <a:t>41%</a:t>
                      </a:r>
                      <a:endParaRPr lang="en-US" sz="1200" baseline="30000" dirty="0">
                        <a:solidFill>
                          <a:schemeClr val="bg1"/>
                        </a:solidFill>
                      </a:endParaRPr>
                    </a:p>
                  </a:txBody>
                  <a:tcPr anchor="ctr">
                    <a:noFill/>
                  </a:tcPr>
                </a:tc>
                <a:tc>
                  <a:txBody>
                    <a:bodyPr/>
                    <a:lstStyle/>
                    <a:p>
                      <a:pPr algn="ctr"/>
                      <a:r>
                        <a:rPr lang="en-US" sz="1200" dirty="0">
                          <a:solidFill>
                            <a:schemeClr val="bg1"/>
                          </a:solidFill>
                        </a:rPr>
                        <a:t>39%</a:t>
                      </a:r>
                    </a:p>
                  </a:txBody>
                  <a:tcPr anchor="ctr">
                    <a:noFill/>
                  </a:tcPr>
                </a:tc>
                <a:tc>
                  <a:txBody>
                    <a:bodyPr/>
                    <a:lstStyle/>
                    <a:p>
                      <a:pPr algn="ctr"/>
                      <a:r>
                        <a:rPr lang="en-US" sz="1200" baseline="0" dirty="0">
                          <a:solidFill>
                            <a:schemeClr val="bg1"/>
                          </a:solidFill>
                        </a:rPr>
                        <a:t>52%</a:t>
                      </a:r>
                      <a:r>
                        <a:rPr lang="en-US" sz="1200" baseline="30000" dirty="0">
                          <a:solidFill>
                            <a:schemeClr val="bg1"/>
                          </a:solidFill>
                        </a:rPr>
                        <a:t>(d,e)</a:t>
                      </a:r>
                      <a:endParaRPr lang="en-US" sz="1200" baseline="0" dirty="0">
                        <a:solidFill>
                          <a:schemeClr val="bg1"/>
                        </a:solidFill>
                      </a:endParaRPr>
                    </a:p>
                  </a:txBody>
                  <a:tcPr anchor="ctr">
                    <a:noFill/>
                  </a:tcPr>
                </a:tc>
                <a:tc>
                  <a:txBody>
                    <a:bodyPr/>
                    <a:lstStyle/>
                    <a:p>
                      <a:pPr algn="ctr"/>
                      <a:r>
                        <a:rPr lang="en-US" sz="1200" dirty="0">
                          <a:solidFill>
                            <a:schemeClr val="bg1"/>
                          </a:solidFill>
                        </a:rPr>
                        <a:t>47%</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38%</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1470247248"/>
                  </a:ext>
                </a:extLst>
              </a:tr>
              <a:tr h="234615">
                <a:tc>
                  <a:txBody>
                    <a:bodyPr/>
                    <a:lstStyle/>
                    <a:p>
                      <a:r>
                        <a:rPr lang="en-US" sz="1200" dirty="0">
                          <a:solidFill>
                            <a:schemeClr val="bg1"/>
                          </a:solidFill>
                        </a:rPr>
                        <a:t>Inspiring quotes or photos </a:t>
                      </a:r>
                      <a:endParaRPr lang="en-US" sz="1200" b="1" dirty="0">
                        <a:solidFill>
                          <a:schemeClr val="bg1"/>
                        </a:solidFill>
                      </a:endParaRPr>
                    </a:p>
                  </a:txBody>
                  <a:tcPr anchor="ctr">
                    <a:noFill/>
                  </a:tcPr>
                </a:tc>
                <a:tc>
                  <a:txBody>
                    <a:bodyPr/>
                    <a:lstStyle/>
                    <a:p>
                      <a:pPr algn="ctr"/>
                      <a:r>
                        <a:rPr lang="en-US" sz="1200" dirty="0">
                          <a:solidFill>
                            <a:schemeClr val="bg1"/>
                          </a:solidFill>
                        </a:rPr>
                        <a:t>25%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chemeClr val="bg1"/>
                          </a:solidFill>
                          <a:effectLst/>
                          <a:uLnTx/>
                          <a:uFillTx/>
                        </a:rPr>
                        <a:t>25%</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25%</a:t>
                      </a:r>
                    </a:p>
                  </a:txBody>
                  <a:tcPr anchor="ctr">
                    <a:noFill/>
                  </a:tcPr>
                </a:tc>
                <a:tc>
                  <a:txBody>
                    <a:bodyPr/>
                    <a:lstStyle/>
                    <a:p>
                      <a:pPr algn="ctr"/>
                      <a:r>
                        <a:rPr lang="en-US" sz="1200" dirty="0">
                          <a:solidFill>
                            <a:schemeClr val="bg1"/>
                          </a:solidFill>
                        </a:rPr>
                        <a:t>21%</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25%</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185638355"/>
                  </a:ext>
                </a:extLst>
              </a:tr>
              <a:tr h="234615">
                <a:tc>
                  <a:txBody>
                    <a:bodyPr/>
                    <a:lstStyle/>
                    <a:p>
                      <a:pPr algn="ctr"/>
                      <a:r>
                        <a:rPr lang="en-US" sz="1200" dirty="0">
                          <a:solidFill>
                            <a:schemeClr val="bg1"/>
                          </a:solidFill>
                        </a:rPr>
                        <a:t>n</a:t>
                      </a:r>
                      <a:endParaRPr lang="en-US" sz="1200" b="1" dirty="0">
                        <a:solidFill>
                          <a:schemeClr val="bg1"/>
                        </a:solidFill>
                      </a:endParaRP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noFill/>
                  </a:tcPr>
                </a:tc>
                <a:tc>
                  <a:txBody>
                    <a:bodyPr/>
                    <a:lstStyle/>
                    <a:p>
                      <a:pPr algn="ctr"/>
                      <a:r>
                        <a:rPr lang="en-US" sz="1200" dirty="0">
                          <a:solidFill>
                            <a:schemeClr val="bg1"/>
                          </a:solidFill>
                        </a:rPr>
                        <a:t>2,333</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29</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152400" y="6019800"/>
            <a:ext cx="9220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a:p>
            <a:endParaRPr lang="en-US" dirty="0"/>
          </a:p>
        </p:txBody>
      </p:sp>
      <p:sp>
        <p:nvSpPr>
          <p:cNvPr id="3" name="TextBox 2">
            <a:extLst>
              <a:ext uri="{FF2B5EF4-FFF2-40B4-BE49-F238E27FC236}">
                <a16:creationId xmlns:a16="http://schemas.microsoft.com/office/drawing/2014/main" id="{6B3F79B0-08B7-43D7-AD03-49C85E0001B6}"/>
              </a:ext>
            </a:extLst>
          </p:cNvPr>
          <p:cNvSpPr txBox="1"/>
          <p:nvPr/>
        </p:nvSpPr>
        <p:spPr>
          <a:xfrm>
            <a:off x="914400" y="6477000"/>
            <a:ext cx="5622052" cy="230832"/>
          </a:xfrm>
          <a:prstGeom prst="rect">
            <a:avLst/>
          </a:prstGeom>
          <a:noFill/>
        </p:spPr>
        <p:txBody>
          <a:bodyPr wrap="none" rtlCol="0">
            <a:spAutoFit/>
          </a:bodyPr>
          <a:lstStyle/>
          <a:p>
            <a:r>
              <a:rPr lang="en-US" sz="900" b="1" dirty="0">
                <a:solidFill>
                  <a:schemeClr val="bg1"/>
                </a:solidFill>
              </a:rPr>
              <a:t>20. What kinds of content would you like your favorite art materials stores to post on social media?</a:t>
            </a:r>
          </a:p>
        </p:txBody>
      </p:sp>
      <p:pic>
        <p:nvPicPr>
          <p:cNvPr id="9" name="Graphic 8" descr="Small paint brush">
            <a:extLst>
              <a:ext uri="{FF2B5EF4-FFF2-40B4-BE49-F238E27FC236}">
                <a16:creationId xmlns:a16="http://schemas.microsoft.com/office/drawing/2014/main" id="{3E5EBD12-7E6E-422D-9DEA-E6F847608A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441538">
            <a:off x="92665" y="949029"/>
            <a:ext cx="408940" cy="381000"/>
          </a:xfrm>
          <a:prstGeom prst="rect">
            <a:avLst/>
          </a:prstGeom>
        </p:spPr>
      </p:pic>
      <p:sp>
        <p:nvSpPr>
          <p:cNvPr id="2" name="Rectangle: Rounded Corners 1">
            <a:extLst>
              <a:ext uri="{FF2B5EF4-FFF2-40B4-BE49-F238E27FC236}">
                <a16:creationId xmlns:a16="http://schemas.microsoft.com/office/drawing/2014/main" id="{8C4E97FC-8473-4295-A1BF-FA1A00E8AA1C}"/>
              </a:ext>
            </a:extLst>
          </p:cNvPr>
          <p:cNvSpPr/>
          <p:nvPr/>
        </p:nvSpPr>
        <p:spPr>
          <a:xfrm>
            <a:off x="152400" y="2362200"/>
            <a:ext cx="7415784" cy="533400"/>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6451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A311-4849-4A10-8E11-FCB6F7EBC54B}"/>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689437D0-BA8D-4169-ACF1-828B9DF14F55}"/>
              </a:ext>
            </a:extLst>
          </p:cNvPr>
          <p:cNvSpPr>
            <a:spLocks noGrp="1"/>
          </p:cNvSpPr>
          <p:nvPr>
            <p:ph type="body" sz="quarter" idx="10"/>
          </p:nvPr>
        </p:nvSpPr>
        <p:spPr>
          <a:xfrm>
            <a:off x="228600" y="762000"/>
            <a:ext cx="7620000" cy="5410200"/>
          </a:xfrm>
        </p:spPr>
        <p:txBody>
          <a:bodyPr/>
          <a:lstStyle/>
          <a:p>
            <a:pPr marL="0" indent="0">
              <a:buNone/>
            </a:pPr>
            <a:r>
              <a:rPr lang="en-US" sz="1800" dirty="0"/>
              <a:t>The International Art Materials Association (NAMTA</a:t>
            </a:r>
            <a:r>
              <a:rPr lang="en-US" sz="1800" baseline="30000" dirty="0"/>
              <a:t>®</a:t>
            </a:r>
            <a:r>
              <a:rPr lang="en-US" sz="1800" dirty="0"/>
              <a:t>) is planning to continue their tri-annual study with art material specialty retailers and active artists in the United States and Canada.  Previous studies were completed in 2009, 2012, and 2015.  Though in all instances oriented to the overall objective of identifying and monitoring current and future trends in the art industry, separate specific objectives are set forth for retailers and artists as detailed below:</a:t>
            </a:r>
          </a:p>
          <a:p>
            <a:pPr marL="344488" indent="0">
              <a:buNone/>
            </a:pPr>
            <a:r>
              <a:rPr lang="en-US" sz="1600" dirty="0"/>
              <a:t>Identify the amount of time artists spent working at their art in the past year.</a:t>
            </a:r>
          </a:p>
          <a:p>
            <a:pPr marL="344488" lvl="0" indent="0">
              <a:buNone/>
            </a:pPr>
            <a:r>
              <a:rPr lang="en-US" sz="1600" dirty="0"/>
              <a:t>Evaluate the types of art supply that artists deem most in need of improvement.</a:t>
            </a:r>
          </a:p>
          <a:p>
            <a:pPr marL="344488" lvl="0" indent="0">
              <a:buNone/>
            </a:pPr>
            <a:r>
              <a:rPr lang="en-US" sz="1600" dirty="0"/>
              <a:t>Determine age of entry into the art field and other demographic factors associated with contemporary artists including the average annual income they earn from sales of their art.</a:t>
            </a:r>
          </a:p>
          <a:p>
            <a:pPr marL="344488" lvl="0" indent="0">
              <a:buNone/>
            </a:pPr>
            <a:r>
              <a:rPr lang="en-US" sz="1600" dirty="0"/>
              <a:t>Identify sources of information that artists regularly consult.</a:t>
            </a:r>
          </a:p>
          <a:p>
            <a:pPr marL="344488" indent="0">
              <a:buNone/>
            </a:pPr>
            <a:r>
              <a:rPr lang="en-US" sz="1600" dirty="0"/>
              <a:t> </a:t>
            </a:r>
          </a:p>
          <a:p>
            <a:endParaRPr lang="en-US" dirty="0"/>
          </a:p>
        </p:txBody>
      </p:sp>
      <p:sp>
        <p:nvSpPr>
          <p:cNvPr id="4" name="Slide Number Placeholder 1">
            <a:extLst>
              <a:ext uri="{FF2B5EF4-FFF2-40B4-BE49-F238E27FC236}">
                <a16:creationId xmlns:a16="http://schemas.microsoft.com/office/drawing/2014/main" id="{14F0A8F3-CCCA-4B17-A51D-BBA93F48A0F7}"/>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a:t>
            </a:fld>
            <a:endParaRPr lang="en-US" dirty="0"/>
          </a:p>
        </p:txBody>
      </p:sp>
      <p:pic>
        <p:nvPicPr>
          <p:cNvPr id="5" name="Graphic 4" descr="Small paint brush">
            <a:extLst>
              <a:ext uri="{FF2B5EF4-FFF2-40B4-BE49-F238E27FC236}">
                <a16:creationId xmlns:a16="http://schemas.microsoft.com/office/drawing/2014/main" id="{3A43B09A-C19B-4348-9259-433A3EC09D9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162986" y="2784381"/>
            <a:ext cx="408940" cy="381000"/>
          </a:xfrm>
          <a:prstGeom prst="rect">
            <a:avLst/>
          </a:prstGeom>
        </p:spPr>
      </p:pic>
      <p:pic>
        <p:nvPicPr>
          <p:cNvPr id="6" name="Graphic 5" descr="Small paint brush">
            <a:extLst>
              <a:ext uri="{FF2B5EF4-FFF2-40B4-BE49-F238E27FC236}">
                <a16:creationId xmlns:a16="http://schemas.microsoft.com/office/drawing/2014/main" id="{BC51D46C-1DA7-4C3D-BB11-85D3B6CFA5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124460" y="3089181"/>
            <a:ext cx="408940" cy="381000"/>
          </a:xfrm>
          <a:prstGeom prst="rect">
            <a:avLst/>
          </a:prstGeom>
        </p:spPr>
      </p:pic>
      <p:pic>
        <p:nvPicPr>
          <p:cNvPr id="7" name="Graphic 6" descr="Small paint brush">
            <a:extLst>
              <a:ext uri="{FF2B5EF4-FFF2-40B4-BE49-F238E27FC236}">
                <a16:creationId xmlns:a16="http://schemas.microsoft.com/office/drawing/2014/main" id="{91625585-3E07-401E-AF90-6FACD3D014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124460" y="3622581"/>
            <a:ext cx="408940" cy="381000"/>
          </a:xfrm>
          <a:prstGeom prst="rect">
            <a:avLst/>
          </a:prstGeom>
        </p:spPr>
      </p:pic>
      <p:pic>
        <p:nvPicPr>
          <p:cNvPr id="8" name="Graphic 7" descr="Small paint brush">
            <a:extLst>
              <a:ext uri="{FF2B5EF4-FFF2-40B4-BE49-F238E27FC236}">
                <a16:creationId xmlns:a16="http://schemas.microsoft.com/office/drawing/2014/main" id="{6B766277-E3BC-407D-BB86-33DF2C42D0E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124460" y="4454619"/>
            <a:ext cx="408940" cy="381000"/>
          </a:xfrm>
          <a:prstGeom prst="rect">
            <a:avLst/>
          </a:prstGeom>
        </p:spPr>
      </p:pic>
    </p:spTree>
    <p:extLst>
      <p:ext uri="{BB962C8B-B14F-4D97-AF65-F5344CB8AC3E}">
        <p14:creationId xmlns:p14="http://schemas.microsoft.com/office/powerpoint/2010/main" val="2804194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428624" y="722629"/>
            <a:ext cx="6962775" cy="964884"/>
          </a:xfrm>
        </p:spPr>
        <p:txBody>
          <a:bodyPr/>
          <a:lstStyle/>
          <a:p>
            <a:pPr marL="53975" indent="0">
              <a:buNone/>
            </a:pPr>
            <a:r>
              <a:rPr lang="en-US" dirty="0"/>
              <a:t>Instagram and Pinterest are the most used apps, especially </a:t>
            </a:r>
            <a:r>
              <a:rPr lang="en-US" dirty="0">
                <a:solidFill>
                  <a:schemeClr val="bg1"/>
                </a:solidFill>
              </a:rPr>
              <a:t>by S</a:t>
            </a:r>
            <a:r>
              <a:rPr lang="en-US" dirty="0"/>
              <a:t>tudents.</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4149851981"/>
              </p:ext>
            </p:extLst>
          </p:nvPr>
        </p:nvGraphicFramePr>
        <p:xfrm>
          <a:off x="228600" y="1524000"/>
          <a:ext cx="7415784" cy="4099553"/>
        </p:xfrm>
        <a:graphic>
          <a:graphicData uri="http://schemas.openxmlformats.org/drawingml/2006/table">
            <a:tbl>
              <a:tblPr firstRow="1" bandRow="1">
                <a:tableStyleId>{793D81CF-94F2-401A-BA57-92F5A7B2D0C5}</a:tableStyleId>
              </a:tblPr>
              <a:tblGrid>
                <a:gridCol w="2023932">
                  <a:extLst>
                    <a:ext uri="{9D8B030D-6E8A-4147-A177-3AD203B41FA5}">
                      <a16:colId xmlns:a16="http://schemas.microsoft.com/office/drawing/2014/main" val="3124580405"/>
                    </a:ext>
                  </a:extLst>
                </a:gridCol>
                <a:gridCol w="854902">
                  <a:extLst>
                    <a:ext uri="{9D8B030D-6E8A-4147-A177-3AD203B41FA5}">
                      <a16:colId xmlns:a16="http://schemas.microsoft.com/office/drawing/2014/main" val="3408498545"/>
                    </a:ext>
                  </a:extLst>
                </a:gridCol>
                <a:gridCol w="854902">
                  <a:extLst>
                    <a:ext uri="{9D8B030D-6E8A-4147-A177-3AD203B41FA5}">
                      <a16:colId xmlns:a16="http://schemas.microsoft.com/office/drawing/2014/main" val="3533829055"/>
                    </a:ext>
                  </a:extLst>
                </a:gridCol>
                <a:gridCol w="920512">
                  <a:extLst>
                    <a:ext uri="{9D8B030D-6E8A-4147-A177-3AD203B41FA5}">
                      <a16:colId xmlns:a16="http://schemas.microsoft.com/office/drawing/2014/main" val="4142446680"/>
                    </a:ext>
                  </a:extLst>
                </a:gridCol>
                <a:gridCol w="920512">
                  <a:extLst>
                    <a:ext uri="{9D8B030D-6E8A-4147-A177-3AD203B41FA5}">
                      <a16:colId xmlns:a16="http://schemas.microsoft.com/office/drawing/2014/main" val="2399029991"/>
                    </a:ext>
                  </a:extLst>
                </a:gridCol>
                <a:gridCol w="920512">
                  <a:extLst>
                    <a:ext uri="{9D8B030D-6E8A-4147-A177-3AD203B41FA5}">
                      <a16:colId xmlns:a16="http://schemas.microsoft.com/office/drawing/2014/main" val="2908534431"/>
                    </a:ext>
                  </a:extLst>
                </a:gridCol>
                <a:gridCol w="920512">
                  <a:extLst>
                    <a:ext uri="{9D8B030D-6E8A-4147-A177-3AD203B41FA5}">
                      <a16:colId xmlns:a16="http://schemas.microsoft.com/office/drawing/2014/main" val="1076768269"/>
                    </a:ext>
                  </a:extLst>
                </a:gridCol>
              </a:tblGrid>
              <a:tr h="415073">
                <a:tc>
                  <a:txBody>
                    <a:bodyPr/>
                    <a:lstStyle/>
                    <a:p>
                      <a:pPr algn="ctr"/>
                      <a:endParaRPr lang="en-US" sz="1200" dirty="0">
                        <a:solidFill>
                          <a:schemeClr val="tx2"/>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U.S.</a:t>
                      </a:r>
                      <a:endParaRPr lang="en-US" sz="1200" dirty="0">
                        <a:solidFill>
                          <a:schemeClr val="tx2"/>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Canada</a:t>
                      </a:r>
                      <a:endParaRPr lang="en-US" sz="1200" dirty="0">
                        <a:solidFill>
                          <a:schemeClr val="tx2"/>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Student</a:t>
                      </a:r>
                      <a:endParaRPr lang="en-US" sz="1200" dirty="0">
                        <a:solidFill>
                          <a:schemeClr val="tx2"/>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Pro</a:t>
                      </a:r>
                      <a:endParaRPr lang="en-US" sz="1200" dirty="0">
                        <a:solidFill>
                          <a:schemeClr val="tx2"/>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t>Hobbyist</a:t>
                      </a:r>
                      <a:endParaRPr lang="en-US" sz="1200" dirty="0">
                        <a:solidFill>
                          <a:schemeClr val="tx2"/>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2700539"/>
                  </a:ext>
                </a:extLst>
              </a:tr>
              <a:tr h="307040">
                <a:tc>
                  <a:txBody>
                    <a:bodyPr/>
                    <a:lstStyle/>
                    <a:p>
                      <a:endParaRPr lang="en-US" sz="1200" b="1" dirty="0">
                        <a:solidFill>
                          <a:sysClr val="windowText" lastClr="000000"/>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dirty="0">
                        <a:solidFill>
                          <a:sysClr val="windowText" lastClr="000000"/>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(a)</a:t>
                      </a:r>
                      <a:endParaRPr lang="en-US" sz="1200" b="1" dirty="0">
                        <a:solidFill>
                          <a:sysClr val="windowText" lastClr="000000"/>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(b)</a:t>
                      </a:r>
                      <a:endParaRPr lang="en-US" sz="1200" b="1" dirty="0">
                        <a:solidFill>
                          <a:sysClr val="windowText" lastClr="000000"/>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(c)</a:t>
                      </a:r>
                      <a:endParaRPr lang="en-US" sz="1200" b="1" dirty="0">
                        <a:solidFill>
                          <a:sysClr val="windowText" lastClr="000000"/>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(d)</a:t>
                      </a:r>
                      <a:endParaRPr lang="en-US" sz="1200" b="1" dirty="0">
                        <a:solidFill>
                          <a:sysClr val="windowText" lastClr="000000"/>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(e)</a:t>
                      </a:r>
                      <a:endParaRPr lang="en-US" sz="1200" b="1" dirty="0">
                        <a:solidFill>
                          <a:sysClr val="windowText" lastClr="000000"/>
                        </a:solidFill>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3750114"/>
                  </a:ext>
                </a:extLst>
              </a:tr>
              <a:tr h="307040">
                <a:tc>
                  <a:txBody>
                    <a:bodyPr/>
                    <a:lstStyle/>
                    <a:p>
                      <a:endParaRPr lang="en-US" sz="1200" b="1" dirty="0">
                        <a:solidFill>
                          <a:sysClr val="windowText" lastClr="000000"/>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17%</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ysClr val="windowText" lastClr="000000"/>
                          </a:solidFill>
                        </a:rPr>
                        <a:t>17%</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ysClr val="windowText" lastClr="000000"/>
                          </a:solidFill>
                        </a:rPr>
                        <a:t>18%</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ysClr val="windowText" lastClr="000000"/>
                          </a:solidFill>
                        </a:rPr>
                        <a:t>33</a:t>
                      </a:r>
                      <a:r>
                        <a:rPr lang="en-US" sz="1200" baseline="30000" dirty="0">
                          <a:solidFill>
                            <a:sysClr val="windowText" lastClr="000000"/>
                          </a:solidFill>
                        </a:rPr>
                        <a:t>%(</a:t>
                      </a:r>
                      <a:r>
                        <a:rPr lang="en-US" sz="1200" baseline="30000" dirty="0" err="1">
                          <a:solidFill>
                            <a:sysClr val="windowText" lastClr="000000"/>
                          </a:solidFill>
                        </a:rPr>
                        <a:t>d,e</a:t>
                      </a:r>
                      <a:r>
                        <a:rPr lang="en-US" sz="1200" baseline="30000" dirty="0">
                          <a:solidFill>
                            <a:sysClr val="windowText" lastClr="000000"/>
                          </a:solidFill>
                        </a:rPr>
                        <a:t>)</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27</a:t>
                      </a:r>
                      <a:r>
                        <a:rPr lang="en-US" sz="1200" baseline="30000" dirty="0">
                          <a:solidFill>
                            <a:sysClr val="windowText" lastClr="000000"/>
                          </a:solidFill>
                        </a:rPr>
                        <a:t>%(</a:t>
                      </a:r>
                      <a:r>
                        <a:rPr lang="en-US" sz="1200" baseline="30000" dirty="0" err="1">
                          <a:solidFill>
                            <a:sysClr val="windowText" lastClr="000000"/>
                          </a:solidFill>
                        </a:rPr>
                        <a:t>c,e</a:t>
                      </a:r>
                      <a:r>
                        <a:rPr lang="en-US" sz="1200" baseline="30000" dirty="0">
                          <a:solidFill>
                            <a:sysClr val="windowText" lastClr="000000"/>
                          </a:solidFill>
                        </a:rPr>
                        <a:t>)</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14</a:t>
                      </a:r>
                      <a:r>
                        <a:rPr lang="en-US" sz="1200" baseline="30000" dirty="0">
                          <a:solidFill>
                            <a:sysClr val="windowText" lastClr="000000"/>
                          </a:solidFill>
                        </a:rPr>
                        <a:t>%(</a:t>
                      </a:r>
                      <a:r>
                        <a:rPr lang="en-US" sz="1200" baseline="30000" dirty="0" err="1">
                          <a:solidFill>
                            <a:sysClr val="windowText" lastClr="000000"/>
                          </a:solidFill>
                        </a:rPr>
                        <a:t>c,d</a:t>
                      </a:r>
                      <a:r>
                        <a:rPr lang="en-US" sz="1200" baseline="30000" dirty="0">
                          <a:solidFill>
                            <a:sysClr val="windowText" lastClr="000000"/>
                          </a:solidFill>
                        </a:rPr>
                        <a:t>)</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0878191"/>
                  </a:ext>
                </a:extLst>
              </a:tr>
              <a:tr h="307040">
                <a:tc>
                  <a:txBody>
                    <a:bodyPr/>
                    <a:lstStyle/>
                    <a:p>
                      <a:endParaRPr lang="en-US" sz="1200" b="1" dirty="0">
                        <a:solidFill>
                          <a:sysClr val="windowText" lastClr="000000"/>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17%</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ysClr val="windowText" lastClr="000000"/>
                          </a:solidFill>
                        </a:rPr>
                        <a:t>18%</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ysClr val="windowText" lastClr="000000"/>
                          </a:solidFill>
                        </a:rPr>
                        <a:t>17%</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ysClr val="windowText" lastClr="000000"/>
                          </a:solidFill>
                        </a:rPr>
                        <a:t>23</a:t>
                      </a:r>
                      <a:r>
                        <a:rPr lang="en-US" sz="1200" baseline="30000" dirty="0">
                          <a:solidFill>
                            <a:sysClr val="windowText" lastClr="000000"/>
                          </a:solidFill>
                        </a:rPr>
                        <a:t>%(</a:t>
                      </a:r>
                      <a:r>
                        <a:rPr lang="en-US" sz="1200" baseline="30000" dirty="0" err="1">
                          <a:solidFill>
                            <a:sysClr val="windowText" lastClr="000000"/>
                          </a:solidFill>
                        </a:rPr>
                        <a:t>d,e</a:t>
                      </a:r>
                      <a:r>
                        <a:rPr lang="en-US" sz="1200" baseline="30000" dirty="0">
                          <a:solidFill>
                            <a:sysClr val="windowText" lastClr="000000"/>
                          </a:solidFill>
                        </a:rPr>
                        <a:t>)</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16</a:t>
                      </a:r>
                      <a:r>
                        <a:rPr lang="en-US" sz="1200" baseline="30000" dirty="0">
                          <a:solidFill>
                            <a:sysClr val="windowText" lastClr="000000"/>
                          </a:solidFill>
                        </a:rPr>
                        <a:t>%(c)</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17</a:t>
                      </a:r>
                      <a:r>
                        <a:rPr lang="en-US" sz="1200" baseline="30000" dirty="0">
                          <a:solidFill>
                            <a:sysClr val="windowText" lastClr="000000"/>
                          </a:solidFill>
                        </a:rPr>
                        <a:t>%(c)</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9659408"/>
                  </a:ext>
                </a:extLst>
              </a:tr>
              <a:tr h="307040">
                <a:tc>
                  <a:txBody>
                    <a:bodyPr/>
                    <a:lstStyle/>
                    <a:p>
                      <a:endParaRPr lang="en-US" sz="1200" b="1" dirty="0">
                        <a:solidFill>
                          <a:sysClr val="windowText" lastClr="000000"/>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10%</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ysClr val="windowText" lastClr="000000"/>
                          </a:solidFill>
                        </a:rPr>
                        <a:t>11%</a:t>
                      </a:r>
                      <a:r>
                        <a:rPr lang="en-US" sz="1200" baseline="30000" dirty="0">
                          <a:solidFill>
                            <a:sysClr val="windowText" lastClr="000000"/>
                          </a:solidFill>
                        </a:rPr>
                        <a:t>(b)</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9%</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ysClr val="windowText" lastClr="000000"/>
                          </a:solidFill>
                        </a:rPr>
                        <a:t>9</a:t>
                      </a:r>
                      <a:r>
                        <a:rPr lang="en-US" sz="1200" baseline="30000" dirty="0">
                          <a:solidFill>
                            <a:sysClr val="windowText" lastClr="000000"/>
                          </a:solidFill>
                        </a:rPr>
                        <a:t>%</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7</a:t>
                      </a:r>
                      <a:r>
                        <a:rPr lang="en-US" sz="1200" baseline="30000" dirty="0">
                          <a:solidFill>
                            <a:sysClr val="windowText" lastClr="000000"/>
                          </a:solidFill>
                        </a:rPr>
                        <a:t>%(e)</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11</a:t>
                      </a:r>
                      <a:r>
                        <a:rPr lang="en-US" sz="1200" baseline="30000" dirty="0">
                          <a:solidFill>
                            <a:sysClr val="windowText" lastClr="000000"/>
                          </a:solidFill>
                        </a:rPr>
                        <a:t>%(d)</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59702854"/>
                  </a:ext>
                </a:extLst>
              </a:tr>
              <a:tr h="307040">
                <a:tc>
                  <a:txBody>
                    <a:bodyPr/>
                    <a:lstStyle/>
                    <a:p>
                      <a:endParaRPr lang="en-US" sz="1200" b="1" dirty="0">
                        <a:solidFill>
                          <a:sysClr val="windowText" lastClr="000000"/>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10%</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ysClr val="windowText" lastClr="000000"/>
                          </a:solidFill>
                        </a:rPr>
                        <a:t>11%</a:t>
                      </a:r>
                      <a:r>
                        <a:rPr lang="en-US" sz="1200" baseline="30000" dirty="0">
                          <a:solidFill>
                            <a:sysClr val="windowText" lastClr="000000"/>
                          </a:solidFill>
                        </a:rPr>
                        <a:t>(b)</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8%</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ysClr val="windowText" lastClr="000000"/>
                          </a:solidFill>
                        </a:rPr>
                        <a:t>9</a:t>
                      </a:r>
                      <a:r>
                        <a:rPr lang="en-US" sz="1200" baseline="30000" dirty="0">
                          <a:solidFill>
                            <a:sysClr val="windowText" lastClr="000000"/>
                          </a:solidFill>
                        </a:rPr>
                        <a:t>%(d)</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12</a:t>
                      </a:r>
                      <a:r>
                        <a:rPr lang="en-US" sz="1200" baseline="30000" dirty="0">
                          <a:solidFill>
                            <a:sysClr val="windowText" lastClr="000000"/>
                          </a:solidFill>
                        </a:rPr>
                        <a:t>%(</a:t>
                      </a:r>
                      <a:r>
                        <a:rPr lang="en-US" sz="1200" baseline="30000" dirty="0" err="1">
                          <a:solidFill>
                            <a:sysClr val="windowText" lastClr="000000"/>
                          </a:solidFill>
                        </a:rPr>
                        <a:t>c,e</a:t>
                      </a:r>
                      <a:r>
                        <a:rPr lang="en-US" sz="1200" baseline="30000" dirty="0">
                          <a:solidFill>
                            <a:sysClr val="windowText" lastClr="000000"/>
                          </a:solidFill>
                        </a:rPr>
                        <a:t>)</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10</a:t>
                      </a:r>
                      <a:r>
                        <a:rPr lang="en-US" sz="1200" baseline="30000" dirty="0">
                          <a:solidFill>
                            <a:sysClr val="windowText" lastClr="000000"/>
                          </a:solidFill>
                        </a:rPr>
                        <a:t>%(d)</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3760334"/>
                  </a:ext>
                </a:extLst>
              </a:tr>
              <a:tr h="307040">
                <a:tc>
                  <a:txBody>
                    <a:bodyPr/>
                    <a:lstStyle/>
                    <a:p>
                      <a:endParaRPr lang="en-US" sz="1200" b="1" dirty="0">
                        <a:solidFill>
                          <a:sysClr val="windowText" lastClr="000000"/>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4%</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ysClr val="windowText" lastClr="000000"/>
                          </a:solidFill>
                        </a:rPr>
                        <a:t>5%</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ysClr val="windowText" lastClr="000000"/>
                          </a:solidFill>
                        </a:rPr>
                        <a:t>4%</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4%</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ysClr val="windowText" lastClr="000000"/>
                          </a:solidFill>
                        </a:rPr>
                        <a:t>4%</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ysClr val="windowText" lastClr="000000"/>
                          </a:solidFill>
                        </a:rPr>
                        <a:t>5%</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0973540"/>
                  </a:ext>
                </a:extLst>
              </a:tr>
              <a:tr h="307040">
                <a:tc>
                  <a:txBody>
                    <a:bodyPr/>
                    <a:lstStyle/>
                    <a:p>
                      <a:endParaRPr lang="en-US" sz="1200" b="1" dirty="0">
                        <a:solidFill>
                          <a:sysClr val="windowText" lastClr="000000"/>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3%</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a:solidFill>
                            <a:sysClr val="windowText" lastClr="000000"/>
                          </a:solidFill>
                        </a:rPr>
                        <a:t>3%</a:t>
                      </a:r>
                      <a:endParaRPr lang="en-US" sz="1200" baseline="0" dirty="0">
                        <a:solidFill>
                          <a:sysClr val="windowText" lastClr="000000"/>
                        </a:solidFill>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2%</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ysClr val="windowText" lastClr="000000"/>
                          </a:solidFill>
                        </a:rPr>
                        <a:t>3</a:t>
                      </a:r>
                      <a:r>
                        <a:rPr lang="en-US" sz="1200" baseline="30000" dirty="0">
                          <a:solidFill>
                            <a:sysClr val="windowText" lastClr="000000"/>
                          </a:solidFill>
                        </a:rPr>
                        <a:t>%</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5</a:t>
                      </a:r>
                      <a:r>
                        <a:rPr lang="en-US" sz="1200" baseline="30000" dirty="0">
                          <a:solidFill>
                            <a:sysClr val="windowText" lastClr="000000"/>
                          </a:solidFill>
                        </a:rPr>
                        <a:t>%(e)</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3</a:t>
                      </a:r>
                      <a:r>
                        <a:rPr lang="en-US" sz="1200" baseline="30000" dirty="0">
                          <a:solidFill>
                            <a:sysClr val="windowText" lastClr="000000"/>
                          </a:solidFill>
                        </a:rPr>
                        <a:t>%(d)</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8177052"/>
                  </a:ext>
                </a:extLst>
              </a:tr>
              <a:tr h="307040">
                <a:tc>
                  <a:txBody>
                    <a:bodyPr/>
                    <a:lstStyle/>
                    <a:p>
                      <a:endParaRPr lang="en-US" sz="1200" b="1" dirty="0">
                        <a:solidFill>
                          <a:sysClr val="windowText" lastClr="000000"/>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3%</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3%</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3%</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4%</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4%</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3%</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78962705"/>
                  </a:ext>
                </a:extLst>
              </a:tr>
              <a:tr h="307040">
                <a:tc>
                  <a:txBody>
                    <a:bodyPr/>
                    <a:lstStyle/>
                    <a:p>
                      <a:r>
                        <a:rPr lang="en-US" sz="1200" dirty="0">
                          <a:solidFill>
                            <a:sysClr val="windowText" lastClr="000000"/>
                          </a:solidFill>
                        </a:rPr>
                        <a:t>Adobe – Other</a:t>
                      </a:r>
                      <a:endParaRPr lang="en-US" sz="1200" b="1" dirty="0">
                        <a:solidFill>
                          <a:sysClr val="windowText" lastClr="000000"/>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2%</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2%</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2%</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3%</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3%</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2%</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60193856"/>
                  </a:ext>
                </a:extLst>
              </a:tr>
              <a:tr h="307040">
                <a:tc>
                  <a:txBody>
                    <a:bodyPr/>
                    <a:lstStyle/>
                    <a:p>
                      <a:r>
                        <a:rPr lang="en-US" sz="1200" dirty="0" err="1">
                          <a:solidFill>
                            <a:sysClr val="windowText" lastClr="000000"/>
                          </a:solidFill>
                        </a:rPr>
                        <a:t>Iphone</a:t>
                      </a:r>
                      <a:r>
                        <a:rPr lang="en-US" sz="1200" dirty="0">
                          <a:solidFill>
                            <a:sysClr val="windowText" lastClr="000000"/>
                          </a:solidFill>
                        </a:rPr>
                        <a:t>/</a:t>
                      </a:r>
                      <a:r>
                        <a:rPr lang="en-US" sz="1200" dirty="0" err="1">
                          <a:solidFill>
                            <a:sysClr val="windowText" lastClr="000000"/>
                          </a:solidFill>
                        </a:rPr>
                        <a:t>ipad</a:t>
                      </a:r>
                      <a:r>
                        <a:rPr lang="en-US" sz="1200" dirty="0">
                          <a:solidFill>
                            <a:sysClr val="windowText" lastClr="000000"/>
                          </a:solidFill>
                        </a:rPr>
                        <a:t>/Photos</a:t>
                      </a:r>
                      <a:endParaRPr lang="en-US" sz="1200" b="1" dirty="0">
                        <a:solidFill>
                          <a:sysClr val="windowText" lastClr="000000"/>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2%</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ysClr val="windowText" lastClr="000000"/>
                          </a:solidFill>
                          <a:effectLst/>
                          <a:uLnTx/>
                          <a:uFillTx/>
                        </a:rPr>
                        <a:t>2%</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2%</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1%</a:t>
                      </a:r>
                      <a:r>
                        <a:rPr lang="en-US" sz="1200" baseline="30000" dirty="0">
                          <a:solidFill>
                            <a:sysClr val="windowText" lastClr="000000"/>
                          </a:solidFill>
                        </a:rPr>
                        <a:t>(d)</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3%</a:t>
                      </a:r>
                      <a:r>
                        <a:rPr lang="en-US" sz="1200" baseline="30000" dirty="0">
                          <a:solidFill>
                            <a:sysClr val="windowText" lastClr="000000"/>
                          </a:solidFill>
                        </a:rPr>
                        <a:t>(c)</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2%</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45084705"/>
                  </a:ext>
                </a:extLst>
              </a:tr>
              <a:tr h="307040">
                <a:tc>
                  <a:txBody>
                    <a:bodyPr/>
                    <a:lstStyle/>
                    <a:p>
                      <a:endParaRPr lang="en-US" sz="1200" b="1" dirty="0">
                        <a:solidFill>
                          <a:sysClr val="windowText" lastClr="000000"/>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2%</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ysClr val="windowText" lastClr="000000"/>
                          </a:solidFill>
                          <a:effectLst/>
                          <a:uLnTx/>
                          <a:uFillTx/>
                        </a:rPr>
                        <a:t>2%</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1%</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baseline="0" dirty="0">
                          <a:solidFill>
                            <a:sysClr val="windowText" lastClr="000000"/>
                          </a:solidFill>
                        </a:rPr>
                        <a:t>7</a:t>
                      </a:r>
                      <a:r>
                        <a:rPr lang="en-US" sz="1200" baseline="30000" dirty="0">
                          <a:solidFill>
                            <a:sysClr val="windowText" lastClr="000000"/>
                          </a:solidFill>
                        </a:rPr>
                        <a:t>%(</a:t>
                      </a:r>
                      <a:r>
                        <a:rPr lang="en-US" sz="1200" baseline="30000" dirty="0" err="1">
                          <a:solidFill>
                            <a:sysClr val="windowText" lastClr="000000"/>
                          </a:solidFill>
                        </a:rPr>
                        <a:t>d,e</a:t>
                      </a:r>
                      <a:r>
                        <a:rPr lang="en-US" sz="1200" baseline="30000" dirty="0">
                          <a:solidFill>
                            <a:sysClr val="windowText" lastClr="000000"/>
                          </a:solidFill>
                        </a:rPr>
                        <a:t>)</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1</a:t>
                      </a:r>
                      <a:r>
                        <a:rPr lang="en-US" sz="1200" baseline="30000" dirty="0">
                          <a:solidFill>
                            <a:sysClr val="windowText" lastClr="000000"/>
                          </a:solidFill>
                        </a:rPr>
                        <a:t>%(c)</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aseline="0" dirty="0">
                          <a:solidFill>
                            <a:sysClr val="windowText" lastClr="000000"/>
                          </a:solidFill>
                        </a:rPr>
                        <a:t>1</a:t>
                      </a:r>
                      <a:r>
                        <a:rPr lang="en-US" sz="1200" baseline="30000" dirty="0">
                          <a:solidFill>
                            <a:sysClr val="windowText" lastClr="000000"/>
                          </a:solidFill>
                        </a:rPr>
                        <a:t>%(c)</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12537921"/>
                  </a:ext>
                </a:extLst>
              </a:tr>
              <a:tr h="307040">
                <a:tc>
                  <a:txBody>
                    <a:bodyPr/>
                    <a:lstStyle/>
                    <a:p>
                      <a:pPr algn="ctr"/>
                      <a:r>
                        <a:rPr lang="en-US" sz="1200" dirty="0">
                          <a:solidFill>
                            <a:sysClr val="windowText" lastClr="000000"/>
                          </a:solidFill>
                        </a:rPr>
                        <a:t>n</a:t>
                      </a:r>
                      <a:endParaRPr lang="en-US" sz="1200" b="1" dirty="0">
                        <a:solidFill>
                          <a:sysClr val="windowText" lastClr="000000"/>
                        </a:solidFill>
                      </a:endParaRPr>
                    </a:p>
                  </a:txBody>
                  <a:tcPr anchor="ctr">
                    <a:lnL w="12700" cmpd="sng">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7,090</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4,466</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2,333</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723</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654</a:t>
                      </a:r>
                    </a:p>
                  </a:txBody>
                  <a:tcPr anchor="ctr">
                    <a:lnL>
                      <a:noFill/>
                    </a:lnL>
                    <a:lnR>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5,713</a:t>
                      </a:r>
                    </a:p>
                  </a:txBody>
                  <a:tcPr anchor="ctr">
                    <a:lnL>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914400" y="64770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b="1" dirty="0"/>
              <a:t>17. What are the top 3 art-related apps that you use regularly?</a:t>
            </a:r>
            <a:endParaRPr lang="en-US" dirty="0"/>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30</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228600" y="5638800"/>
            <a:ext cx="62484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Entries are percent total mentions.  Letters indicate numbers from which percentage differs significantly at p&lt;.05.</a:t>
            </a:r>
            <a:endParaRPr lang="en-US" kern="0" dirty="0"/>
          </a:p>
        </p:txBody>
      </p:sp>
      <p:sp>
        <p:nvSpPr>
          <p:cNvPr id="3" name="Title 2">
            <a:extLst>
              <a:ext uri="{FF2B5EF4-FFF2-40B4-BE49-F238E27FC236}">
                <a16:creationId xmlns:a16="http://schemas.microsoft.com/office/drawing/2014/main" id="{496C9ECB-7696-4839-A53C-060E19B4099A}"/>
              </a:ext>
            </a:extLst>
          </p:cNvPr>
          <p:cNvSpPr>
            <a:spLocks noGrp="1"/>
          </p:cNvSpPr>
          <p:nvPr>
            <p:ph type="title"/>
          </p:nvPr>
        </p:nvSpPr>
        <p:spPr/>
        <p:txBody>
          <a:bodyPr/>
          <a:lstStyle/>
          <a:p>
            <a:r>
              <a:rPr lang="en-US" dirty="0"/>
              <a:t>Most Used Apps</a:t>
            </a:r>
            <a:br>
              <a:rPr lang="en-US" dirty="0"/>
            </a:br>
            <a:r>
              <a:rPr lang="en-US" sz="1200" dirty="0"/>
              <a:t>TOP 10 RESPONSES</a:t>
            </a:r>
            <a:endParaRPr lang="en-US" dirty="0"/>
          </a:p>
        </p:txBody>
      </p:sp>
      <p:pic>
        <p:nvPicPr>
          <p:cNvPr id="12" name="Picture 11">
            <a:extLst>
              <a:ext uri="{FF2B5EF4-FFF2-40B4-BE49-F238E27FC236}">
                <a16:creationId xmlns:a16="http://schemas.microsoft.com/office/drawing/2014/main" id="{C166EE71-EF2C-4A48-B474-5C081CC33A62}"/>
              </a:ext>
            </a:extLst>
          </p:cNvPr>
          <p:cNvPicPr>
            <a:picLocks noChangeAspect="1"/>
          </p:cNvPicPr>
          <p:nvPr/>
        </p:nvPicPr>
        <p:blipFill>
          <a:blip r:embed="rId2"/>
          <a:stretch>
            <a:fillRect/>
          </a:stretch>
        </p:blipFill>
        <p:spPr>
          <a:xfrm>
            <a:off x="685800" y="3200400"/>
            <a:ext cx="304800" cy="304801"/>
          </a:xfrm>
          <a:prstGeom prst="rect">
            <a:avLst/>
          </a:prstGeom>
        </p:spPr>
      </p:pic>
      <p:pic>
        <p:nvPicPr>
          <p:cNvPr id="13" name="Picture 12">
            <a:extLst>
              <a:ext uri="{FF2B5EF4-FFF2-40B4-BE49-F238E27FC236}">
                <a16:creationId xmlns:a16="http://schemas.microsoft.com/office/drawing/2014/main" id="{B28E9625-E2F8-4FAE-8E03-B21AF1D4B713}"/>
              </a:ext>
            </a:extLst>
          </p:cNvPr>
          <p:cNvPicPr>
            <a:picLocks noChangeAspect="1"/>
          </p:cNvPicPr>
          <p:nvPr/>
        </p:nvPicPr>
        <p:blipFill>
          <a:blip r:embed="rId3"/>
          <a:stretch>
            <a:fillRect/>
          </a:stretch>
        </p:blipFill>
        <p:spPr>
          <a:xfrm>
            <a:off x="609600" y="2057400"/>
            <a:ext cx="381000" cy="411494"/>
          </a:xfrm>
          <a:prstGeom prst="rect">
            <a:avLst/>
          </a:prstGeom>
        </p:spPr>
      </p:pic>
      <p:pic>
        <p:nvPicPr>
          <p:cNvPr id="14" name="Picture 13">
            <a:extLst>
              <a:ext uri="{FF2B5EF4-FFF2-40B4-BE49-F238E27FC236}">
                <a16:creationId xmlns:a16="http://schemas.microsoft.com/office/drawing/2014/main" id="{2C05180C-5530-4EA9-B2F9-B5DF3CBB9A5D}"/>
              </a:ext>
            </a:extLst>
          </p:cNvPr>
          <p:cNvPicPr>
            <a:picLocks noChangeAspect="1"/>
          </p:cNvPicPr>
          <p:nvPr/>
        </p:nvPicPr>
        <p:blipFill>
          <a:blip r:embed="rId4"/>
          <a:stretch>
            <a:fillRect/>
          </a:stretch>
        </p:blipFill>
        <p:spPr>
          <a:xfrm>
            <a:off x="457200" y="2514600"/>
            <a:ext cx="685800" cy="304800"/>
          </a:xfrm>
          <a:prstGeom prst="rect">
            <a:avLst/>
          </a:prstGeom>
        </p:spPr>
      </p:pic>
      <p:pic>
        <p:nvPicPr>
          <p:cNvPr id="2" name="Picture 1">
            <a:extLst>
              <a:ext uri="{FF2B5EF4-FFF2-40B4-BE49-F238E27FC236}">
                <a16:creationId xmlns:a16="http://schemas.microsoft.com/office/drawing/2014/main" id="{7AA27147-39D7-4E81-9994-B572D3A864D4}"/>
              </a:ext>
            </a:extLst>
          </p:cNvPr>
          <p:cNvPicPr>
            <a:picLocks noChangeAspect="1"/>
          </p:cNvPicPr>
          <p:nvPr/>
        </p:nvPicPr>
        <p:blipFill>
          <a:blip r:embed="rId5"/>
          <a:stretch>
            <a:fillRect/>
          </a:stretch>
        </p:blipFill>
        <p:spPr>
          <a:xfrm>
            <a:off x="266699" y="2880353"/>
            <a:ext cx="1181101" cy="304800"/>
          </a:xfrm>
          <a:prstGeom prst="rect">
            <a:avLst/>
          </a:prstGeom>
        </p:spPr>
      </p:pic>
      <p:pic>
        <p:nvPicPr>
          <p:cNvPr id="4" name="Picture 3">
            <a:extLst>
              <a:ext uri="{FF2B5EF4-FFF2-40B4-BE49-F238E27FC236}">
                <a16:creationId xmlns:a16="http://schemas.microsoft.com/office/drawing/2014/main" id="{4CBCF03F-4EC0-49A3-91B4-E6B42CD76666}"/>
              </a:ext>
            </a:extLst>
          </p:cNvPr>
          <p:cNvPicPr>
            <a:picLocks noChangeAspect="1"/>
          </p:cNvPicPr>
          <p:nvPr/>
        </p:nvPicPr>
        <p:blipFill>
          <a:blip r:embed="rId6"/>
          <a:stretch>
            <a:fillRect/>
          </a:stretch>
        </p:blipFill>
        <p:spPr>
          <a:xfrm>
            <a:off x="381000" y="3520448"/>
            <a:ext cx="1028701" cy="304800"/>
          </a:xfrm>
          <a:prstGeom prst="rect">
            <a:avLst/>
          </a:prstGeom>
        </p:spPr>
      </p:pic>
      <p:pic>
        <p:nvPicPr>
          <p:cNvPr id="5" name="Picture 4">
            <a:extLst>
              <a:ext uri="{FF2B5EF4-FFF2-40B4-BE49-F238E27FC236}">
                <a16:creationId xmlns:a16="http://schemas.microsoft.com/office/drawing/2014/main" id="{B2A98602-3908-455E-A1DD-29AE1F36428F}"/>
              </a:ext>
            </a:extLst>
          </p:cNvPr>
          <p:cNvPicPr>
            <a:picLocks noChangeAspect="1"/>
          </p:cNvPicPr>
          <p:nvPr/>
        </p:nvPicPr>
        <p:blipFill>
          <a:blip r:embed="rId7"/>
          <a:stretch>
            <a:fillRect/>
          </a:stretch>
        </p:blipFill>
        <p:spPr>
          <a:xfrm>
            <a:off x="228600" y="5018088"/>
            <a:ext cx="1447800" cy="163512"/>
          </a:xfrm>
          <a:prstGeom prst="rect">
            <a:avLst/>
          </a:prstGeom>
        </p:spPr>
      </p:pic>
      <p:pic>
        <p:nvPicPr>
          <p:cNvPr id="15" name="Graphic 14" descr="Arrow: Rotate left">
            <a:extLst>
              <a:ext uri="{FF2B5EF4-FFF2-40B4-BE49-F238E27FC236}">
                <a16:creationId xmlns:a16="http://schemas.microsoft.com/office/drawing/2014/main" id="{7E54C314-9A4B-4124-9087-C729B22B37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09636" y="1007368"/>
            <a:ext cx="457200" cy="589281"/>
          </a:xfrm>
          <a:prstGeom prst="rect">
            <a:avLst/>
          </a:prstGeom>
        </p:spPr>
      </p:pic>
      <p:sp>
        <p:nvSpPr>
          <p:cNvPr id="7" name="Rectangle: Rounded Corners 6">
            <a:extLst>
              <a:ext uri="{FF2B5EF4-FFF2-40B4-BE49-F238E27FC236}">
                <a16:creationId xmlns:a16="http://schemas.microsoft.com/office/drawing/2014/main" id="{AECAFDBF-7A74-492D-A93B-B55C66D81178}"/>
              </a:ext>
            </a:extLst>
          </p:cNvPr>
          <p:cNvSpPr/>
          <p:nvPr/>
        </p:nvSpPr>
        <p:spPr>
          <a:xfrm>
            <a:off x="4876800" y="1524000"/>
            <a:ext cx="914400" cy="38100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Procreate for iPad">
            <a:extLst>
              <a:ext uri="{FF2B5EF4-FFF2-40B4-BE49-F238E27FC236}">
                <a16:creationId xmlns:a16="http://schemas.microsoft.com/office/drawing/2014/main" id="{EC582402-C3E6-4F72-8F5E-0DAF01FCE66A}"/>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8625" y="3866199"/>
            <a:ext cx="866775" cy="222885"/>
          </a:xfrm>
          <a:prstGeom prst="rect">
            <a:avLst/>
          </a:prstGeom>
          <a:solidFill>
            <a:schemeClr val="bg1"/>
          </a:solidFill>
        </p:spPr>
      </p:pic>
      <p:pic>
        <p:nvPicPr>
          <p:cNvPr id="17" name="Picture 16">
            <a:extLst>
              <a:ext uri="{FF2B5EF4-FFF2-40B4-BE49-F238E27FC236}">
                <a16:creationId xmlns:a16="http://schemas.microsoft.com/office/drawing/2014/main" id="{1E5925E4-2BEC-424E-BA52-70B54715A423}"/>
              </a:ext>
            </a:extLst>
          </p:cNvPr>
          <p:cNvPicPr>
            <a:picLocks noChangeAspect="1"/>
          </p:cNvPicPr>
          <p:nvPr/>
        </p:nvPicPr>
        <p:blipFill>
          <a:blip r:embed="rId11"/>
          <a:stretch>
            <a:fillRect/>
          </a:stretch>
        </p:blipFill>
        <p:spPr>
          <a:xfrm>
            <a:off x="298132" y="4114800"/>
            <a:ext cx="1225868" cy="247650"/>
          </a:xfrm>
          <a:prstGeom prst="rect">
            <a:avLst/>
          </a:prstGeom>
        </p:spPr>
      </p:pic>
      <p:pic>
        <p:nvPicPr>
          <p:cNvPr id="18" name="Graphic 17" descr="Small paint brush">
            <a:extLst>
              <a:ext uri="{FF2B5EF4-FFF2-40B4-BE49-F238E27FC236}">
                <a16:creationId xmlns:a16="http://schemas.microsoft.com/office/drawing/2014/main" id="{F403E268-1F58-48AC-9F35-4DCE4F04EDD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rot="11441538">
            <a:off x="92665" y="803571"/>
            <a:ext cx="408940" cy="381000"/>
          </a:xfrm>
          <a:prstGeom prst="rect">
            <a:avLst/>
          </a:prstGeom>
        </p:spPr>
      </p:pic>
    </p:spTree>
    <p:extLst>
      <p:ext uri="{BB962C8B-B14F-4D97-AF65-F5344CB8AC3E}">
        <p14:creationId xmlns:p14="http://schemas.microsoft.com/office/powerpoint/2010/main" val="3397165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B23D-252B-475A-AFCB-E1D12592BA70}"/>
              </a:ext>
            </a:extLst>
          </p:cNvPr>
          <p:cNvSpPr>
            <a:spLocks noGrp="1"/>
          </p:cNvSpPr>
          <p:nvPr>
            <p:ph type="title"/>
          </p:nvPr>
        </p:nvSpPr>
        <p:spPr/>
        <p:txBody>
          <a:bodyPr/>
          <a:lstStyle/>
          <a:p>
            <a:pPr algn="ctr"/>
            <a:r>
              <a:rPr lang="en-US" dirty="0">
                <a:solidFill>
                  <a:schemeClr val="accent2"/>
                </a:solidFill>
              </a:rPr>
              <a:t>Spending and shopping</a:t>
            </a:r>
          </a:p>
        </p:txBody>
      </p:sp>
    </p:spTree>
    <p:extLst>
      <p:ext uri="{BB962C8B-B14F-4D97-AF65-F5344CB8AC3E}">
        <p14:creationId xmlns:p14="http://schemas.microsoft.com/office/powerpoint/2010/main" val="2423495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Average Amount Spent </a:t>
            </a:r>
            <a:r>
              <a:rPr lang="en-US"/>
              <a:t>on Supplies</a:t>
            </a:r>
            <a:br>
              <a:rPr lang="en-US" dirty="0"/>
            </a:br>
            <a:r>
              <a:rPr lang="en-US" sz="1200" dirty="0"/>
              <a:t>AMONG USERS OF EACH PRODUCT</a:t>
            </a:r>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457200" y="903287"/>
            <a:ext cx="7620000" cy="1001713"/>
          </a:xfrm>
        </p:spPr>
        <p:txBody>
          <a:bodyPr/>
          <a:lstStyle/>
          <a:p>
            <a:pPr marL="53975" indent="0">
              <a:buNone/>
            </a:pPr>
            <a:r>
              <a:rPr lang="en-US" dirty="0"/>
              <a:t>Professionals drive acrylic paints 1</a:t>
            </a:r>
            <a:r>
              <a:rPr lang="en-US" baseline="30000" dirty="0"/>
              <a:t>st</a:t>
            </a:r>
            <a:r>
              <a:rPr lang="en-US" dirty="0"/>
              <a:t> place finish in average expenditures.</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493185065"/>
              </p:ext>
            </p:extLst>
          </p:nvPr>
        </p:nvGraphicFramePr>
        <p:xfrm>
          <a:off x="228600" y="1828800"/>
          <a:ext cx="7415783" cy="4099560"/>
        </p:xfrm>
        <a:graphic>
          <a:graphicData uri="http://schemas.openxmlformats.org/drawingml/2006/table">
            <a:tbl>
              <a:tblPr firstRow="1" bandRow="1">
                <a:tableStyleId>{9D7B26C5-4107-4FEC-AEDC-1716B250A1EF}</a:tableStyleId>
              </a:tblPr>
              <a:tblGrid>
                <a:gridCol w="2057400">
                  <a:extLst>
                    <a:ext uri="{9D8B030D-6E8A-4147-A177-3AD203B41FA5}">
                      <a16:colId xmlns:a16="http://schemas.microsoft.com/office/drawing/2014/main" val="3124580405"/>
                    </a:ext>
                  </a:extLst>
                </a:gridCol>
                <a:gridCol w="990600">
                  <a:extLst>
                    <a:ext uri="{9D8B030D-6E8A-4147-A177-3AD203B41FA5}">
                      <a16:colId xmlns:a16="http://schemas.microsoft.com/office/drawing/2014/main" val="3408498545"/>
                    </a:ext>
                  </a:extLst>
                </a:gridCol>
                <a:gridCol w="914400">
                  <a:extLst>
                    <a:ext uri="{9D8B030D-6E8A-4147-A177-3AD203B41FA5}">
                      <a16:colId xmlns:a16="http://schemas.microsoft.com/office/drawing/2014/main" val="3533829055"/>
                    </a:ext>
                  </a:extLst>
                </a:gridCol>
                <a:gridCol w="914400">
                  <a:extLst>
                    <a:ext uri="{9D8B030D-6E8A-4147-A177-3AD203B41FA5}">
                      <a16:colId xmlns:a16="http://schemas.microsoft.com/office/drawing/2014/main" val="4142446680"/>
                    </a:ext>
                  </a:extLst>
                </a:gridCol>
                <a:gridCol w="833353">
                  <a:extLst>
                    <a:ext uri="{9D8B030D-6E8A-4147-A177-3AD203B41FA5}">
                      <a16:colId xmlns:a16="http://schemas.microsoft.com/office/drawing/2014/main" val="2399029991"/>
                    </a:ext>
                  </a:extLst>
                </a:gridCol>
                <a:gridCol w="852815">
                  <a:extLst>
                    <a:ext uri="{9D8B030D-6E8A-4147-A177-3AD203B41FA5}">
                      <a16:colId xmlns:a16="http://schemas.microsoft.com/office/drawing/2014/main" val="2908534431"/>
                    </a:ext>
                  </a:extLst>
                </a:gridCol>
                <a:gridCol w="852815">
                  <a:extLst>
                    <a:ext uri="{9D8B030D-6E8A-4147-A177-3AD203B41FA5}">
                      <a16:colId xmlns:a16="http://schemas.microsoft.com/office/drawing/2014/main" val="1076768269"/>
                    </a:ext>
                  </a:extLst>
                </a:gridCol>
              </a:tblGrid>
              <a:tr h="370840">
                <a:tc>
                  <a:txBody>
                    <a:bodyPr/>
                    <a:lstStyle/>
                    <a:p>
                      <a:pPr algn="ctr"/>
                      <a:endParaRPr lang="en-US" sz="1200"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Total</a:t>
                      </a:r>
                    </a:p>
                  </a:txBody>
                  <a:tcPr anchor="ctr"/>
                </a:tc>
                <a:tc>
                  <a:txBody>
                    <a:bodyPr/>
                    <a:lstStyle/>
                    <a:p>
                      <a:pPr algn="ctr"/>
                      <a:r>
                        <a:rPr lang="en-US" sz="1200" dirty="0">
                          <a:solidFill>
                            <a:schemeClr val="bg1"/>
                          </a:solidFill>
                        </a:rPr>
                        <a:t>U.S.</a:t>
                      </a:r>
                    </a:p>
                  </a:txBody>
                  <a:tcPr anchor="ctr"/>
                </a:tc>
                <a:tc>
                  <a:txBody>
                    <a:bodyPr/>
                    <a:lstStyle/>
                    <a:p>
                      <a:pPr algn="ctr"/>
                      <a:r>
                        <a:rPr lang="en-US" sz="1200" dirty="0">
                          <a:solidFill>
                            <a:schemeClr val="bg1"/>
                          </a:solidFill>
                        </a:rPr>
                        <a:t>Canada</a:t>
                      </a:r>
                    </a:p>
                  </a:txBody>
                  <a:tcPr anchor="ctr"/>
                </a:tc>
                <a:tc>
                  <a:txBody>
                    <a:bodyPr/>
                    <a:lstStyle/>
                    <a:p>
                      <a:pPr algn="ctr"/>
                      <a:r>
                        <a:rPr lang="en-US" sz="1200" dirty="0">
                          <a:solidFill>
                            <a:schemeClr val="bg1"/>
                          </a:solidFill>
                        </a:rPr>
                        <a:t>Student</a:t>
                      </a:r>
                    </a:p>
                  </a:txBody>
                  <a:tcPr anchor="ctr"/>
                </a:tc>
                <a:tc>
                  <a:txBody>
                    <a:bodyPr/>
                    <a:lstStyle/>
                    <a:p>
                      <a:pPr algn="ctr"/>
                      <a:r>
                        <a:rPr lang="en-US" sz="1200" dirty="0">
                          <a:solidFill>
                            <a:schemeClr val="bg1"/>
                          </a:solidFill>
                        </a:rPr>
                        <a:t>Pro</a:t>
                      </a:r>
                    </a:p>
                  </a:txBody>
                  <a:tcPr anchor="ctr"/>
                </a:tc>
                <a:tc>
                  <a:txBody>
                    <a:bodyPr/>
                    <a:lstStyle/>
                    <a:p>
                      <a:pPr algn="ctr"/>
                      <a:r>
                        <a:rPr lang="en-US" sz="1200" dirty="0">
                          <a:solidFill>
                            <a:schemeClr val="bg1"/>
                          </a:solidFill>
                        </a:rPr>
                        <a:t>Hobbyist</a:t>
                      </a:r>
                    </a:p>
                  </a:txBody>
                  <a:tcPr anchor="ctr"/>
                </a:tc>
                <a:extLst>
                  <a:ext uri="{0D108BD9-81ED-4DB2-BD59-A6C34878D82A}">
                    <a16:rowId xmlns:a16="http://schemas.microsoft.com/office/drawing/2014/main" val="1672700539"/>
                  </a:ext>
                </a:extLst>
              </a:tr>
              <a:tr h="0">
                <a:tc>
                  <a:txBody>
                    <a:bodyPr/>
                    <a:lstStyle/>
                    <a:p>
                      <a:endParaRPr lang="en-US" sz="900" b="1" dirty="0">
                        <a:solidFill>
                          <a:schemeClr val="bg1"/>
                        </a:solidFill>
                      </a:endParaRPr>
                    </a:p>
                  </a:txBody>
                  <a:tcPr anchor="ctr">
                    <a:noFill/>
                  </a:tcPr>
                </a:tc>
                <a:tc>
                  <a:txBody>
                    <a:bodyPr/>
                    <a:lstStyle/>
                    <a:p>
                      <a:pPr algn="ctr"/>
                      <a:endParaRPr lang="en-US" sz="900" dirty="0">
                        <a:solidFill>
                          <a:schemeClr val="bg1"/>
                        </a:solidFill>
                      </a:endParaRPr>
                    </a:p>
                  </a:txBody>
                  <a:tcPr anchor="ctr">
                    <a:noFill/>
                  </a:tcPr>
                </a:tc>
                <a:tc>
                  <a:txBody>
                    <a:bodyPr/>
                    <a:lstStyle/>
                    <a:p>
                      <a:pPr algn="ctr"/>
                      <a:r>
                        <a:rPr lang="en-US" sz="900" dirty="0">
                          <a:solidFill>
                            <a:schemeClr val="bg1"/>
                          </a:solidFill>
                        </a:rPr>
                        <a:t>(a)</a:t>
                      </a:r>
                      <a:endParaRPr lang="en-US" sz="900" b="1" dirty="0">
                        <a:solidFill>
                          <a:schemeClr val="bg1"/>
                        </a:solidFill>
                      </a:endParaRPr>
                    </a:p>
                  </a:txBody>
                  <a:tcPr anchor="ctr">
                    <a:noFill/>
                  </a:tcPr>
                </a:tc>
                <a:tc>
                  <a:txBody>
                    <a:bodyPr/>
                    <a:lstStyle/>
                    <a:p>
                      <a:pPr algn="ctr"/>
                      <a:r>
                        <a:rPr lang="en-US" sz="900" dirty="0">
                          <a:solidFill>
                            <a:schemeClr val="bg1"/>
                          </a:solidFill>
                        </a:rPr>
                        <a:t>(b)</a:t>
                      </a:r>
                      <a:endParaRPr lang="en-US" sz="900" b="1" dirty="0">
                        <a:solidFill>
                          <a:schemeClr val="bg1"/>
                        </a:solidFill>
                      </a:endParaRPr>
                    </a:p>
                  </a:txBody>
                  <a:tcPr anchor="ctr">
                    <a:noFill/>
                  </a:tcPr>
                </a:tc>
                <a:tc>
                  <a:txBody>
                    <a:bodyPr/>
                    <a:lstStyle/>
                    <a:p>
                      <a:pPr algn="ctr"/>
                      <a:r>
                        <a:rPr lang="en-US" sz="900" dirty="0">
                          <a:solidFill>
                            <a:schemeClr val="bg1"/>
                          </a:solidFill>
                        </a:rPr>
                        <a:t>(c)</a:t>
                      </a:r>
                      <a:endParaRPr lang="en-US" sz="900" b="1" dirty="0">
                        <a:solidFill>
                          <a:schemeClr val="bg1"/>
                        </a:solidFill>
                      </a:endParaRPr>
                    </a:p>
                  </a:txBody>
                  <a:tcPr anchor="ctr">
                    <a:noFill/>
                  </a:tcPr>
                </a:tc>
                <a:tc>
                  <a:txBody>
                    <a:bodyPr/>
                    <a:lstStyle/>
                    <a:p>
                      <a:pPr algn="ctr"/>
                      <a:r>
                        <a:rPr lang="en-US" sz="900" dirty="0">
                          <a:solidFill>
                            <a:schemeClr val="bg1"/>
                          </a:solidFill>
                        </a:rPr>
                        <a:t>(d)</a:t>
                      </a:r>
                      <a:endParaRPr lang="en-US" sz="900" b="1" dirty="0">
                        <a:solidFill>
                          <a:schemeClr val="bg1"/>
                        </a:solidFill>
                      </a:endParaRPr>
                    </a:p>
                  </a:txBody>
                  <a:tcPr anchor="ctr">
                    <a:noFill/>
                  </a:tcPr>
                </a:tc>
                <a:tc>
                  <a:txBody>
                    <a:bodyPr/>
                    <a:lstStyle/>
                    <a:p>
                      <a:pPr algn="ctr"/>
                      <a:r>
                        <a:rPr lang="en-US" sz="900" dirty="0">
                          <a:solidFill>
                            <a:schemeClr val="bg1"/>
                          </a:solidFill>
                        </a:rPr>
                        <a:t>(e)</a:t>
                      </a:r>
                      <a:endParaRPr lang="en-US" sz="900" b="1" dirty="0">
                        <a:solidFill>
                          <a:schemeClr val="bg1"/>
                        </a:solidFill>
                      </a:endParaRPr>
                    </a:p>
                  </a:txBody>
                  <a:tcPr anchor="ctr">
                    <a:noFill/>
                  </a:tcPr>
                </a:tc>
                <a:extLst>
                  <a:ext uri="{0D108BD9-81ED-4DB2-BD59-A6C34878D82A}">
                    <a16:rowId xmlns:a16="http://schemas.microsoft.com/office/drawing/2014/main" val="3423750114"/>
                  </a:ext>
                </a:extLst>
              </a:tr>
              <a:tr h="0">
                <a:tc>
                  <a:txBody>
                    <a:bodyPr/>
                    <a:lstStyle/>
                    <a:p>
                      <a:r>
                        <a:rPr lang="en-US" sz="900" dirty="0">
                          <a:solidFill>
                            <a:schemeClr val="bg1"/>
                          </a:solidFill>
                        </a:rPr>
                        <a:t>Paints: acrylic</a:t>
                      </a:r>
                      <a:endParaRPr lang="en-US" sz="900" b="1" dirty="0">
                        <a:solidFill>
                          <a:schemeClr val="bg1"/>
                        </a:solidFill>
                      </a:endParaRPr>
                    </a:p>
                  </a:txBody>
                  <a:tcPr anchor="ctr">
                    <a:noFill/>
                  </a:tcPr>
                </a:tc>
                <a:tc>
                  <a:txBody>
                    <a:bodyPr/>
                    <a:lstStyle/>
                    <a:p>
                      <a:pPr algn="ctr"/>
                      <a:r>
                        <a:rPr lang="en-US" sz="900" dirty="0">
                          <a:solidFill>
                            <a:schemeClr val="bg1"/>
                          </a:solidFill>
                        </a:rPr>
                        <a:t>$495.55</a:t>
                      </a:r>
                    </a:p>
                  </a:txBody>
                  <a:tcPr anchor="ctr">
                    <a:noFill/>
                  </a:tcPr>
                </a:tc>
                <a:tc>
                  <a:txBody>
                    <a:bodyPr/>
                    <a:lstStyle/>
                    <a:p>
                      <a:pPr algn="ctr"/>
                      <a:r>
                        <a:rPr lang="en-US" sz="900" baseline="0" dirty="0">
                          <a:solidFill>
                            <a:schemeClr val="bg1"/>
                          </a:solidFill>
                        </a:rPr>
                        <a:t>$586.61</a:t>
                      </a:r>
                    </a:p>
                  </a:txBody>
                  <a:tcPr anchor="ctr">
                    <a:noFill/>
                  </a:tcPr>
                </a:tc>
                <a:tc>
                  <a:txBody>
                    <a:bodyPr/>
                    <a:lstStyle/>
                    <a:p>
                      <a:pPr algn="ctr"/>
                      <a:r>
                        <a:rPr lang="en-US" sz="900" dirty="0">
                          <a:solidFill>
                            <a:schemeClr val="bg1"/>
                          </a:solidFill>
                        </a:rPr>
                        <a:t>$355.21</a:t>
                      </a:r>
                    </a:p>
                  </a:txBody>
                  <a:tcPr anchor="ctr">
                    <a:noFill/>
                  </a:tcPr>
                </a:tc>
                <a:tc>
                  <a:txBody>
                    <a:bodyPr/>
                    <a:lstStyle/>
                    <a:p>
                      <a:pPr algn="ctr"/>
                      <a:r>
                        <a:rPr lang="en-US" sz="900" baseline="0" dirty="0">
                          <a:solidFill>
                            <a:schemeClr val="bg1"/>
                          </a:solidFill>
                        </a:rPr>
                        <a:t>$134.09</a:t>
                      </a:r>
                      <a:r>
                        <a:rPr lang="en-US" sz="900" baseline="30000" dirty="0">
                          <a:solidFill>
                            <a:schemeClr val="bg1"/>
                          </a:solidFill>
                        </a:rPr>
                        <a:t>(d)</a:t>
                      </a:r>
                    </a:p>
                  </a:txBody>
                  <a:tcPr anchor="ctr">
                    <a:noFill/>
                  </a:tcPr>
                </a:tc>
                <a:tc>
                  <a:txBody>
                    <a:bodyPr/>
                    <a:lstStyle/>
                    <a:p>
                      <a:pPr algn="ctr"/>
                      <a:r>
                        <a:rPr lang="en-US" sz="900" cap="none" spc="0" dirty="0">
                          <a:ln/>
                          <a:solidFill>
                            <a:schemeClr val="bg1"/>
                          </a:solidFill>
                          <a:effectLst/>
                        </a:rPr>
                        <a:t>$2,765.11</a:t>
                      </a:r>
                      <a:r>
                        <a:rPr lang="en-US" sz="900" cap="none" spc="0" baseline="30000" dirty="0">
                          <a:ln/>
                          <a:solidFill>
                            <a:schemeClr val="bg1"/>
                          </a:solidFill>
                          <a:effectLst/>
                        </a:rPr>
                        <a:t>(</a:t>
                      </a:r>
                      <a:r>
                        <a:rPr lang="en-US" sz="900" cap="none" spc="0" baseline="30000" dirty="0" err="1">
                          <a:ln/>
                          <a:solidFill>
                            <a:schemeClr val="bg1"/>
                          </a:solidFill>
                          <a:effectLst/>
                        </a:rPr>
                        <a:t>c,e</a:t>
                      </a:r>
                      <a:r>
                        <a:rPr lang="en-US" sz="900" cap="none" spc="0" baseline="30000" dirty="0">
                          <a:ln/>
                          <a:solidFill>
                            <a:schemeClr val="bg1"/>
                          </a:solidFill>
                          <a:effectLst/>
                        </a:rPr>
                        <a:t>)</a:t>
                      </a:r>
                      <a:endParaRPr lang="en-US" sz="900" b="1" cap="none" spc="0" dirty="0">
                        <a:ln/>
                        <a:solidFill>
                          <a:schemeClr val="bg1"/>
                        </a:solidFill>
                        <a:effectLst/>
                      </a:endParaRPr>
                    </a:p>
                  </a:txBody>
                  <a:tcPr anchor="ctr">
                    <a:noFill/>
                  </a:tcPr>
                </a:tc>
                <a:tc>
                  <a:txBody>
                    <a:bodyPr/>
                    <a:lstStyle/>
                    <a:p>
                      <a:pPr algn="ctr"/>
                      <a:r>
                        <a:rPr lang="en-US" sz="900" dirty="0">
                          <a:solidFill>
                            <a:schemeClr val="bg1"/>
                          </a:solidFill>
                        </a:rPr>
                        <a:t>$268.07</a:t>
                      </a:r>
                      <a:r>
                        <a:rPr lang="en-US" sz="900" baseline="30000" dirty="0">
                          <a:solidFill>
                            <a:schemeClr val="bg1"/>
                          </a:solidFill>
                        </a:rPr>
                        <a:t>(d)</a:t>
                      </a:r>
                      <a:endParaRPr lang="en-US" sz="900" dirty="0">
                        <a:solidFill>
                          <a:schemeClr val="bg1"/>
                        </a:solidFill>
                      </a:endParaRPr>
                    </a:p>
                  </a:txBody>
                  <a:tcPr anchor="ctr">
                    <a:noFill/>
                  </a:tcPr>
                </a:tc>
                <a:extLst>
                  <a:ext uri="{0D108BD9-81ED-4DB2-BD59-A6C34878D82A}">
                    <a16:rowId xmlns:a16="http://schemas.microsoft.com/office/drawing/2014/main" val="4230878191"/>
                  </a:ext>
                </a:extLst>
              </a:tr>
              <a:tr h="0">
                <a:tc>
                  <a:txBody>
                    <a:bodyPr/>
                    <a:lstStyle/>
                    <a:p>
                      <a:r>
                        <a:rPr lang="en-US" sz="900" dirty="0">
                          <a:solidFill>
                            <a:schemeClr val="bg1"/>
                          </a:solidFill>
                        </a:rPr>
                        <a:t>Other creative materials </a:t>
                      </a:r>
                      <a:endParaRPr lang="en-US" sz="900" b="1" dirty="0">
                        <a:solidFill>
                          <a:schemeClr val="bg1"/>
                        </a:solidFill>
                      </a:endParaRPr>
                    </a:p>
                  </a:txBody>
                  <a:tcPr anchor="ctr">
                    <a:noFill/>
                  </a:tcPr>
                </a:tc>
                <a:tc>
                  <a:txBody>
                    <a:bodyPr/>
                    <a:lstStyle/>
                    <a:p>
                      <a:pPr algn="ctr"/>
                      <a:r>
                        <a:rPr lang="en-US" sz="900" dirty="0">
                          <a:solidFill>
                            <a:schemeClr val="bg1"/>
                          </a:solidFill>
                        </a:rPr>
                        <a:t>$319.73</a:t>
                      </a:r>
                    </a:p>
                  </a:txBody>
                  <a:tcPr anchor="ctr">
                    <a:noFill/>
                  </a:tcPr>
                </a:tc>
                <a:tc>
                  <a:txBody>
                    <a:bodyPr/>
                    <a:lstStyle/>
                    <a:p>
                      <a:pPr algn="ctr"/>
                      <a:r>
                        <a:rPr lang="en-US" sz="900" baseline="0" dirty="0">
                          <a:solidFill>
                            <a:schemeClr val="bg1"/>
                          </a:solidFill>
                        </a:rPr>
                        <a:t>$387.79</a:t>
                      </a:r>
                    </a:p>
                  </a:txBody>
                  <a:tcPr anchor="ctr">
                    <a:noFill/>
                  </a:tcPr>
                </a:tc>
                <a:tc>
                  <a:txBody>
                    <a:bodyPr/>
                    <a:lstStyle/>
                    <a:p>
                      <a:pPr algn="ctr"/>
                      <a:r>
                        <a:rPr lang="en-US" sz="900" dirty="0">
                          <a:solidFill>
                            <a:schemeClr val="bg1"/>
                          </a:solidFill>
                        </a:rPr>
                        <a:t>$186.55</a:t>
                      </a:r>
                    </a:p>
                  </a:txBody>
                  <a:tcPr anchor="ctr">
                    <a:noFill/>
                  </a:tcPr>
                </a:tc>
                <a:tc>
                  <a:txBody>
                    <a:bodyPr/>
                    <a:lstStyle/>
                    <a:p>
                      <a:pPr algn="ctr"/>
                      <a:r>
                        <a:rPr lang="en-US" sz="900" baseline="0" dirty="0">
                          <a:solidFill>
                            <a:schemeClr val="bg1"/>
                          </a:solidFill>
                        </a:rPr>
                        <a:t>$1,023.34 </a:t>
                      </a:r>
                      <a:r>
                        <a:rPr lang="en-US" sz="900" baseline="30000" dirty="0">
                          <a:solidFill>
                            <a:schemeClr val="bg1"/>
                          </a:solidFill>
                        </a:rPr>
                        <a:t>(e)</a:t>
                      </a:r>
                    </a:p>
                  </a:txBody>
                  <a:tcPr anchor="ctr">
                    <a:noFill/>
                  </a:tcPr>
                </a:tc>
                <a:tc>
                  <a:txBody>
                    <a:bodyPr/>
                    <a:lstStyle/>
                    <a:p>
                      <a:pPr algn="ctr"/>
                      <a:r>
                        <a:rPr lang="en-US" sz="900" dirty="0">
                          <a:solidFill>
                            <a:schemeClr val="bg1"/>
                          </a:solidFill>
                        </a:rPr>
                        <a:t>$362.22</a:t>
                      </a:r>
                    </a:p>
                  </a:txBody>
                  <a:tcPr anchor="ctr">
                    <a:noFill/>
                  </a:tcPr>
                </a:tc>
                <a:tc>
                  <a:txBody>
                    <a:bodyPr/>
                    <a:lstStyle/>
                    <a:p>
                      <a:pPr algn="ctr"/>
                      <a:r>
                        <a:rPr lang="en-US" sz="900" dirty="0">
                          <a:solidFill>
                            <a:schemeClr val="bg1"/>
                          </a:solidFill>
                        </a:rPr>
                        <a:t>$210.21 </a:t>
                      </a:r>
                      <a:r>
                        <a:rPr lang="en-US" sz="900" baseline="30000" dirty="0">
                          <a:solidFill>
                            <a:schemeClr val="bg1"/>
                          </a:solidFill>
                        </a:rPr>
                        <a:t>(c)</a:t>
                      </a:r>
                      <a:endParaRPr lang="en-US" sz="900" dirty="0">
                        <a:solidFill>
                          <a:schemeClr val="bg1"/>
                        </a:solidFill>
                      </a:endParaRPr>
                    </a:p>
                  </a:txBody>
                  <a:tcPr anchor="ctr">
                    <a:noFill/>
                  </a:tcPr>
                </a:tc>
                <a:extLst>
                  <a:ext uri="{0D108BD9-81ED-4DB2-BD59-A6C34878D82A}">
                    <a16:rowId xmlns:a16="http://schemas.microsoft.com/office/drawing/2014/main" val="399659408"/>
                  </a:ext>
                </a:extLst>
              </a:tr>
              <a:tr h="0">
                <a:tc>
                  <a:txBody>
                    <a:bodyPr/>
                    <a:lstStyle/>
                    <a:p>
                      <a:r>
                        <a:rPr lang="en-US" sz="900" dirty="0">
                          <a:solidFill>
                            <a:schemeClr val="bg1"/>
                          </a:solidFill>
                        </a:rPr>
                        <a:t>Framing supplies and services</a:t>
                      </a:r>
                      <a:endParaRPr lang="en-US" sz="900" b="1" dirty="0">
                        <a:solidFill>
                          <a:schemeClr val="bg1"/>
                        </a:solidFill>
                      </a:endParaRPr>
                    </a:p>
                  </a:txBody>
                  <a:tcPr anchor="ctr">
                    <a:noFill/>
                  </a:tcPr>
                </a:tc>
                <a:tc>
                  <a:txBody>
                    <a:bodyPr/>
                    <a:lstStyle/>
                    <a:p>
                      <a:pPr algn="ctr"/>
                      <a:r>
                        <a:rPr lang="en-US" sz="900" dirty="0">
                          <a:solidFill>
                            <a:schemeClr val="bg1"/>
                          </a:solidFill>
                        </a:rPr>
                        <a:t>$309.91</a:t>
                      </a:r>
                    </a:p>
                  </a:txBody>
                  <a:tcPr anchor="ctr">
                    <a:noFill/>
                  </a:tcPr>
                </a:tc>
                <a:tc>
                  <a:txBody>
                    <a:bodyPr/>
                    <a:lstStyle/>
                    <a:p>
                      <a:pPr algn="ctr"/>
                      <a:r>
                        <a:rPr lang="en-US" sz="900" baseline="0" dirty="0">
                          <a:solidFill>
                            <a:schemeClr val="bg1"/>
                          </a:solidFill>
                        </a:rPr>
                        <a:t>$326.13</a:t>
                      </a:r>
                    </a:p>
                  </a:txBody>
                  <a:tcPr anchor="ctr">
                    <a:noFill/>
                  </a:tcPr>
                </a:tc>
                <a:tc>
                  <a:txBody>
                    <a:bodyPr/>
                    <a:lstStyle/>
                    <a:p>
                      <a:pPr algn="ctr"/>
                      <a:r>
                        <a:rPr lang="en-US" sz="900" dirty="0">
                          <a:solidFill>
                            <a:schemeClr val="bg1"/>
                          </a:solidFill>
                        </a:rPr>
                        <a:t>$278.48</a:t>
                      </a:r>
                    </a:p>
                  </a:txBody>
                  <a:tcPr anchor="ctr">
                    <a:noFill/>
                  </a:tcPr>
                </a:tc>
                <a:tc>
                  <a:txBody>
                    <a:bodyPr/>
                    <a:lstStyle/>
                    <a:p>
                      <a:pPr algn="ctr"/>
                      <a:r>
                        <a:rPr lang="en-US" sz="900" baseline="0" dirty="0">
                          <a:solidFill>
                            <a:schemeClr val="bg1"/>
                          </a:solidFill>
                        </a:rPr>
                        <a:t>$151.33 </a:t>
                      </a:r>
                      <a:r>
                        <a:rPr lang="en-US" sz="900" baseline="30000" dirty="0">
                          <a:solidFill>
                            <a:schemeClr val="bg1"/>
                          </a:solidFill>
                        </a:rPr>
                        <a:t>(</a:t>
                      </a:r>
                      <a:r>
                        <a:rPr lang="en-US" sz="900" baseline="30000" dirty="0" err="1">
                          <a:solidFill>
                            <a:schemeClr val="bg1"/>
                          </a:solidFill>
                        </a:rPr>
                        <a:t>d,e</a:t>
                      </a:r>
                      <a:r>
                        <a:rPr lang="en-US" sz="900" baseline="30000" dirty="0">
                          <a:solidFill>
                            <a:schemeClr val="bg1"/>
                          </a:solidFill>
                        </a:rPr>
                        <a:t>)</a:t>
                      </a:r>
                    </a:p>
                  </a:txBody>
                  <a:tcPr anchor="ctr">
                    <a:noFill/>
                  </a:tcPr>
                </a:tc>
                <a:tc>
                  <a:txBody>
                    <a:bodyPr/>
                    <a:lstStyle/>
                    <a:p>
                      <a:pPr algn="ctr"/>
                      <a:r>
                        <a:rPr lang="en-US" sz="900" dirty="0">
                          <a:solidFill>
                            <a:schemeClr val="bg1"/>
                          </a:solidFill>
                        </a:rPr>
                        <a:t>$704.86 </a:t>
                      </a:r>
                      <a:r>
                        <a:rPr lang="en-US" sz="900" baseline="30000" dirty="0">
                          <a:solidFill>
                            <a:schemeClr val="bg1"/>
                          </a:solidFill>
                        </a:rPr>
                        <a:t>(</a:t>
                      </a:r>
                      <a:r>
                        <a:rPr lang="en-US" sz="900" baseline="30000" dirty="0" err="1">
                          <a:solidFill>
                            <a:schemeClr val="bg1"/>
                          </a:solidFill>
                        </a:rPr>
                        <a:t>c,e</a:t>
                      </a:r>
                      <a:r>
                        <a:rPr lang="en-US" sz="900" baseline="30000" dirty="0">
                          <a:solidFill>
                            <a:schemeClr val="bg1"/>
                          </a:solidFill>
                        </a:rPr>
                        <a:t>)</a:t>
                      </a:r>
                      <a:endParaRPr lang="en-US" sz="900" dirty="0">
                        <a:solidFill>
                          <a:schemeClr val="bg1"/>
                        </a:solidFill>
                      </a:endParaRPr>
                    </a:p>
                  </a:txBody>
                  <a:tcPr anchor="ctr">
                    <a:noFill/>
                  </a:tcPr>
                </a:tc>
                <a:tc>
                  <a:txBody>
                    <a:bodyPr/>
                    <a:lstStyle/>
                    <a:p>
                      <a:pPr algn="ctr"/>
                      <a:r>
                        <a:rPr lang="en-US" sz="900" dirty="0">
                          <a:solidFill>
                            <a:schemeClr val="bg1"/>
                          </a:solidFill>
                        </a:rPr>
                        <a:t>$274.17 </a:t>
                      </a:r>
                      <a:r>
                        <a:rPr lang="en-US" sz="900" baseline="30000" dirty="0">
                          <a:solidFill>
                            <a:schemeClr val="bg1"/>
                          </a:solidFill>
                        </a:rPr>
                        <a:t>(</a:t>
                      </a:r>
                      <a:r>
                        <a:rPr lang="en-US" sz="900" baseline="30000" dirty="0" err="1">
                          <a:solidFill>
                            <a:schemeClr val="bg1"/>
                          </a:solidFill>
                        </a:rPr>
                        <a:t>c,d</a:t>
                      </a:r>
                      <a:r>
                        <a:rPr lang="en-US" sz="900" baseline="30000" dirty="0">
                          <a:solidFill>
                            <a:schemeClr val="bg1"/>
                          </a:solidFill>
                        </a:rPr>
                        <a:t>)</a:t>
                      </a:r>
                      <a:endParaRPr lang="en-US" sz="900" dirty="0">
                        <a:solidFill>
                          <a:schemeClr val="bg1"/>
                        </a:solidFill>
                      </a:endParaRPr>
                    </a:p>
                  </a:txBody>
                  <a:tcPr anchor="ctr">
                    <a:noFill/>
                  </a:tcPr>
                </a:tc>
                <a:extLst>
                  <a:ext uri="{0D108BD9-81ED-4DB2-BD59-A6C34878D82A}">
                    <a16:rowId xmlns:a16="http://schemas.microsoft.com/office/drawing/2014/main" val="2159702854"/>
                  </a:ext>
                </a:extLst>
              </a:tr>
              <a:tr h="254000">
                <a:tc>
                  <a:txBody>
                    <a:bodyPr/>
                    <a:lstStyle/>
                    <a:p>
                      <a:pPr marL="0" algn="l" defTabSz="914400" rtl="0" eaLnBrk="1" latinLnBrk="0" hangingPunct="1"/>
                      <a:r>
                        <a:rPr lang="en-US" sz="900" kern="1200" dirty="0">
                          <a:solidFill>
                            <a:schemeClr val="bg1"/>
                          </a:solidFill>
                        </a:rPr>
                        <a:t>Paper, pads, blank books</a:t>
                      </a:r>
                      <a:endParaRPr lang="en-US" sz="900" b="1" kern="1200" dirty="0">
                        <a:solidFill>
                          <a:schemeClr val="bg1"/>
                        </a:solidFill>
                        <a:latin typeface="+mn-lt"/>
                        <a:ea typeface="+mn-ea"/>
                        <a:cs typeface="+mn-cs"/>
                      </a:endParaRPr>
                    </a:p>
                  </a:txBody>
                  <a:tcPr anchor="ctr">
                    <a:noFill/>
                  </a:tcPr>
                </a:tc>
                <a:tc>
                  <a:txBody>
                    <a:bodyPr/>
                    <a:lstStyle/>
                    <a:p>
                      <a:pPr algn="ctr"/>
                      <a:r>
                        <a:rPr lang="en-US" sz="900" dirty="0">
                          <a:solidFill>
                            <a:schemeClr val="bg1"/>
                          </a:solidFill>
                        </a:rPr>
                        <a:t>$308.37</a:t>
                      </a:r>
                    </a:p>
                  </a:txBody>
                  <a:tcPr anchor="ctr">
                    <a:noFill/>
                  </a:tcPr>
                </a:tc>
                <a:tc>
                  <a:txBody>
                    <a:bodyPr/>
                    <a:lstStyle/>
                    <a:p>
                      <a:pPr algn="ctr"/>
                      <a:r>
                        <a:rPr lang="en-US" sz="900" baseline="0" dirty="0">
                          <a:solidFill>
                            <a:schemeClr val="bg1"/>
                          </a:solidFill>
                        </a:rPr>
                        <a:t>$366.59</a:t>
                      </a:r>
                    </a:p>
                  </a:txBody>
                  <a:tcPr anchor="ctr">
                    <a:noFill/>
                  </a:tcPr>
                </a:tc>
                <a:tc>
                  <a:txBody>
                    <a:bodyPr/>
                    <a:lstStyle/>
                    <a:p>
                      <a:pPr algn="ctr"/>
                      <a:r>
                        <a:rPr lang="en-US" sz="900" dirty="0">
                          <a:solidFill>
                            <a:schemeClr val="bg1"/>
                          </a:solidFill>
                        </a:rPr>
                        <a:t>$213.33</a:t>
                      </a:r>
                    </a:p>
                  </a:txBody>
                  <a:tcPr anchor="ctr">
                    <a:noFill/>
                  </a:tcPr>
                </a:tc>
                <a:tc>
                  <a:txBody>
                    <a:bodyPr/>
                    <a:lstStyle/>
                    <a:p>
                      <a:pPr algn="ctr"/>
                      <a:r>
                        <a:rPr lang="en-US" sz="900" baseline="0" dirty="0">
                          <a:solidFill>
                            <a:schemeClr val="bg1"/>
                          </a:solidFill>
                        </a:rPr>
                        <a:t>$92.38</a:t>
                      </a:r>
                    </a:p>
                  </a:txBody>
                  <a:tcPr anchor="ctr">
                    <a:noFill/>
                  </a:tcPr>
                </a:tc>
                <a:tc>
                  <a:txBody>
                    <a:bodyPr/>
                    <a:lstStyle/>
                    <a:p>
                      <a:pPr algn="ctr"/>
                      <a:r>
                        <a:rPr lang="en-US" sz="900" dirty="0">
                          <a:solidFill>
                            <a:schemeClr val="bg1"/>
                          </a:solidFill>
                        </a:rPr>
                        <a:t>$163.53</a:t>
                      </a:r>
                    </a:p>
                  </a:txBody>
                  <a:tcPr anchor="ctr">
                    <a:noFill/>
                  </a:tcPr>
                </a:tc>
                <a:tc>
                  <a:txBody>
                    <a:bodyPr/>
                    <a:lstStyle/>
                    <a:p>
                      <a:pPr algn="ctr"/>
                      <a:r>
                        <a:rPr lang="en-US" sz="900" dirty="0">
                          <a:solidFill>
                            <a:schemeClr val="bg1"/>
                          </a:solidFill>
                        </a:rPr>
                        <a:t>$356.93</a:t>
                      </a:r>
                    </a:p>
                  </a:txBody>
                  <a:tcPr anchor="ctr">
                    <a:noFill/>
                  </a:tcPr>
                </a:tc>
                <a:extLst>
                  <a:ext uri="{0D108BD9-81ED-4DB2-BD59-A6C34878D82A}">
                    <a16:rowId xmlns:a16="http://schemas.microsoft.com/office/drawing/2014/main" val="3343760334"/>
                  </a:ext>
                </a:extLst>
              </a:tr>
              <a:tr h="0">
                <a:tc>
                  <a:txBody>
                    <a:bodyPr/>
                    <a:lstStyle/>
                    <a:p>
                      <a:r>
                        <a:rPr lang="en-US" sz="900" dirty="0">
                          <a:solidFill>
                            <a:schemeClr val="bg1"/>
                          </a:solidFill>
                        </a:rPr>
                        <a:t>Canvas, panels, board</a:t>
                      </a:r>
                      <a:endParaRPr lang="en-US" sz="900" b="1" dirty="0">
                        <a:solidFill>
                          <a:schemeClr val="bg1"/>
                        </a:solidFill>
                      </a:endParaRPr>
                    </a:p>
                  </a:txBody>
                  <a:tcPr anchor="ctr">
                    <a:noFill/>
                  </a:tcPr>
                </a:tc>
                <a:tc>
                  <a:txBody>
                    <a:bodyPr/>
                    <a:lstStyle/>
                    <a:p>
                      <a:pPr algn="ctr"/>
                      <a:r>
                        <a:rPr lang="en-US" sz="900" dirty="0">
                          <a:solidFill>
                            <a:schemeClr val="bg1"/>
                          </a:solidFill>
                        </a:rPr>
                        <a:t>$247.29</a:t>
                      </a:r>
                    </a:p>
                  </a:txBody>
                  <a:tcPr anchor="ctr">
                    <a:noFill/>
                  </a:tcPr>
                </a:tc>
                <a:tc>
                  <a:txBody>
                    <a:bodyPr/>
                    <a:lstStyle/>
                    <a:p>
                      <a:pPr algn="ctr"/>
                      <a:r>
                        <a:rPr lang="en-US" sz="900" baseline="0" dirty="0">
                          <a:solidFill>
                            <a:schemeClr val="bg1"/>
                          </a:solidFill>
                        </a:rPr>
                        <a:t>$235.27</a:t>
                      </a:r>
                      <a:r>
                        <a:rPr lang="en-US" sz="900" baseline="30000" dirty="0">
                          <a:solidFill>
                            <a:schemeClr val="bg1"/>
                          </a:solidFill>
                        </a:rPr>
                        <a:t>(b)</a:t>
                      </a:r>
                    </a:p>
                  </a:txBody>
                  <a:tcPr anchor="ctr">
                    <a:noFill/>
                  </a:tcPr>
                </a:tc>
                <a:tc>
                  <a:txBody>
                    <a:bodyPr/>
                    <a:lstStyle/>
                    <a:p>
                      <a:pPr algn="ctr"/>
                      <a:r>
                        <a:rPr lang="en-US" sz="900" dirty="0">
                          <a:solidFill>
                            <a:schemeClr val="bg1"/>
                          </a:solidFill>
                        </a:rPr>
                        <a:t>$272.24</a:t>
                      </a:r>
                    </a:p>
                  </a:txBody>
                  <a:tcPr anchor="ctr">
                    <a:noFill/>
                  </a:tcPr>
                </a:tc>
                <a:tc>
                  <a:txBody>
                    <a:bodyPr/>
                    <a:lstStyle/>
                    <a:p>
                      <a:pPr algn="ctr"/>
                      <a:r>
                        <a:rPr lang="en-US" sz="900" baseline="0" dirty="0">
                          <a:solidFill>
                            <a:schemeClr val="bg1"/>
                          </a:solidFill>
                        </a:rPr>
                        <a:t>$155.31 </a:t>
                      </a:r>
                      <a:r>
                        <a:rPr lang="en-US" sz="900" baseline="30000" dirty="0">
                          <a:solidFill>
                            <a:schemeClr val="bg1"/>
                          </a:solidFill>
                        </a:rPr>
                        <a:t>(d)</a:t>
                      </a:r>
                    </a:p>
                  </a:txBody>
                  <a:tcPr anchor="ctr">
                    <a:noFill/>
                  </a:tcPr>
                </a:tc>
                <a:tc>
                  <a:txBody>
                    <a:bodyPr/>
                    <a:lstStyle/>
                    <a:p>
                      <a:pPr algn="ctr"/>
                      <a:r>
                        <a:rPr lang="en-US" sz="900" dirty="0">
                          <a:solidFill>
                            <a:schemeClr val="bg1"/>
                          </a:solidFill>
                        </a:rPr>
                        <a:t>$669.72 </a:t>
                      </a:r>
                      <a:r>
                        <a:rPr lang="en-US" sz="900" baseline="30000" dirty="0">
                          <a:solidFill>
                            <a:schemeClr val="bg1"/>
                          </a:solidFill>
                        </a:rPr>
                        <a:t>(</a:t>
                      </a:r>
                      <a:r>
                        <a:rPr lang="en-US" sz="900" baseline="30000" dirty="0" err="1">
                          <a:solidFill>
                            <a:schemeClr val="bg1"/>
                          </a:solidFill>
                        </a:rPr>
                        <a:t>c,e</a:t>
                      </a:r>
                      <a:r>
                        <a:rPr lang="en-US" sz="900" baseline="30000" dirty="0">
                          <a:solidFill>
                            <a:schemeClr val="bg1"/>
                          </a:solidFill>
                        </a:rPr>
                        <a:t>)</a:t>
                      </a:r>
                      <a:endParaRPr lang="en-US" sz="900" dirty="0">
                        <a:solidFill>
                          <a:schemeClr val="bg1"/>
                        </a:solidFill>
                      </a:endParaRPr>
                    </a:p>
                  </a:txBody>
                  <a:tcPr anchor="ctr">
                    <a:noFill/>
                  </a:tcPr>
                </a:tc>
                <a:tc>
                  <a:txBody>
                    <a:bodyPr/>
                    <a:lstStyle/>
                    <a:p>
                      <a:pPr algn="ctr"/>
                      <a:r>
                        <a:rPr lang="en-US" sz="900" dirty="0">
                          <a:solidFill>
                            <a:schemeClr val="bg1"/>
                          </a:solidFill>
                        </a:rPr>
                        <a:t>$206.79 </a:t>
                      </a:r>
                      <a:r>
                        <a:rPr lang="en-US" sz="900" baseline="30000" dirty="0">
                          <a:solidFill>
                            <a:schemeClr val="bg1"/>
                          </a:solidFill>
                        </a:rPr>
                        <a:t>(d)</a:t>
                      </a:r>
                      <a:endParaRPr lang="en-US" sz="900" dirty="0">
                        <a:solidFill>
                          <a:schemeClr val="bg1"/>
                        </a:solidFill>
                      </a:endParaRPr>
                    </a:p>
                  </a:txBody>
                  <a:tcPr anchor="ctr">
                    <a:noFill/>
                  </a:tcPr>
                </a:tc>
                <a:extLst>
                  <a:ext uri="{0D108BD9-81ED-4DB2-BD59-A6C34878D82A}">
                    <a16:rowId xmlns:a16="http://schemas.microsoft.com/office/drawing/2014/main" val="1260973540"/>
                  </a:ext>
                </a:extLst>
              </a:tr>
              <a:tr h="0">
                <a:tc>
                  <a:txBody>
                    <a:bodyPr/>
                    <a:lstStyle/>
                    <a:p>
                      <a:r>
                        <a:rPr lang="en-US" sz="900" dirty="0">
                          <a:solidFill>
                            <a:schemeClr val="bg1"/>
                          </a:solidFill>
                        </a:rPr>
                        <a:t>Furniture, easels, lighting, storage, portfolios, etc.</a:t>
                      </a:r>
                      <a:endParaRPr lang="en-US" sz="900" b="1" dirty="0">
                        <a:solidFill>
                          <a:schemeClr val="bg1"/>
                        </a:solidFill>
                      </a:endParaRPr>
                    </a:p>
                  </a:txBody>
                  <a:tcPr anchor="ctr">
                    <a:noFill/>
                  </a:tcPr>
                </a:tc>
                <a:tc>
                  <a:txBody>
                    <a:bodyPr/>
                    <a:lstStyle/>
                    <a:p>
                      <a:pPr algn="ctr"/>
                      <a:r>
                        <a:rPr lang="en-US" sz="900" dirty="0">
                          <a:solidFill>
                            <a:schemeClr val="bg1"/>
                          </a:solidFill>
                        </a:rPr>
                        <a:t>$224.33</a:t>
                      </a:r>
                    </a:p>
                  </a:txBody>
                  <a:tcPr anchor="ctr">
                    <a:noFill/>
                  </a:tcPr>
                </a:tc>
                <a:tc>
                  <a:txBody>
                    <a:bodyPr/>
                    <a:lstStyle/>
                    <a:p>
                      <a:pPr algn="ctr"/>
                      <a:r>
                        <a:rPr lang="en-US" sz="900" baseline="0" dirty="0">
                          <a:solidFill>
                            <a:schemeClr val="bg1"/>
                          </a:solidFill>
                        </a:rPr>
                        <a:t>$235.78</a:t>
                      </a:r>
                    </a:p>
                  </a:txBody>
                  <a:tcPr anchor="ctr">
                    <a:noFill/>
                  </a:tcPr>
                </a:tc>
                <a:tc>
                  <a:txBody>
                    <a:bodyPr/>
                    <a:lstStyle/>
                    <a:p>
                      <a:pPr algn="ctr"/>
                      <a:r>
                        <a:rPr lang="en-US" sz="900" dirty="0">
                          <a:solidFill>
                            <a:schemeClr val="bg1"/>
                          </a:solidFill>
                        </a:rPr>
                        <a:t>$197.52</a:t>
                      </a:r>
                    </a:p>
                  </a:txBody>
                  <a:tcPr anchor="ctr">
                    <a:noFill/>
                  </a:tcPr>
                </a:tc>
                <a:tc>
                  <a:txBody>
                    <a:bodyPr/>
                    <a:lstStyle/>
                    <a:p>
                      <a:pPr algn="ctr"/>
                      <a:r>
                        <a:rPr lang="en-US" sz="900" baseline="0" dirty="0">
                          <a:solidFill>
                            <a:schemeClr val="bg1"/>
                          </a:solidFill>
                        </a:rPr>
                        <a:t>$107.70 </a:t>
                      </a:r>
                      <a:r>
                        <a:rPr lang="en-US" sz="900" baseline="30000" dirty="0">
                          <a:solidFill>
                            <a:schemeClr val="bg1"/>
                          </a:solidFill>
                        </a:rPr>
                        <a:t>(d)</a:t>
                      </a:r>
                    </a:p>
                  </a:txBody>
                  <a:tcPr anchor="ctr">
                    <a:noFill/>
                  </a:tcPr>
                </a:tc>
                <a:tc>
                  <a:txBody>
                    <a:bodyPr/>
                    <a:lstStyle/>
                    <a:p>
                      <a:pPr algn="ctr"/>
                      <a:r>
                        <a:rPr lang="en-US" sz="900" dirty="0">
                          <a:solidFill>
                            <a:schemeClr val="bg1"/>
                          </a:solidFill>
                        </a:rPr>
                        <a:t>$409.75 </a:t>
                      </a:r>
                      <a:r>
                        <a:rPr lang="en-US" sz="900" baseline="30000" dirty="0">
                          <a:solidFill>
                            <a:schemeClr val="bg1"/>
                          </a:solidFill>
                        </a:rPr>
                        <a:t>(c)</a:t>
                      </a:r>
                      <a:endParaRPr lang="en-US" sz="900" dirty="0">
                        <a:solidFill>
                          <a:schemeClr val="bg1"/>
                        </a:solidFill>
                      </a:endParaRPr>
                    </a:p>
                  </a:txBody>
                  <a:tcPr anchor="ctr">
                    <a:noFill/>
                  </a:tcPr>
                </a:tc>
                <a:tc>
                  <a:txBody>
                    <a:bodyPr/>
                    <a:lstStyle/>
                    <a:p>
                      <a:pPr algn="ctr"/>
                      <a:r>
                        <a:rPr lang="en-US" sz="900" dirty="0">
                          <a:solidFill>
                            <a:schemeClr val="bg1"/>
                          </a:solidFill>
                        </a:rPr>
                        <a:t>$218.55</a:t>
                      </a:r>
                    </a:p>
                  </a:txBody>
                  <a:tcPr anchor="ctr">
                    <a:noFill/>
                  </a:tcPr>
                </a:tc>
                <a:extLst>
                  <a:ext uri="{0D108BD9-81ED-4DB2-BD59-A6C34878D82A}">
                    <a16:rowId xmlns:a16="http://schemas.microsoft.com/office/drawing/2014/main" val="1118177052"/>
                  </a:ext>
                </a:extLst>
              </a:tr>
              <a:tr h="0">
                <a:tc>
                  <a:txBody>
                    <a:bodyPr/>
                    <a:lstStyle/>
                    <a:p>
                      <a:r>
                        <a:rPr lang="en-US" sz="900" dirty="0">
                          <a:solidFill>
                            <a:schemeClr val="bg1"/>
                          </a:solidFill>
                        </a:rPr>
                        <a:t>Books, magazines, videos, digital content, software, apps</a:t>
                      </a:r>
                      <a:endParaRPr lang="en-US" sz="900" b="1" dirty="0">
                        <a:solidFill>
                          <a:schemeClr val="bg1"/>
                        </a:solidFill>
                      </a:endParaRPr>
                    </a:p>
                  </a:txBody>
                  <a:tcPr anchor="ctr">
                    <a:noFill/>
                  </a:tcPr>
                </a:tc>
                <a:tc>
                  <a:txBody>
                    <a:bodyPr/>
                    <a:lstStyle/>
                    <a:p>
                      <a:pPr algn="ctr"/>
                      <a:r>
                        <a:rPr lang="en-US" sz="900" dirty="0">
                          <a:solidFill>
                            <a:schemeClr val="bg1"/>
                          </a:solidFill>
                        </a:rPr>
                        <a:t>$192.59</a:t>
                      </a:r>
                    </a:p>
                  </a:txBody>
                  <a:tcPr anchor="ctr">
                    <a:noFill/>
                  </a:tcPr>
                </a:tc>
                <a:tc>
                  <a:txBody>
                    <a:bodyPr/>
                    <a:lstStyle/>
                    <a:p>
                      <a:pPr algn="ctr"/>
                      <a:r>
                        <a:rPr lang="en-US" sz="900" baseline="0" dirty="0">
                          <a:solidFill>
                            <a:schemeClr val="bg1"/>
                          </a:solidFill>
                        </a:rPr>
                        <a:t>$212.61</a:t>
                      </a:r>
                    </a:p>
                  </a:txBody>
                  <a:tcPr anchor="ctr">
                    <a:noFill/>
                  </a:tcPr>
                </a:tc>
                <a:tc>
                  <a:txBody>
                    <a:bodyPr/>
                    <a:lstStyle/>
                    <a:p>
                      <a:pPr algn="ctr"/>
                      <a:r>
                        <a:rPr lang="en-US" sz="900" dirty="0">
                          <a:solidFill>
                            <a:schemeClr val="bg1"/>
                          </a:solidFill>
                        </a:rPr>
                        <a:t>$150.90</a:t>
                      </a:r>
                    </a:p>
                  </a:txBody>
                  <a:tcPr anchor="ctr">
                    <a:noFill/>
                  </a:tcPr>
                </a:tc>
                <a:tc>
                  <a:txBody>
                    <a:bodyPr/>
                    <a:lstStyle/>
                    <a:p>
                      <a:pPr algn="ctr"/>
                      <a:r>
                        <a:rPr lang="en-US" sz="900" baseline="0" dirty="0">
                          <a:solidFill>
                            <a:schemeClr val="bg1"/>
                          </a:solidFill>
                        </a:rPr>
                        <a:t>$152.64</a:t>
                      </a:r>
                    </a:p>
                  </a:txBody>
                  <a:tcPr anchor="ctr">
                    <a:noFill/>
                  </a:tcPr>
                </a:tc>
                <a:tc>
                  <a:txBody>
                    <a:bodyPr/>
                    <a:lstStyle/>
                    <a:p>
                      <a:pPr algn="ctr"/>
                      <a:r>
                        <a:rPr lang="en-US" sz="900" dirty="0">
                          <a:solidFill>
                            <a:schemeClr val="bg1"/>
                          </a:solidFill>
                        </a:rPr>
                        <a:t>$222.18</a:t>
                      </a:r>
                    </a:p>
                  </a:txBody>
                  <a:tcPr anchor="ctr">
                    <a:noFill/>
                  </a:tcPr>
                </a:tc>
                <a:tc>
                  <a:txBody>
                    <a:bodyPr/>
                    <a:lstStyle/>
                    <a:p>
                      <a:pPr algn="ctr"/>
                      <a:r>
                        <a:rPr lang="en-US" sz="900" dirty="0">
                          <a:solidFill>
                            <a:schemeClr val="bg1"/>
                          </a:solidFill>
                        </a:rPr>
                        <a:t>$194.82</a:t>
                      </a:r>
                    </a:p>
                  </a:txBody>
                  <a:tcPr anchor="ctr">
                    <a:noFill/>
                  </a:tcPr>
                </a:tc>
                <a:extLst>
                  <a:ext uri="{0D108BD9-81ED-4DB2-BD59-A6C34878D82A}">
                    <a16:rowId xmlns:a16="http://schemas.microsoft.com/office/drawing/2014/main" val="1478962705"/>
                  </a:ext>
                </a:extLst>
              </a:tr>
              <a:tr h="147320">
                <a:tc>
                  <a:txBody>
                    <a:bodyPr/>
                    <a:lstStyle/>
                    <a:p>
                      <a:r>
                        <a:rPr lang="en-US" sz="900" dirty="0">
                          <a:solidFill>
                            <a:schemeClr val="bg1"/>
                          </a:solidFill>
                        </a:rPr>
                        <a:t>Paints: oil</a:t>
                      </a:r>
                      <a:endParaRPr lang="en-US" sz="900" b="1" dirty="0">
                        <a:solidFill>
                          <a:schemeClr val="bg1"/>
                        </a:solidFill>
                      </a:endParaRPr>
                    </a:p>
                  </a:txBody>
                  <a:tcPr anchor="ctr">
                    <a:noFill/>
                  </a:tcPr>
                </a:tc>
                <a:tc>
                  <a:txBody>
                    <a:bodyPr/>
                    <a:lstStyle/>
                    <a:p>
                      <a:pPr algn="ctr"/>
                      <a:r>
                        <a:rPr lang="en-US" sz="900" dirty="0">
                          <a:solidFill>
                            <a:schemeClr val="bg1"/>
                          </a:solidFill>
                        </a:rPr>
                        <a:t>$175.14</a:t>
                      </a:r>
                    </a:p>
                  </a:txBody>
                  <a:tcPr anchor="ctr">
                    <a:noFill/>
                  </a:tcPr>
                </a:tc>
                <a:tc>
                  <a:txBody>
                    <a:bodyPr/>
                    <a:lstStyle/>
                    <a:p>
                      <a:pPr algn="ctr"/>
                      <a:r>
                        <a:rPr lang="en-US" sz="900" baseline="0" dirty="0">
                          <a:solidFill>
                            <a:schemeClr val="bg1"/>
                          </a:solidFill>
                        </a:rPr>
                        <a:t>$174.55</a:t>
                      </a:r>
                    </a:p>
                  </a:txBody>
                  <a:tcPr anchor="ctr">
                    <a:noFill/>
                  </a:tcPr>
                </a:tc>
                <a:tc>
                  <a:txBody>
                    <a:bodyPr/>
                    <a:lstStyle/>
                    <a:p>
                      <a:pPr algn="ctr"/>
                      <a:r>
                        <a:rPr lang="en-US" sz="900" dirty="0">
                          <a:solidFill>
                            <a:schemeClr val="bg1"/>
                          </a:solidFill>
                        </a:rPr>
                        <a:t>$183.11</a:t>
                      </a:r>
                    </a:p>
                  </a:txBody>
                  <a:tcPr anchor="ctr">
                    <a:noFill/>
                  </a:tcPr>
                </a:tc>
                <a:tc>
                  <a:txBody>
                    <a:bodyPr/>
                    <a:lstStyle/>
                    <a:p>
                      <a:pPr algn="ctr"/>
                      <a:r>
                        <a:rPr lang="en-US" sz="900" baseline="0" dirty="0">
                          <a:solidFill>
                            <a:schemeClr val="bg1"/>
                          </a:solidFill>
                        </a:rPr>
                        <a:t>$160.45</a:t>
                      </a:r>
                      <a:r>
                        <a:rPr lang="en-US" sz="900" baseline="30000" dirty="0">
                          <a:solidFill>
                            <a:schemeClr val="bg1"/>
                          </a:solidFill>
                        </a:rPr>
                        <a:t>(d)</a:t>
                      </a:r>
                    </a:p>
                  </a:txBody>
                  <a:tcPr anchor="ctr">
                    <a:noFill/>
                  </a:tcPr>
                </a:tc>
                <a:tc>
                  <a:txBody>
                    <a:bodyPr/>
                    <a:lstStyle/>
                    <a:p>
                      <a:pPr algn="ctr"/>
                      <a:r>
                        <a:rPr lang="en-US" sz="900" dirty="0">
                          <a:solidFill>
                            <a:schemeClr val="bg1"/>
                          </a:solidFill>
                        </a:rPr>
                        <a:t>$374.26</a:t>
                      </a:r>
                      <a:r>
                        <a:rPr lang="en-US" sz="900" baseline="30000" dirty="0">
                          <a:solidFill>
                            <a:schemeClr val="bg1"/>
                          </a:solidFill>
                        </a:rPr>
                        <a:t>(</a:t>
                      </a:r>
                      <a:r>
                        <a:rPr lang="en-US" sz="900" baseline="30000" dirty="0" err="1">
                          <a:solidFill>
                            <a:schemeClr val="bg1"/>
                          </a:solidFill>
                        </a:rPr>
                        <a:t>c,e</a:t>
                      </a:r>
                      <a:r>
                        <a:rPr lang="en-US" sz="900" baseline="30000" dirty="0">
                          <a:solidFill>
                            <a:schemeClr val="bg1"/>
                          </a:solidFill>
                        </a:rPr>
                        <a:t>)</a:t>
                      </a:r>
                      <a:endParaRPr lang="en-US" sz="900" dirty="0">
                        <a:solidFill>
                          <a:schemeClr val="bg1"/>
                        </a:solidFill>
                      </a:endParaRPr>
                    </a:p>
                  </a:txBody>
                  <a:tcPr anchor="ctr">
                    <a:noFill/>
                  </a:tcPr>
                </a:tc>
                <a:tc>
                  <a:txBody>
                    <a:bodyPr/>
                    <a:lstStyle/>
                    <a:p>
                      <a:pPr algn="ctr"/>
                      <a:r>
                        <a:rPr lang="en-US" sz="900" dirty="0">
                          <a:solidFill>
                            <a:schemeClr val="bg1"/>
                          </a:solidFill>
                        </a:rPr>
                        <a:t>$151.19</a:t>
                      </a:r>
                      <a:r>
                        <a:rPr lang="en-US" sz="900" baseline="30000" dirty="0">
                          <a:solidFill>
                            <a:schemeClr val="bg1"/>
                          </a:solidFill>
                        </a:rPr>
                        <a:t>(d)</a:t>
                      </a:r>
                      <a:endParaRPr lang="en-US" sz="900" dirty="0">
                        <a:solidFill>
                          <a:schemeClr val="bg1"/>
                        </a:solidFill>
                      </a:endParaRPr>
                    </a:p>
                  </a:txBody>
                  <a:tcPr anchor="ctr">
                    <a:noFill/>
                  </a:tcPr>
                </a:tc>
                <a:extLst>
                  <a:ext uri="{0D108BD9-81ED-4DB2-BD59-A6C34878D82A}">
                    <a16:rowId xmlns:a16="http://schemas.microsoft.com/office/drawing/2014/main" val="1129227096"/>
                  </a:ext>
                </a:extLst>
              </a:tr>
              <a:tr h="147320">
                <a:tc>
                  <a:txBody>
                    <a:bodyPr/>
                    <a:lstStyle/>
                    <a:p>
                      <a:r>
                        <a:rPr lang="en-US" sz="900" dirty="0">
                          <a:solidFill>
                            <a:schemeClr val="bg1"/>
                          </a:solidFill>
                        </a:rPr>
                        <a:t>Paints: watercolor</a:t>
                      </a:r>
                      <a:endParaRPr lang="en-US" sz="900" b="1" dirty="0">
                        <a:solidFill>
                          <a:schemeClr val="bg1"/>
                        </a:solidFill>
                      </a:endParaRPr>
                    </a:p>
                  </a:txBody>
                  <a:tcPr anchor="ctr">
                    <a:noFill/>
                  </a:tcPr>
                </a:tc>
                <a:tc>
                  <a:txBody>
                    <a:bodyPr/>
                    <a:lstStyle/>
                    <a:p>
                      <a:pPr algn="ctr"/>
                      <a:r>
                        <a:rPr lang="en-US" sz="900" dirty="0">
                          <a:solidFill>
                            <a:schemeClr val="bg1"/>
                          </a:solidFill>
                        </a:rPr>
                        <a:t>$153.86</a:t>
                      </a:r>
                    </a:p>
                  </a:txBody>
                  <a:tcPr anchor="ctr">
                    <a:noFill/>
                  </a:tcPr>
                </a:tc>
                <a:tc>
                  <a:txBody>
                    <a:bodyPr/>
                    <a:lstStyle/>
                    <a:p>
                      <a:pPr algn="ctr"/>
                      <a:r>
                        <a:rPr lang="en-US" sz="900" baseline="0" dirty="0">
                          <a:solidFill>
                            <a:schemeClr val="bg1"/>
                          </a:solidFill>
                        </a:rPr>
                        <a:t>$176.22</a:t>
                      </a:r>
                    </a:p>
                  </a:txBody>
                  <a:tcPr anchor="ctr">
                    <a:noFill/>
                  </a:tcPr>
                </a:tc>
                <a:tc>
                  <a:txBody>
                    <a:bodyPr/>
                    <a:lstStyle/>
                    <a:p>
                      <a:pPr algn="ctr"/>
                      <a:r>
                        <a:rPr lang="en-US" sz="900" dirty="0">
                          <a:solidFill>
                            <a:schemeClr val="bg1"/>
                          </a:solidFill>
                        </a:rPr>
                        <a:t>$112.71</a:t>
                      </a:r>
                    </a:p>
                  </a:txBody>
                  <a:tcPr anchor="ctr">
                    <a:noFill/>
                  </a:tcPr>
                </a:tc>
                <a:tc>
                  <a:txBody>
                    <a:bodyPr/>
                    <a:lstStyle/>
                    <a:p>
                      <a:pPr algn="ctr"/>
                      <a:r>
                        <a:rPr lang="en-US" sz="900" baseline="0" dirty="0">
                          <a:solidFill>
                            <a:schemeClr val="bg1"/>
                          </a:solidFill>
                        </a:rPr>
                        <a:t>$95.30 </a:t>
                      </a:r>
                      <a:r>
                        <a:rPr lang="en-US" sz="900" baseline="30000" dirty="0">
                          <a:solidFill>
                            <a:schemeClr val="bg1"/>
                          </a:solidFill>
                        </a:rPr>
                        <a:t>(d)</a:t>
                      </a:r>
                    </a:p>
                  </a:txBody>
                  <a:tcPr anchor="ctr">
                    <a:noFill/>
                  </a:tcPr>
                </a:tc>
                <a:tc>
                  <a:txBody>
                    <a:bodyPr/>
                    <a:lstStyle/>
                    <a:p>
                      <a:pPr algn="ctr"/>
                      <a:r>
                        <a:rPr lang="en-US" sz="900" dirty="0">
                          <a:solidFill>
                            <a:schemeClr val="bg1"/>
                          </a:solidFill>
                        </a:rPr>
                        <a:t>$445.40 </a:t>
                      </a:r>
                      <a:r>
                        <a:rPr lang="en-US" sz="900" baseline="30000" dirty="0">
                          <a:solidFill>
                            <a:schemeClr val="bg1"/>
                          </a:solidFill>
                        </a:rPr>
                        <a:t>(</a:t>
                      </a:r>
                      <a:r>
                        <a:rPr lang="en-US" sz="900" baseline="30000" dirty="0" err="1">
                          <a:solidFill>
                            <a:schemeClr val="bg1"/>
                          </a:solidFill>
                        </a:rPr>
                        <a:t>c,e</a:t>
                      </a:r>
                      <a:r>
                        <a:rPr lang="en-US" sz="900" baseline="30000" dirty="0">
                          <a:solidFill>
                            <a:schemeClr val="bg1"/>
                          </a:solidFill>
                        </a:rPr>
                        <a:t>)</a:t>
                      </a:r>
                      <a:endParaRPr lang="en-US" sz="900" dirty="0">
                        <a:solidFill>
                          <a:schemeClr val="bg1"/>
                        </a:solidFill>
                      </a:endParaRPr>
                    </a:p>
                  </a:txBody>
                  <a:tcPr anchor="ctr">
                    <a:noFill/>
                  </a:tcPr>
                </a:tc>
                <a:tc>
                  <a:txBody>
                    <a:bodyPr/>
                    <a:lstStyle/>
                    <a:p>
                      <a:pPr algn="ctr"/>
                      <a:r>
                        <a:rPr lang="en-US" sz="900" dirty="0">
                          <a:solidFill>
                            <a:schemeClr val="bg1"/>
                          </a:solidFill>
                        </a:rPr>
                        <a:t>$131.07 </a:t>
                      </a:r>
                      <a:r>
                        <a:rPr lang="en-US" sz="900" baseline="30000" dirty="0">
                          <a:solidFill>
                            <a:schemeClr val="bg1"/>
                          </a:solidFill>
                        </a:rPr>
                        <a:t>(d)</a:t>
                      </a:r>
                      <a:endParaRPr lang="en-US" sz="900" dirty="0">
                        <a:solidFill>
                          <a:schemeClr val="bg1"/>
                        </a:solidFill>
                      </a:endParaRPr>
                    </a:p>
                  </a:txBody>
                  <a:tcPr anchor="ctr">
                    <a:noFill/>
                  </a:tcPr>
                </a:tc>
                <a:extLst>
                  <a:ext uri="{0D108BD9-81ED-4DB2-BD59-A6C34878D82A}">
                    <a16:rowId xmlns:a16="http://schemas.microsoft.com/office/drawing/2014/main" val="2311326626"/>
                  </a:ext>
                </a:extLst>
              </a:tr>
              <a:tr h="147320">
                <a:tc>
                  <a:txBody>
                    <a:bodyPr/>
                    <a:lstStyle/>
                    <a:p>
                      <a:r>
                        <a:rPr lang="en-US" sz="900" dirty="0">
                          <a:solidFill>
                            <a:schemeClr val="bg1"/>
                          </a:solidFill>
                        </a:rPr>
                        <a:t>Paints: other</a:t>
                      </a:r>
                      <a:endParaRPr lang="en-US" sz="900" b="1" dirty="0">
                        <a:solidFill>
                          <a:schemeClr val="bg1"/>
                        </a:solidFill>
                      </a:endParaRPr>
                    </a:p>
                  </a:txBody>
                  <a:tcPr anchor="ctr">
                    <a:noFill/>
                  </a:tcPr>
                </a:tc>
                <a:tc>
                  <a:txBody>
                    <a:bodyPr/>
                    <a:lstStyle/>
                    <a:p>
                      <a:pPr algn="ctr"/>
                      <a:r>
                        <a:rPr lang="en-US" sz="900" dirty="0">
                          <a:solidFill>
                            <a:schemeClr val="bg1"/>
                          </a:solidFill>
                        </a:rPr>
                        <a:t>$133.74</a:t>
                      </a:r>
                    </a:p>
                  </a:txBody>
                  <a:tcPr anchor="ctr">
                    <a:noFill/>
                  </a:tcPr>
                </a:tc>
                <a:tc>
                  <a:txBody>
                    <a:bodyPr/>
                    <a:lstStyle/>
                    <a:p>
                      <a:pPr algn="ctr"/>
                      <a:r>
                        <a:rPr lang="en-US" sz="900" baseline="0" dirty="0">
                          <a:solidFill>
                            <a:schemeClr val="bg1"/>
                          </a:solidFill>
                        </a:rPr>
                        <a:t>$132.62</a:t>
                      </a:r>
                    </a:p>
                  </a:txBody>
                  <a:tcPr anchor="ctr">
                    <a:noFill/>
                  </a:tcPr>
                </a:tc>
                <a:tc>
                  <a:txBody>
                    <a:bodyPr/>
                    <a:lstStyle/>
                    <a:p>
                      <a:pPr algn="ctr"/>
                      <a:r>
                        <a:rPr lang="en-US" sz="900" dirty="0">
                          <a:solidFill>
                            <a:schemeClr val="bg1"/>
                          </a:solidFill>
                        </a:rPr>
                        <a:t>$138.90</a:t>
                      </a:r>
                    </a:p>
                  </a:txBody>
                  <a:tcPr anchor="ctr">
                    <a:noFill/>
                  </a:tcPr>
                </a:tc>
                <a:tc>
                  <a:txBody>
                    <a:bodyPr/>
                    <a:lstStyle/>
                    <a:p>
                      <a:pPr algn="ctr"/>
                      <a:r>
                        <a:rPr lang="en-US" sz="900" baseline="0" dirty="0">
                          <a:solidFill>
                            <a:schemeClr val="bg1"/>
                          </a:solidFill>
                        </a:rPr>
                        <a:t>$68.25 </a:t>
                      </a:r>
                      <a:r>
                        <a:rPr lang="en-US" sz="900" baseline="30000" dirty="0">
                          <a:solidFill>
                            <a:schemeClr val="bg1"/>
                          </a:solidFill>
                        </a:rPr>
                        <a:t>(d)</a:t>
                      </a:r>
                    </a:p>
                  </a:txBody>
                  <a:tcPr anchor="ctr">
                    <a:noFill/>
                  </a:tcPr>
                </a:tc>
                <a:tc>
                  <a:txBody>
                    <a:bodyPr/>
                    <a:lstStyle/>
                    <a:p>
                      <a:pPr algn="ctr"/>
                      <a:r>
                        <a:rPr lang="en-US" sz="900" dirty="0">
                          <a:solidFill>
                            <a:schemeClr val="bg1"/>
                          </a:solidFill>
                        </a:rPr>
                        <a:t>$348.82 </a:t>
                      </a:r>
                      <a:r>
                        <a:rPr lang="en-US" sz="900" baseline="30000" dirty="0">
                          <a:solidFill>
                            <a:schemeClr val="bg1"/>
                          </a:solidFill>
                        </a:rPr>
                        <a:t>(</a:t>
                      </a:r>
                      <a:r>
                        <a:rPr lang="en-US" sz="900" baseline="30000" dirty="0" err="1">
                          <a:solidFill>
                            <a:schemeClr val="bg1"/>
                          </a:solidFill>
                        </a:rPr>
                        <a:t>c,e</a:t>
                      </a:r>
                      <a:r>
                        <a:rPr lang="en-US" sz="900" baseline="30000" dirty="0">
                          <a:solidFill>
                            <a:schemeClr val="bg1"/>
                          </a:solidFill>
                        </a:rPr>
                        <a:t>)</a:t>
                      </a:r>
                      <a:endParaRPr lang="en-US" sz="900" dirty="0">
                        <a:solidFill>
                          <a:schemeClr val="bg1"/>
                        </a:solidFill>
                      </a:endParaRPr>
                    </a:p>
                  </a:txBody>
                  <a:tcPr anchor="ctr">
                    <a:noFill/>
                  </a:tcPr>
                </a:tc>
                <a:tc>
                  <a:txBody>
                    <a:bodyPr/>
                    <a:lstStyle/>
                    <a:p>
                      <a:pPr algn="ctr"/>
                      <a:r>
                        <a:rPr lang="en-US" sz="900" dirty="0">
                          <a:solidFill>
                            <a:schemeClr val="bg1"/>
                          </a:solidFill>
                        </a:rPr>
                        <a:t>$111.51 </a:t>
                      </a:r>
                      <a:r>
                        <a:rPr lang="en-US" sz="900" baseline="30000" dirty="0">
                          <a:solidFill>
                            <a:schemeClr val="bg1"/>
                          </a:solidFill>
                        </a:rPr>
                        <a:t>(d)</a:t>
                      </a:r>
                      <a:endParaRPr lang="en-US" sz="900" dirty="0">
                        <a:solidFill>
                          <a:schemeClr val="bg1"/>
                        </a:solidFill>
                      </a:endParaRPr>
                    </a:p>
                  </a:txBody>
                  <a:tcPr anchor="ctr">
                    <a:noFill/>
                  </a:tcPr>
                </a:tc>
                <a:extLst>
                  <a:ext uri="{0D108BD9-81ED-4DB2-BD59-A6C34878D82A}">
                    <a16:rowId xmlns:a16="http://schemas.microsoft.com/office/drawing/2014/main" val="1470247248"/>
                  </a:ext>
                </a:extLst>
              </a:tr>
              <a:tr h="147320">
                <a:tc>
                  <a:txBody>
                    <a:bodyPr/>
                    <a:lstStyle/>
                    <a:p>
                      <a:r>
                        <a:rPr lang="en-US" sz="900" dirty="0">
                          <a:solidFill>
                            <a:schemeClr val="bg1"/>
                          </a:solidFill>
                        </a:rPr>
                        <a:t>Drawing materials </a:t>
                      </a:r>
                      <a:endParaRPr lang="en-US" sz="900" b="1" dirty="0">
                        <a:solidFill>
                          <a:schemeClr val="bg1"/>
                        </a:solidFill>
                      </a:endParaRPr>
                    </a:p>
                  </a:txBody>
                  <a:tcPr anchor="ctr">
                    <a:noFill/>
                  </a:tcPr>
                </a:tc>
                <a:tc>
                  <a:txBody>
                    <a:bodyPr/>
                    <a:lstStyle/>
                    <a:p>
                      <a:pPr algn="ctr"/>
                      <a:r>
                        <a:rPr lang="en-US" sz="900" dirty="0">
                          <a:solidFill>
                            <a:schemeClr val="bg1"/>
                          </a:solidFill>
                        </a:rPr>
                        <a:t>$131.54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dirty="0">
                          <a:ln>
                            <a:noFill/>
                          </a:ln>
                          <a:solidFill>
                            <a:schemeClr val="bg1"/>
                          </a:solidFill>
                          <a:effectLst/>
                          <a:uLnTx/>
                          <a:uFillTx/>
                        </a:rPr>
                        <a:t>$115.91</a:t>
                      </a:r>
                      <a:endParaRPr kumimoji="0" lang="en-US" sz="900" b="0" i="0" u="none" strike="noStrike" kern="1200" cap="none" spc="0" normalizeH="0" baseline="0" noProof="0" dirty="0">
                        <a:ln>
                          <a:noFill/>
                        </a:ln>
                        <a:solidFill>
                          <a:schemeClr val="bg1"/>
                        </a:solidFill>
                        <a:effectLst/>
                        <a:uLnTx/>
                        <a:uFillTx/>
                        <a:latin typeface="+mn-lt"/>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dirty="0">
                          <a:ln>
                            <a:noFill/>
                          </a:ln>
                          <a:solidFill>
                            <a:schemeClr val="bg1"/>
                          </a:solidFill>
                          <a:effectLst/>
                          <a:uLnTx/>
                          <a:uFillTx/>
                        </a:rPr>
                        <a:t>$165.72</a:t>
                      </a:r>
                      <a:endParaRPr kumimoji="0" lang="en-US" sz="900" b="0" i="0" u="none" strike="noStrike" kern="1200" cap="none" spc="0" normalizeH="0" baseline="0" noProof="0" dirty="0">
                        <a:ln>
                          <a:noFill/>
                        </a:ln>
                        <a:solidFill>
                          <a:schemeClr val="bg1"/>
                        </a:solidFill>
                        <a:effectLst/>
                        <a:uLnTx/>
                        <a:uFillTx/>
                        <a:latin typeface="+mn-lt"/>
                        <a:ea typeface="+mn-ea"/>
                        <a:cs typeface="+mn-cs"/>
                      </a:endParaRPr>
                    </a:p>
                  </a:txBody>
                  <a:tcPr anchor="ctr">
                    <a:noFill/>
                  </a:tcPr>
                </a:tc>
                <a:tc>
                  <a:txBody>
                    <a:bodyPr/>
                    <a:lstStyle/>
                    <a:p>
                      <a:pPr algn="ctr"/>
                      <a:r>
                        <a:rPr lang="en-US" sz="900" baseline="0" dirty="0">
                          <a:solidFill>
                            <a:schemeClr val="bg1"/>
                          </a:solidFill>
                        </a:rPr>
                        <a:t>$108.38</a:t>
                      </a:r>
                    </a:p>
                  </a:txBody>
                  <a:tcPr anchor="ctr">
                    <a:noFill/>
                  </a:tcPr>
                </a:tc>
                <a:tc>
                  <a:txBody>
                    <a:bodyPr/>
                    <a:lstStyle/>
                    <a:p>
                      <a:pPr algn="ctr"/>
                      <a:r>
                        <a:rPr lang="en-US" sz="900" dirty="0">
                          <a:solidFill>
                            <a:schemeClr val="bg1"/>
                          </a:solidFill>
                        </a:rPr>
                        <a:t>$166.13</a:t>
                      </a:r>
                    </a:p>
                  </a:txBody>
                  <a:tcPr anchor="ctr">
                    <a:noFill/>
                  </a:tcPr>
                </a:tc>
                <a:tc>
                  <a:txBody>
                    <a:bodyPr/>
                    <a:lstStyle/>
                    <a:p>
                      <a:pPr algn="ctr"/>
                      <a:r>
                        <a:rPr lang="en-US" sz="900" dirty="0">
                          <a:solidFill>
                            <a:schemeClr val="bg1"/>
                          </a:solidFill>
                        </a:rPr>
                        <a:t>$131.01</a:t>
                      </a:r>
                    </a:p>
                  </a:txBody>
                  <a:tcPr anchor="ctr">
                    <a:noFill/>
                  </a:tcPr>
                </a:tc>
                <a:extLst>
                  <a:ext uri="{0D108BD9-81ED-4DB2-BD59-A6C34878D82A}">
                    <a16:rowId xmlns:a16="http://schemas.microsoft.com/office/drawing/2014/main" val="185638355"/>
                  </a:ext>
                </a:extLst>
              </a:tr>
              <a:tr h="147320">
                <a:tc>
                  <a:txBody>
                    <a:bodyPr/>
                    <a:lstStyle/>
                    <a:p>
                      <a:r>
                        <a:rPr lang="en-US" sz="900" dirty="0">
                          <a:solidFill>
                            <a:schemeClr val="bg1"/>
                          </a:solidFill>
                        </a:rPr>
                        <a:t>Brushes and other tools</a:t>
                      </a:r>
                      <a:endParaRPr lang="en-US" sz="900" b="1" dirty="0">
                        <a:solidFill>
                          <a:schemeClr val="bg1"/>
                        </a:solidFill>
                      </a:endParaRPr>
                    </a:p>
                  </a:txBody>
                  <a:tcPr anchor="ctr">
                    <a:noFill/>
                  </a:tcPr>
                </a:tc>
                <a:tc>
                  <a:txBody>
                    <a:bodyPr/>
                    <a:lstStyle/>
                    <a:p>
                      <a:pPr algn="ctr"/>
                      <a:r>
                        <a:rPr lang="en-US" sz="900" dirty="0">
                          <a:solidFill>
                            <a:schemeClr val="bg1"/>
                          </a:solidFill>
                        </a:rPr>
                        <a:t>$107.46</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dirty="0">
                          <a:ln>
                            <a:noFill/>
                          </a:ln>
                          <a:solidFill>
                            <a:schemeClr val="bg1"/>
                          </a:solidFill>
                          <a:effectLst/>
                          <a:uLnTx/>
                          <a:uFillTx/>
                        </a:rPr>
                        <a:t>$110.26</a:t>
                      </a:r>
                      <a:endParaRPr kumimoji="0" lang="en-US" sz="9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dirty="0">
                          <a:ln>
                            <a:noFill/>
                          </a:ln>
                          <a:solidFill>
                            <a:schemeClr val="bg1"/>
                          </a:solidFill>
                          <a:effectLst/>
                          <a:uLnTx/>
                          <a:uFillTx/>
                        </a:rPr>
                        <a:t>$102.99</a:t>
                      </a:r>
                      <a:endParaRPr kumimoji="0" lang="en-US" sz="9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900" baseline="0" dirty="0">
                          <a:solidFill>
                            <a:schemeClr val="bg1"/>
                          </a:solidFill>
                        </a:rPr>
                        <a:t>$94.63 </a:t>
                      </a:r>
                      <a:r>
                        <a:rPr lang="en-US" sz="900" baseline="30000" dirty="0">
                          <a:solidFill>
                            <a:schemeClr val="bg1"/>
                          </a:solidFill>
                        </a:rPr>
                        <a:t>(d)</a:t>
                      </a:r>
                    </a:p>
                  </a:txBody>
                  <a:tcPr anchor="ctr">
                    <a:noFill/>
                  </a:tcPr>
                </a:tc>
                <a:tc>
                  <a:txBody>
                    <a:bodyPr/>
                    <a:lstStyle/>
                    <a:p>
                      <a:pPr algn="ctr"/>
                      <a:r>
                        <a:rPr lang="en-US" sz="900" dirty="0">
                          <a:solidFill>
                            <a:schemeClr val="bg1"/>
                          </a:solidFill>
                        </a:rPr>
                        <a:t>$200.98 </a:t>
                      </a:r>
                      <a:r>
                        <a:rPr lang="en-US" sz="900" baseline="30000" dirty="0">
                          <a:solidFill>
                            <a:schemeClr val="bg1"/>
                          </a:solidFill>
                        </a:rPr>
                        <a:t>(</a:t>
                      </a:r>
                      <a:r>
                        <a:rPr lang="en-US" sz="900" baseline="30000" dirty="0" err="1">
                          <a:solidFill>
                            <a:schemeClr val="bg1"/>
                          </a:solidFill>
                        </a:rPr>
                        <a:t>c,e</a:t>
                      </a:r>
                      <a:r>
                        <a:rPr lang="en-US" sz="900" baseline="30000" dirty="0">
                          <a:solidFill>
                            <a:schemeClr val="bg1"/>
                          </a:solidFill>
                        </a:rPr>
                        <a:t>)</a:t>
                      </a:r>
                      <a:endParaRPr lang="en-US" sz="900" dirty="0">
                        <a:solidFill>
                          <a:schemeClr val="bg1"/>
                        </a:solidFill>
                      </a:endParaRPr>
                    </a:p>
                  </a:txBody>
                  <a:tcPr anchor="ctr">
                    <a:noFill/>
                  </a:tcPr>
                </a:tc>
                <a:tc>
                  <a:txBody>
                    <a:bodyPr/>
                    <a:lstStyle/>
                    <a:p>
                      <a:pPr algn="ctr"/>
                      <a:r>
                        <a:rPr lang="en-US" sz="900" dirty="0">
                          <a:solidFill>
                            <a:schemeClr val="bg1"/>
                          </a:solidFill>
                        </a:rPr>
                        <a:t>$98.01 </a:t>
                      </a:r>
                      <a:r>
                        <a:rPr lang="en-US" sz="900" baseline="30000" dirty="0">
                          <a:solidFill>
                            <a:schemeClr val="bg1"/>
                          </a:solidFill>
                        </a:rPr>
                        <a:t>(d)</a:t>
                      </a:r>
                      <a:endParaRPr lang="en-US" sz="900" dirty="0">
                        <a:solidFill>
                          <a:schemeClr val="bg1"/>
                        </a:solidFill>
                      </a:endParaRPr>
                    </a:p>
                  </a:txBody>
                  <a:tcPr anchor="ctr">
                    <a:noFill/>
                  </a:tcPr>
                </a:tc>
                <a:extLst>
                  <a:ext uri="{0D108BD9-81ED-4DB2-BD59-A6C34878D82A}">
                    <a16:rowId xmlns:a16="http://schemas.microsoft.com/office/drawing/2014/main" val="2657541840"/>
                  </a:ext>
                </a:extLst>
              </a:tr>
              <a:tr h="147320">
                <a:tc>
                  <a:txBody>
                    <a:bodyPr/>
                    <a:lstStyle/>
                    <a:p>
                      <a:r>
                        <a:rPr lang="en-US" sz="900" dirty="0">
                          <a:solidFill>
                            <a:schemeClr val="bg1"/>
                          </a:solidFill>
                        </a:rPr>
                        <a:t>Printmaking inks, tools, supplies</a:t>
                      </a:r>
                      <a:endParaRPr lang="en-US" sz="900" b="1" dirty="0">
                        <a:solidFill>
                          <a:schemeClr val="bg1"/>
                        </a:solidFill>
                      </a:endParaRPr>
                    </a:p>
                  </a:txBody>
                  <a:tcPr anchor="ctr">
                    <a:noFill/>
                  </a:tcPr>
                </a:tc>
                <a:tc>
                  <a:txBody>
                    <a:bodyPr/>
                    <a:lstStyle/>
                    <a:p>
                      <a:pPr algn="ctr"/>
                      <a:r>
                        <a:rPr lang="en-US" sz="900" dirty="0">
                          <a:solidFill>
                            <a:schemeClr val="bg1"/>
                          </a:solidFill>
                        </a:rPr>
                        <a:t>$94.17</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dirty="0">
                          <a:ln>
                            <a:noFill/>
                          </a:ln>
                          <a:solidFill>
                            <a:schemeClr val="bg1"/>
                          </a:solidFill>
                          <a:effectLst/>
                          <a:uLnTx/>
                          <a:uFillTx/>
                        </a:rPr>
                        <a:t>$85.14</a:t>
                      </a:r>
                      <a:endParaRPr kumimoji="0" lang="en-US" sz="9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dirty="0">
                          <a:ln>
                            <a:noFill/>
                          </a:ln>
                          <a:solidFill>
                            <a:schemeClr val="bg1"/>
                          </a:solidFill>
                          <a:effectLst/>
                          <a:uLnTx/>
                          <a:uFillTx/>
                        </a:rPr>
                        <a:t>$119.70</a:t>
                      </a:r>
                      <a:endParaRPr kumimoji="0" lang="en-US" sz="9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900" baseline="0" dirty="0">
                          <a:solidFill>
                            <a:schemeClr val="bg1"/>
                          </a:solidFill>
                        </a:rPr>
                        <a:t>$106.19 </a:t>
                      </a:r>
                      <a:r>
                        <a:rPr lang="en-US" sz="900" baseline="30000" dirty="0">
                          <a:solidFill>
                            <a:schemeClr val="bg1"/>
                          </a:solidFill>
                        </a:rPr>
                        <a:t>(d)</a:t>
                      </a:r>
                    </a:p>
                  </a:txBody>
                  <a:tcPr anchor="ctr">
                    <a:noFill/>
                  </a:tcPr>
                </a:tc>
                <a:tc>
                  <a:txBody>
                    <a:bodyPr/>
                    <a:lstStyle/>
                    <a:p>
                      <a:pPr algn="ctr"/>
                      <a:r>
                        <a:rPr lang="en-US" sz="900" dirty="0">
                          <a:solidFill>
                            <a:schemeClr val="bg1"/>
                          </a:solidFill>
                        </a:rPr>
                        <a:t>$178.06 </a:t>
                      </a:r>
                      <a:r>
                        <a:rPr lang="en-US" sz="900" baseline="30000" dirty="0">
                          <a:solidFill>
                            <a:schemeClr val="bg1"/>
                          </a:solidFill>
                        </a:rPr>
                        <a:t>(</a:t>
                      </a:r>
                      <a:r>
                        <a:rPr lang="en-US" sz="900" baseline="30000" dirty="0" err="1">
                          <a:solidFill>
                            <a:schemeClr val="bg1"/>
                          </a:solidFill>
                        </a:rPr>
                        <a:t>c,e</a:t>
                      </a:r>
                      <a:r>
                        <a:rPr lang="en-US" sz="900" baseline="30000" dirty="0">
                          <a:solidFill>
                            <a:schemeClr val="bg1"/>
                          </a:solidFill>
                        </a:rPr>
                        <a:t>)</a:t>
                      </a:r>
                      <a:endParaRPr lang="en-US" sz="900" dirty="0">
                        <a:solidFill>
                          <a:schemeClr val="bg1"/>
                        </a:solidFill>
                      </a:endParaRPr>
                    </a:p>
                  </a:txBody>
                  <a:tcPr anchor="ctr">
                    <a:noFill/>
                  </a:tcPr>
                </a:tc>
                <a:tc>
                  <a:txBody>
                    <a:bodyPr/>
                    <a:lstStyle/>
                    <a:p>
                      <a:pPr algn="ctr"/>
                      <a:r>
                        <a:rPr lang="en-US" sz="900" dirty="0">
                          <a:solidFill>
                            <a:schemeClr val="bg1"/>
                          </a:solidFill>
                        </a:rPr>
                        <a:t>$78.96 </a:t>
                      </a:r>
                      <a:r>
                        <a:rPr lang="en-US" sz="900" baseline="30000" dirty="0">
                          <a:solidFill>
                            <a:schemeClr val="bg1"/>
                          </a:solidFill>
                        </a:rPr>
                        <a:t>(d)</a:t>
                      </a:r>
                      <a:endParaRPr lang="en-US" sz="900" dirty="0">
                        <a:solidFill>
                          <a:schemeClr val="bg1"/>
                        </a:solidFill>
                      </a:endParaRPr>
                    </a:p>
                  </a:txBody>
                  <a:tcPr anchor="ctr">
                    <a:noFill/>
                  </a:tcPr>
                </a:tc>
                <a:extLst>
                  <a:ext uri="{0D108BD9-81ED-4DB2-BD59-A6C34878D82A}">
                    <a16:rowId xmlns:a16="http://schemas.microsoft.com/office/drawing/2014/main" val="2836001575"/>
                  </a:ext>
                </a:extLst>
              </a:tr>
              <a:tr h="147320">
                <a:tc>
                  <a:txBody>
                    <a:bodyPr/>
                    <a:lstStyle/>
                    <a:p>
                      <a:r>
                        <a:rPr lang="en-US" sz="900" dirty="0">
                          <a:solidFill>
                            <a:schemeClr val="bg1"/>
                          </a:solidFill>
                        </a:rPr>
                        <a:t>Other</a:t>
                      </a:r>
                      <a:endParaRPr lang="en-US" sz="900" b="1" dirty="0">
                        <a:solidFill>
                          <a:schemeClr val="bg1"/>
                        </a:solidFill>
                      </a:endParaRPr>
                    </a:p>
                  </a:txBody>
                  <a:tcPr anchor="ctr">
                    <a:noFill/>
                  </a:tcPr>
                </a:tc>
                <a:tc>
                  <a:txBody>
                    <a:bodyPr/>
                    <a:lstStyle/>
                    <a:p>
                      <a:pPr algn="ctr"/>
                      <a:r>
                        <a:rPr lang="en-US" sz="900" dirty="0">
                          <a:solidFill>
                            <a:schemeClr val="bg1"/>
                          </a:solidFill>
                        </a:rPr>
                        <a:t>$527.54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dirty="0">
                          <a:ln>
                            <a:noFill/>
                          </a:ln>
                          <a:solidFill>
                            <a:schemeClr val="bg1"/>
                          </a:solidFill>
                          <a:effectLst/>
                          <a:uLnTx/>
                          <a:uFillTx/>
                        </a:rPr>
                        <a:t>$524.47</a:t>
                      </a:r>
                      <a:endParaRPr kumimoji="0" lang="en-US" sz="9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u="none" strike="noStrike" kern="1200" cap="none" spc="0" normalizeH="0" baseline="0" noProof="0" dirty="0">
                          <a:ln>
                            <a:noFill/>
                          </a:ln>
                          <a:solidFill>
                            <a:schemeClr val="bg1"/>
                          </a:solidFill>
                          <a:effectLst/>
                          <a:uLnTx/>
                          <a:uFillTx/>
                        </a:rPr>
                        <a:t>$562.75</a:t>
                      </a:r>
                      <a:endParaRPr kumimoji="0" lang="en-US" sz="9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900" baseline="0" dirty="0">
                          <a:solidFill>
                            <a:schemeClr val="bg1"/>
                          </a:solidFill>
                        </a:rPr>
                        <a:t>$371.40</a:t>
                      </a:r>
                    </a:p>
                  </a:txBody>
                  <a:tcPr anchor="ctr">
                    <a:noFill/>
                  </a:tcPr>
                </a:tc>
                <a:tc>
                  <a:txBody>
                    <a:bodyPr/>
                    <a:lstStyle/>
                    <a:p>
                      <a:pPr algn="ctr"/>
                      <a:r>
                        <a:rPr lang="en-US" sz="900" dirty="0">
                          <a:solidFill>
                            <a:schemeClr val="bg1"/>
                          </a:solidFill>
                        </a:rPr>
                        <a:t>$746.44</a:t>
                      </a:r>
                    </a:p>
                  </a:txBody>
                  <a:tcPr anchor="ctr">
                    <a:noFill/>
                  </a:tcPr>
                </a:tc>
                <a:tc>
                  <a:txBody>
                    <a:bodyPr/>
                    <a:lstStyle/>
                    <a:p>
                      <a:pPr algn="ctr"/>
                      <a:r>
                        <a:rPr lang="en-US" sz="900" dirty="0">
                          <a:solidFill>
                            <a:schemeClr val="bg1"/>
                          </a:solidFill>
                        </a:rPr>
                        <a:t>$515.57</a:t>
                      </a:r>
                    </a:p>
                  </a:txBody>
                  <a:tcPr anchor="ctr">
                    <a:noFill/>
                  </a:tcPr>
                </a:tc>
                <a:extLst>
                  <a:ext uri="{0D108BD9-81ED-4DB2-BD59-A6C34878D82A}">
                    <a16:rowId xmlns:a16="http://schemas.microsoft.com/office/drawing/2014/main" val="1742079581"/>
                  </a:ext>
                </a:extLst>
              </a:tr>
            </a:tbl>
          </a:graphicData>
        </a:graphic>
      </p:graphicFrame>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32</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228600" y="5943600"/>
            <a:ext cx="9220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Entries are average amount spent per category in 12 month period. Letters indicate numbers from which percentage differs significantly at p&lt;.05.</a:t>
            </a:r>
            <a:endParaRPr lang="en-US" kern="0" dirty="0"/>
          </a:p>
          <a:p>
            <a:endParaRPr lang="en-US" dirty="0"/>
          </a:p>
        </p:txBody>
      </p:sp>
      <p:sp>
        <p:nvSpPr>
          <p:cNvPr id="3" name="TextBox 2">
            <a:extLst>
              <a:ext uri="{FF2B5EF4-FFF2-40B4-BE49-F238E27FC236}">
                <a16:creationId xmlns:a16="http://schemas.microsoft.com/office/drawing/2014/main" id="{6B3F79B0-08B7-43D7-AD03-49C85E0001B6}"/>
              </a:ext>
            </a:extLst>
          </p:cNvPr>
          <p:cNvSpPr txBox="1"/>
          <p:nvPr/>
        </p:nvSpPr>
        <p:spPr>
          <a:xfrm>
            <a:off x="914400" y="6474768"/>
            <a:ext cx="4365298" cy="230832"/>
          </a:xfrm>
          <a:prstGeom prst="rect">
            <a:avLst/>
          </a:prstGeom>
          <a:noFill/>
        </p:spPr>
        <p:txBody>
          <a:bodyPr wrap="none" rtlCol="0">
            <a:spAutoFit/>
          </a:bodyPr>
          <a:lstStyle/>
          <a:p>
            <a:r>
              <a:rPr lang="en-US" sz="900" b="1" dirty="0">
                <a:solidFill>
                  <a:schemeClr val="bg1"/>
                </a:solidFill>
              </a:rPr>
              <a:t>22. How much did you spend in the past 12 months on art-related supplies?</a:t>
            </a:r>
          </a:p>
        </p:txBody>
      </p:sp>
      <p:sp>
        <p:nvSpPr>
          <p:cNvPr id="2" name="Oval 1">
            <a:extLst>
              <a:ext uri="{FF2B5EF4-FFF2-40B4-BE49-F238E27FC236}">
                <a16:creationId xmlns:a16="http://schemas.microsoft.com/office/drawing/2014/main" id="{D365D7DC-0DC6-4378-A5BA-17334542CDCA}"/>
              </a:ext>
            </a:extLst>
          </p:cNvPr>
          <p:cNvSpPr/>
          <p:nvPr/>
        </p:nvSpPr>
        <p:spPr>
          <a:xfrm>
            <a:off x="5943600" y="2438400"/>
            <a:ext cx="914400" cy="2286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EAC3E8AA-0C90-4F23-BFA9-0D79D86A82A4}"/>
              </a:ext>
            </a:extLst>
          </p:cNvPr>
          <p:cNvCxnSpPr>
            <a:cxnSpLocks/>
          </p:cNvCxnSpPr>
          <p:nvPr/>
        </p:nvCxnSpPr>
        <p:spPr>
          <a:xfrm>
            <a:off x="3505200" y="1295400"/>
            <a:ext cx="2514600" cy="1127760"/>
          </a:xfrm>
          <a:prstGeom prst="straightConnector1">
            <a:avLst/>
          </a:prstGeom>
          <a:ln>
            <a:solidFill>
              <a:schemeClr val="accent1"/>
            </a:solidFill>
            <a:tailEnd type="triangle"/>
          </a:ln>
        </p:spPr>
        <p:style>
          <a:lnRef idx="3">
            <a:schemeClr val="accent6"/>
          </a:lnRef>
          <a:fillRef idx="0">
            <a:schemeClr val="accent6"/>
          </a:fillRef>
          <a:effectRef idx="2">
            <a:schemeClr val="accent6"/>
          </a:effectRef>
          <a:fontRef idx="minor">
            <a:schemeClr val="tx1"/>
          </a:fontRef>
        </p:style>
      </p:cxnSp>
      <p:pic>
        <p:nvPicPr>
          <p:cNvPr id="12" name="Graphic 11" descr="Small paint brush">
            <a:extLst>
              <a:ext uri="{FF2B5EF4-FFF2-40B4-BE49-F238E27FC236}">
                <a16:creationId xmlns:a16="http://schemas.microsoft.com/office/drawing/2014/main" id="{30D7641A-54F5-4FBC-91A9-B5C0CCFFA2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441538">
            <a:off x="107995" y="949029"/>
            <a:ext cx="408940" cy="381000"/>
          </a:xfrm>
          <a:prstGeom prst="rect">
            <a:avLst/>
          </a:prstGeom>
        </p:spPr>
      </p:pic>
    </p:spTree>
    <p:extLst>
      <p:ext uri="{BB962C8B-B14F-4D97-AF65-F5344CB8AC3E}">
        <p14:creationId xmlns:p14="http://schemas.microsoft.com/office/powerpoint/2010/main" val="119948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hart 21">
            <a:extLst>
              <a:ext uri="{FF2B5EF4-FFF2-40B4-BE49-F238E27FC236}">
                <a16:creationId xmlns:a16="http://schemas.microsoft.com/office/drawing/2014/main" id="{48CECEC7-3DB1-4C8F-98F8-BEBCFE67428F}"/>
              </a:ext>
            </a:extLst>
          </p:cNvPr>
          <p:cNvGraphicFramePr/>
          <p:nvPr>
            <p:extLst>
              <p:ext uri="{D42A27DB-BD31-4B8C-83A1-F6EECF244321}">
                <p14:modId xmlns:p14="http://schemas.microsoft.com/office/powerpoint/2010/main" val="1007944322"/>
              </p:ext>
            </p:extLst>
          </p:nvPr>
        </p:nvGraphicFramePr>
        <p:xfrm>
          <a:off x="1143000" y="1727200"/>
          <a:ext cx="60960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C3C37F2F-10F3-4D8F-BC30-8270BC8C4319}"/>
              </a:ext>
            </a:extLst>
          </p:cNvPr>
          <p:cNvSpPr>
            <a:spLocks noGrp="1"/>
          </p:cNvSpPr>
          <p:nvPr>
            <p:ph type="title"/>
          </p:nvPr>
        </p:nvSpPr>
        <p:spPr/>
        <p:txBody>
          <a:bodyPr/>
          <a:lstStyle/>
          <a:p>
            <a:r>
              <a:rPr lang="en-US" dirty="0"/>
              <a:t>Spending Trends</a:t>
            </a:r>
          </a:p>
        </p:txBody>
      </p:sp>
      <p:sp>
        <p:nvSpPr>
          <p:cNvPr id="6" name="Text Placeholder 5">
            <a:extLst>
              <a:ext uri="{FF2B5EF4-FFF2-40B4-BE49-F238E27FC236}">
                <a16:creationId xmlns:a16="http://schemas.microsoft.com/office/drawing/2014/main" id="{7A0B2755-2354-4C3A-AC8B-CA59272E9F2E}"/>
              </a:ext>
            </a:extLst>
          </p:cNvPr>
          <p:cNvSpPr>
            <a:spLocks noGrp="1"/>
          </p:cNvSpPr>
          <p:nvPr>
            <p:ph type="body" sz="quarter" idx="10"/>
          </p:nvPr>
        </p:nvSpPr>
        <p:spPr>
          <a:xfrm>
            <a:off x="914400" y="6477000"/>
            <a:ext cx="6781800" cy="457200"/>
          </a:xfrm>
        </p:spPr>
        <p:txBody>
          <a:bodyPr/>
          <a:lstStyle/>
          <a:p>
            <a:r>
              <a:rPr lang="en-US" b="1" dirty="0"/>
              <a:t>23. How much did you spend on art supplies this year versus the previous year?</a:t>
            </a:r>
            <a:r>
              <a:rPr lang="en-US" dirty="0"/>
              <a:t> </a:t>
            </a:r>
          </a:p>
        </p:txBody>
      </p:sp>
      <p:sp>
        <p:nvSpPr>
          <p:cNvPr id="5" name="Slide Number Placeholder 1">
            <a:extLst>
              <a:ext uri="{FF2B5EF4-FFF2-40B4-BE49-F238E27FC236}">
                <a16:creationId xmlns:a16="http://schemas.microsoft.com/office/drawing/2014/main" id="{99100630-D50D-42F3-B70D-830D66445D12}"/>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33</a:t>
            </a:fld>
            <a:endParaRPr lang="en-US" dirty="0"/>
          </a:p>
        </p:txBody>
      </p:sp>
      <p:sp>
        <p:nvSpPr>
          <p:cNvPr id="8" name="Text Placeholder 7">
            <a:extLst>
              <a:ext uri="{FF2B5EF4-FFF2-40B4-BE49-F238E27FC236}">
                <a16:creationId xmlns:a16="http://schemas.microsoft.com/office/drawing/2014/main" id="{643E7309-6323-4E78-8141-200F8B106DB6}"/>
              </a:ext>
            </a:extLst>
          </p:cNvPr>
          <p:cNvSpPr txBox="1">
            <a:spLocks/>
          </p:cNvSpPr>
          <p:nvPr/>
        </p:nvSpPr>
        <p:spPr>
          <a:xfrm>
            <a:off x="457200" y="914400"/>
            <a:ext cx="7086600" cy="1001713"/>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53975"/>
            <a:r>
              <a:rPr lang="en-US" sz="2000" kern="0" dirty="0"/>
              <a:t>The largest percentage of participants spent more on art supplie</a:t>
            </a:r>
            <a:r>
              <a:rPr lang="en-US" sz="2000" kern="0" dirty="0">
                <a:solidFill>
                  <a:schemeClr val="bg1"/>
                </a:solidFill>
              </a:rPr>
              <a:t>s</a:t>
            </a:r>
            <a:r>
              <a:rPr lang="en-US" sz="2000" kern="0" dirty="0"/>
              <a:t> this year than the previous year.</a:t>
            </a:r>
          </a:p>
        </p:txBody>
      </p:sp>
      <p:sp>
        <p:nvSpPr>
          <p:cNvPr id="14" name="Text Placeholder 6">
            <a:extLst>
              <a:ext uri="{FF2B5EF4-FFF2-40B4-BE49-F238E27FC236}">
                <a16:creationId xmlns:a16="http://schemas.microsoft.com/office/drawing/2014/main" id="{6BBB9F90-F57F-4039-A550-845FA63DC7C9}"/>
              </a:ext>
            </a:extLst>
          </p:cNvPr>
          <p:cNvSpPr txBox="1">
            <a:spLocks/>
          </p:cNvSpPr>
          <p:nvPr/>
        </p:nvSpPr>
        <p:spPr>
          <a:xfrm>
            <a:off x="228600" y="6172200"/>
            <a:ext cx="6960798"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endParaRPr lang="en-US" kern="0" dirty="0"/>
          </a:p>
        </p:txBody>
      </p:sp>
      <p:sp>
        <p:nvSpPr>
          <p:cNvPr id="23" name="TextBox 22">
            <a:extLst>
              <a:ext uri="{FF2B5EF4-FFF2-40B4-BE49-F238E27FC236}">
                <a16:creationId xmlns:a16="http://schemas.microsoft.com/office/drawing/2014/main" id="{A353ABD2-9A3C-45A9-9E50-5DF481F9E46D}"/>
              </a:ext>
            </a:extLst>
          </p:cNvPr>
          <p:cNvSpPr txBox="1"/>
          <p:nvPr/>
        </p:nvSpPr>
        <p:spPr>
          <a:xfrm>
            <a:off x="6400800" y="5791200"/>
            <a:ext cx="685800" cy="246221"/>
          </a:xfrm>
          <a:prstGeom prst="rect">
            <a:avLst/>
          </a:prstGeom>
          <a:noFill/>
        </p:spPr>
        <p:txBody>
          <a:bodyPr wrap="square" rtlCol="0">
            <a:spAutoFit/>
          </a:bodyPr>
          <a:lstStyle/>
          <a:p>
            <a:r>
              <a:rPr lang="en-US" sz="1000" dirty="0">
                <a:solidFill>
                  <a:schemeClr val="bg1"/>
                </a:solidFill>
              </a:rPr>
              <a:t>n=7,056</a:t>
            </a:r>
          </a:p>
        </p:txBody>
      </p:sp>
      <p:pic>
        <p:nvPicPr>
          <p:cNvPr id="12" name="Graphic 11" descr="Small paint brush">
            <a:extLst>
              <a:ext uri="{FF2B5EF4-FFF2-40B4-BE49-F238E27FC236}">
                <a16:creationId xmlns:a16="http://schemas.microsoft.com/office/drawing/2014/main" id="{AF86560A-94B0-484A-85B6-F760D24E56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441538">
            <a:off x="92665" y="949029"/>
            <a:ext cx="408940" cy="381000"/>
          </a:xfrm>
          <a:prstGeom prst="rect">
            <a:avLst/>
          </a:prstGeom>
        </p:spPr>
      </p:pic>
    </p:spTree>
    <p:extLst>
      <p:ext uri="{BB962C8B-B14F-4D97-AF65-F5344CB8AC3E}">
        <p14:creationId xmlns:p14="http://schemas.microsoft.com/office/powerpoint/2010/main" val="3794703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C37F2F-10F3-4D8F-BC30-8270BC8C4319}"/>
              </a:ext>
            </a:extLst>
          </p:cNvPr>
          <p:cNvSpPr>
            <a:spLocks noGrp="1"/>
          </p:cNvSpPr>
          <p:nvPr>
            <p:ph type="title"/>
          </p:nvPr>
        </p:nvSpPr>
        <p:spPr/>
        <p:txBody>
          <a:bodyPr/>
          <a:lstStyle/>
          <a:p>
            <a:r>
              <a:rPr lang="en-US" dirty="0"/>
              <a:t>Mobile App Purchasing</a:t>
            </a:r>
          </a:p>
        </p:txBody>
      </p:sp>
      <p:graphicFrame>
        <p:nvGraphicFramePr>
          <p:cNvPr id="9" name="Content Placeholder 8">
            <a:extLst>
              <a:ext uri="{FF2B5EF4-FFF2-40B4-BE49-F238E27FC236}">
                <a16:creationId xmlns:a16="http://schemas.microsoft.com/office/drawing/2014/main" id="{1BCE7B19-4597-4688-8326-5C520C95E9D2}"/>
              </a:ext>
            </a:extLst>
          </p:cNvPr>
          <p:cNvGraphicFramePr>
            <a:graphicFrameLocks noGrp="1"/>
          </p:cNvGraphicFramePr>
          <p:nvPr>
            <p:ph idx="1"/>
            <p:extLst>
              <p:ext uri="{D42A27DB-BD31-4B8C-83A1-F6EECF244321}">
                <p14:modId xmlns:p14="http://schemas.microsoft.com/office/powerpoint/2010/main" val="3516824826"/>
              </p:ext>
            </p:extLst>
          </p:nvPr>
        </p:nvGraphicFramePr>
        <p:xfrm>
          <a:off x="228600" y="1828800"/>
          <a:ext cx="7415784"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a:extLst>
              <a:ext uri="{FF2B5EF4-FFF2-40B4-BE49-F238E27FC236}">
                <a16:creationId xmlns:a16="http://schemas.microsoft.com/office/drawing/2014/main" id="{7A0B2755-2354-4C3A-AC8B-CA59272E9F2E}"/>
              </a:ext>
            </a:extLst>
          </p:cNvPr>
          <p:cNvSpPr>
            <a:spLocks noGrp="1"/>
          </p:cNvSpPr>
          <p:nvPr>
            <p:ph type="body" sz="quarter" idx="10"/>
          </p:nvPr>
        </p:nvSpPr>
        <p:spPr>
          <a:xfrm>
            <a:off x="914400" y="6477000"/>
            <a:ext cx="6781800" cy="457200"/>
          </a:xfrm>
        </p:spPr>
        <p:txBody>
          <a:bodyPr/>
          <a:lstStyle/>
          <a:p>
            <a:r>
              <a:rPr lang="en-US" b="1" dirty="0"/>
              <a:t>24. Do you buy art supplies using your mobile device?</a:t>
            </a:r>
            <a:endParaRPr lang="en-US" dirty="0"/>
          </a:p>
        </p:txBody>
      </p:sp>
      <p:sp>
        <p:nvSpPr>
          <p:cNvPr id="5" name="Slide Number Placeholder 1">
            <a:extLst>
              <a:ext uri="{FF2B5EF4-FFF2-40B4-BE49-F238E27FC236}">
                <a16:creationId xmlns:a16="http://schemas.microsoft.com/office/drawing/2014/main" id="{99100630-D50D-42F3-B70D-830D66445D12}"/>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34</a:t>
            </a:fld>
            <a:endParaRPr lang="en-US" dirty="0"/>
          </a:p>
        </p:txBody>
      </p:sp>
      <p:sp>
        <p:nvSpPr>
          <p:cNvPr id="8" name="Text Placeholder 7">
            <a:extLst>
              <a:ext uri="{FF2B5EF4-FFF2-40B4-BE49-F238E27FC236}">
                <a16:creationId xmlns:a16="http://schemas.microsoft.com/office/drawing/2014/main" id="{643E7309-6323-4E78-8141-200F8B106DB6}"/>
              </a:ext>
            </a:extLst>
          </p:cNvPr>
          <p:cNvSpPr txBox="1">
            <a:spLocks/>
          </p:cNvSpPr>
          <p:nvPr/>
        </p:nvSpPr>
        <p:spPr>
          <a:xfrm>
            <a:off x="228600" y="762000"/>
            <a:ext cx="7162800" cy="1001713"/>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288925"/>
            <a:r>
              <a:rPr lang="en-US" sz="2000" kern="0" dirty="0"/>
              <a:t>U.S. Residents use mobile apps to purchase their art supplies considerably more frequently than their Canadian counterparts.</a:t>
            </a:r>
          </a:p>
        </p:txBody>
      </p:sp>
      <p:sp>
        <p:nvSpPr>
          <p:cNvPr id="2" name="TextBox 1">
            <a:extLst>
              <a:ext uri="{FF2B5EF4-FFF2-40B4-BE49-F238E27FC236}">
                <a16:creationId xmlns:a16="http://schemas.microsoft.com/office/drawing/2014/main" id="{19CC8CB0-18F2-4BCF-BB5E-40B8B8CC517B}"/>
              </a:ext>
            </a:extLst>
          </p:cNvPr>
          <p:cNvSpPr txBox="1"/>
          <p:nvPr/>
        </p:nvSpPr>
        <p:spPr>
          <a:xfrm>
            <a:off x="1802202" y="6002179"/>
            <a:ext cx="255198" cy="246221"/>
          </a:xfrm>
          <a:prstGeom prst="rect">
            <a:avLst/>
          </a:prstGeom>
          <a:noFill/>
        </p:spPr>
        <p:txBody>
          <a:bodyPr wrap="none" rtlCol="0">
            <a:spAutoFit/>
          </a:bodyPr>
          <a:lstStyle/>
          <a:p>
            <a:r>
              <a:rPr lang="en-US" sz="1000" b="1" dirty="0">
                <a:solidFill>
                  <a:schemeClr val="bg1"/>
                </a:solidFill>
              </a:rPr>
              <a:t>a</a:t>
            </a:r>
          </a:p>
        </p:txBody>
      </p:sp>
      <p:sp>
        <p:nvSpPr>
          <p:cNvPr id="10" name="TextBox 9">
            <a:extLst>
              <a:ext uri="{FF2B5EF4-FFF2-40B4-BE49-F238E27FC236}">
                <a16:creationId xmlns:a16="http://schemas.microsoft.com/office/drawing/2014/main" id="{FED1410B-B670-4DEF-94E1-EAD3CAC2CBAB}"/>
              </a:ext>
            </a:extLst>
          </p:cNvPr>
          <p:cNvSpPr txBox="1"/>
          <p:nvPr/>
        </p:nvSpPr>
        <p:spPr>
          <a:xfrm>
            <a:off x="2819400" y="6002179"/>
            <a:ext cx="263214" cy="246221"/>
          </a:xfrm>
          <a:prstGeom prst="rect">
            <a:avLst/>
          </a:prstGeom>
          <a:noFill/>
        </p:spPr>
        <p:txBody>
          <a:bodyPr wrap="none" rtlCol="0">
            <a:spAutoFit/>
          </a:bodyPr>
          <a:lstStyle/>
          <a:p>
            <a:r>
              <a:rPr lang="en-US" sz="1000" b="1" dirty="0">
                <a:solidFill>
                  <a:schemeClr val="bg1"/>
                </a:solidFill>
              </a:rPr>
              <a:t>b</a:t>
            </a:r>
          </a:p>
        </p:txBody>
      </p:sp>
      <p:sp>
        <p:nvSpPr>
          <p:cNvPr id="11" name="TextBox 10">
            <a:extLst>
              <a:ext uri="{FF2B5EF4-FFF2-40B4-BE49-F238E27FC236}">
                <a16:creationId xmlns:a16="http://schemas.microsoft.com/office/drawing/2014/main" id="{25575056-D746-4519-BBC5-641C24AE3DE3}"/>
              </a:ext>
            </a:extLst>
          </p:cNvPr>
          <p:cNvSpPr txBox="1"/>
          <p:nvPr/>
        </p:nvSpPr>
        <p:spPr>
          <a:xfrm>
            <a:off x="3810000" y="6002179"/>
            <a:ext cx="255198" cy="246221"/>
          </a:xfrm>
          <a:prstGeom prst="rect">
            <a:avLst/>
          </a:prstGeom>
          <a:noFill/>
        </p:spPr>
        <p:txBody>
          <a:bodyPr wrap="none" rtlCol="0">
            <a:spAutoFit/>
          </a:bodyPr>
          <a:lstStyle/>
          <a:p>
            <a:r>
              <a:rPr lang="en-US" sz="1000" b="1" dirty="0">
                <a:solidFill>
                  <a:schemeClr val="bg1"/>
                </a:solidFill>
              </a:rPr>
              <a:t>c</a:t>
            </a:r>
          </a:p>
        </p:txBody>
      </p:sp>
      <p:sp>
        <p:nvSpPr>
          <p:cNvPr id="12" name="TextBox 11">
            <a:extLst>
              <a:ext uri="{FF2B5EF4-FFF2-40B4-BE49-F238E27FC236}">
                <a16:creationId xmlns:a16="http://schemas.microsoft.com/office/drawing/2014/main" id="{406652D7-2E16-4FD1-A125-9E1BB5373B7A}"/>
              </a:ext>
            </a:extLst>
          </p:cNvPr>
          <p:cNvSpPr txBox="1"/>
          <p:nvPr/>
        </p:nvSpPr>
        <p:spPr>
          <a:xfrm>
            <a:off x="4800600" y="6002179"/>
            <a:ext cx="263214" cy="246221"/>
          </a:xfrm>
          <a:prstGeom prst="rect">
            <a:avLst/>
          </a:prstGeom>
          <a:noFill/>
        </p:spPr>
        <p:txBody>
          <a:bodyPr wrap="none" rtlCol="0">
            <a:spAutoFit/>
          </a:bodyPr>
          <a:lstStyle/>
          <a:p>
            <a:r>
              <a:rPr lang="en-US" sz="1000" b="1" dirty="0">
                <a:solidFill>
                  <a:schemeClr val="bg1"/>
                </a:solidFill>
              </a:rPr>
              <a:t>d</a:t>
            </a:r>
          </a:p>
        </p:txBody>
      </p:sp>
      <p:sp>
        <p:nvSpPr>
          <p:cNvPr id="13" name="TextBox 12">
            <a:extLst>
              <a:ext uri="{FF2B5EF4-FFF2-40B4-BE49-F238E27FC236}">
                <a16:creationId xmlns:a16="http://schemas.microsoft.com/office/drawing/2014/main" id="{F65D2CFC-AD54-4D2F-8D42-D8C7667BECCC}"/>
              </a:ext>
            </a:extLst>
          </p:cNvPr>
          <p:cNvSpPr txBox="1"/>
          <p:nvPr/>
        </p:nvSpPr>
        <p:spPr>
          <a:xfrm>
            <a:off x="5867400" y="6002179"/>
            <a:ext cx="255198" cy="246221"/>
          </a:xfrm>
          <a:prstGeom prst="rect">
            <a:avLst/>
          </a:prstGeom>
          <a:noFill/>
        </p:spPr>
        <p:txBody>
          <a:bodyPr wrap="none" rtlCol="0">
            <a:spAutoFit/>
          </a:bodyPr>
          <a:lstStyle/>
          <a:p>
            <a:r>
              <a:rPr lang="en-US" sz="1000" b="1" dirty="0">
                <a:solidFill>
                  <a:schemeClr val="bg1"/>
                </a:solidFill>
              </a:rPr>
              <a:t>e</a:t>
            </a:r>
          </a:p>
        </p:txBody>
      </p:sp>
      <p:sp>
        <p:nvSpPr>
          <p:cNvPr id="14" name="Text Placeholder 6">
            <a:extLst>
              <a:ext uri="{FF2B5EF4-FFF2-40B4-BE49-F238E27FC236}">
                <a16:creationId xmlns:a16="http://schemas.microsoft.com/office/drawing/2014/main" id="{6BBB9F90-F57F-4039-A550-845FA63DC7C9}"/>
              </a:ext>
            </a:extLst>
          </p:cNvPr>
          <p:cNvSpPr txBox="1">
            <a:spLocks/>
          </p:cNvSpPr>
          <p:nvPr/>
        </p:nvSpPr>
        <p:spPr>
          <a:xfrm>
            <a:off x="228600" y="6172200"/>
            <a:ext cx="6960798"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p:txBody>
      </p:sp>
      <p:sp>
        <p:nvSpPr>
          <p:cNvPr id="17" name="TextBox 16">
            <a:extLst>
              <a:ext uri="{FF2B5EF4-FFF2-40B4-BE49-F238E27FC236}">
                <a16:creationId xmlns:a16="http://schemas.microsoft.com/office/drawing/2014/main" id="{3D003C80-12A4-42B9-A06F-E97A56EBA2F6}"/>
              </a:ext>
            </a:extLst>
          </p:cNvPr>
          <p:cNvSpPr txBox="1"/>
          <p:nvPr/>
        </p:nvSpPr>
        <p:spPr>
          <a:xfrm>
            <a:off x="5943600" y="4325779"/>
            <a:ext cx="457200" cy="246221"/>
          </a:xfrm>
          <a:prstGeom prst="rect">
            <a:avLst/>
          </a:prstGeom>
          <a:noFill/>
        </p:spPr>
        <p:txBody>
          <a:bodyPr wrap="square" rtlCol="0">
            <a:spAutoFit/>
          </a:bodyPr>
          <a:lstStyle/>
          <a:p>
            <a:r>
              <a:rPr lang="en-US" sz="1000" dirty="0">
                <a:solidFill>
                  <a:schemeClr val="tx2"/>
                </a:solidFill>
              </a:rPr>
              <a:t>d</a:t>
            </a:r>
          </a:p>
        </p:txBody>
      </p:sp>
      <p:sp>
        <p:nvSpPr>
          <p:cNvPr id="21" name="TextBox 20">
            <a:extLst>
              <a:ext uri="{FF2B5EF4-FFF2-40B4-BE49-F238E27FC236}">
                <a16:creationId xmlns:a16="http://schemas.microsoft.com/office/drawing/2014/main" id="{2EC230CB-B370-48D0-9AB7-17AEDCC5D1BB}"/>
              </a:ext>
            </a:extLst>
          </p:cNvPr>
          <p:cNvSpPr txBox="1"/>
          <p:nvPr/>
        </p:nvSpPr>
        <p:spPr>
          <a:xfrm>
            <a:off x="4926402" y="4419600"/>
            <a:ext cx="407598" cy="246221"/>
          </a:xfrm>
          <a:prstGeom prst="rect">
            <a:avLst/>
          </a:prstGeom>
          <a:noFill/>
        </p:spPr>
        <p:txBody>
          <a:bodyPr wrap="square" rtlCol="0">
            <a:spAutoFit/>
          </a:bodyPr>
          <a:lstStyle/>
          <a:p>
            <a:r>
              <a:rPr lang="en-US" sz="1000" dirty="0">
                <a:solidFill>
                  <a:schemeClr val="tx2"/>
                </a:solidFill>
              </a:rPr>
              <a:t>e</a:t>
            </a:r>
          </a:p>
        </p:txBody>
      </p:sp>
      <p:sp>
        <p:nvSpPr>
          <p:cNvPr id="22" name="TextBox 21">
            <a:extLst>
              <a:ext uri="{FF2B5EF4-FFF2-40B4-BE49-F238E27FC236}">
                <a16:creationId xmlns:a16="http://schemas.microsoft.com/office/drawing/2014/main" id="{1BEEAAFD-929B-42FD-8F04-9D0B1314F8A6}"/>
              </a:ext>
            </a:extLst>
          </p:cNvPr>
          <p:cNvSpPr txBox="1"/>
          <p:nvPr/>
        </p:nvSpPr>
        <p:spPr>
          <a:xfrm>
            <a:off x="1905000" y="2057400"/>
            <a:ext cx="407598" cy="246221"/>
          </a:xfrm>
          <a:prstGeom prst="rect">
            <a:avLst/>
          </a:prstGeom>
          <a:noFill/>
        </p:spPr>
        <p:txBody>
          <a:bodyPr wrap="square" rtlCol="0">
            <a:spAutoFit/>
          </a:bodyPr>
          <a:lstStyle/>
          <a:p>
            <a:r>
              <a:rPr lang="en-US" sz="1000" dirty="0">
                <a:solidFill>
                  <a:schemeClr val="bg1"/>
                </a:solidFill>
              </a:rPr>
              <a:t>b</a:t>
            </a:r>
          </a:p>
        </p:txBody>
      </p:sp>
      <p:sp>
        <p:nvSpPr>
          <p:cNvPr id="23" name="TextBox 22">
            <a:extLst>
              <a:ext uri="{FF2B5EF4-FFF2-40B4-BE49-F238E27FC236}">
                <a16:creationId xmlns:a16="http://schemas.microsoft.com/office/drawing/2014/main" id="{243D7B5A-B63A-4434-9544-3E0BF40285EB}"/>
              </a:ext>
            </a:extLst>
          </p:cNvPr>
          <p:cNvSpPr txBox="1"/>
          <p:nvPr/>
        </p:nvSpPr>
        <p:spPr>
          <a:xfrm>
            <a:off x="2335602" y="2956056"/>
            <a:ext cx="407598" cy="246221"/>
          </a:xfrm>
          <a:prstGeom prst="rect">
            <a:avLst/>
          </a:prstGeom>
          <a:noFill/>
        </p:spPr>
        <p:txBody>
          <a:bodyPr wrap="square" rtlCol="0">
            <a:spAutoFit/>
          </a:bodyPr>
          <a:lstStyle/>
          <a:p>
            <a:r>
              <a:rPr lang="en-US" sz="1000" b="1" dirty="0">
                <a:solidFill>
                  <a:schemeClr val="tx2"/>
                </a:solidFill>
              </a:rPr>
              <a:t>b</a:t>
            </a:r>
          </a:p>
        </p:txBody>
      </p:sp>
      <p:sp>
        <p:nvSpPr>
          <p:cNvPr id="24" name="TextBox 23">
            <a:extLst>
              <a:ext uri="{FF2B5EF4-FFF2-40B4-BE49-F238E27FC236}">
                <a16:creationId xmlns:a16="http://schemas.microsoft.com/office/drawing/2014/main" id="{3028CDAD-C376-46C7-B41B-E25503503E83}"/>
              </a:ext>
            </a:extLst>
          </p:cNvPr>
          <p:cNvSpPr txBox="1"/>
          <p:nvPr/>
        </p:nvSpPr>
        <p:spPr>
          <a:xfrm>
            <a:off x="1905000" y="4495800"/>
            <a:ext cx="407598" cy="246221"/>
          </a:xfrm>
          <a:prstGeom prst="rect">
            <a:avLst/>
          </a:prstGeom>
          <a:noFill/>
        </p:spPr>
        <p:txBody>
          <a:bodyPr wrap="square" rtlCol="0">
            <a:spAutoFit/>
          </a:bodyPr>
          <a:lstStyle/>
          <a:p>
            <a:r>
              <a:rPr lang="en-US" sz="1000" dirty="0">
                <a:solidFill>
                  <a:schemeClr val="tx2"/>
                </a:solidFill>
              </a:rPr>
              <a:t>b</a:t>
            </a:r>
          </a:p>
        </p:txBody>
      </p:sp>
      <p:sp>
        <p:nvSpPr>
          <p:cNvPr id="25" name="TextBox 24">
            <a:extLst>
              <a:ext uri="{FF2B5EF4-FFF2-40B4-BE49-F238E27FC236}">
                <a16:creationId xmlns:a16="http://schemas.microsoft.com/office/drawing/2014/main" id="{322959FC-A7D0-430D-9E4C-5F337BAA1928}"/>
              </a:ext>
            </a:extLst>
          </p:cNvPr>
          <p:cNvSpPr txBox="1"/>
          <p:nvPr/>
        </p:nvSpPr>
        <p:spPr>
          <a:xfrm>
            <a:off x="4926402" y="2039779"/>
            <a:ext cx="407598" cy="246221"/>
          </a:xfrm>
          <a:prstGeom prst="rect">
            <a:avLst/>
          </a:prstGeom>
          <a:noFill/>
        </p:spPr>
        <p:txBody>
          <a:bodyPr wrap="square" rtlCol="0">
            <a:spAutoFit/>
          </a:bodyPr>
          <a:lstStyle/>
          <a:p>
            <a:r>
              <a:rPr lang="en-US" sz="1000" dirty="0">
                <a:solidFill>
                  <a:schemeClr val="bg1"/>
                </a:solidFill>
              </a:rPr>
              <a:t>c,e</a:t>
            </a:r>
          </a:p>
        </p:txBody>
      </p:sp>
      <p:sp>
        <p:nvSpPr>
          <p:cNvPr id="26" name="TextBox 25">
            <a:extLst>
              <a:ext uri="{FF2B5EF4-FFF2-40B4-BE49-F238E27FC236}">
                <a16:creationId xmlns:a16="http://schemas.microsoft.com/office/drawing/2014/main" id="{044A5E47-E82D-44E6-A9C2-30E43A496C69}"/>
              </a:ext>
            </a:extLst>
          </p:cNvPr>
          <p:cNvSpPr txBox="1"/>
          <p:nvPr/>
        </p:nvSpPr>
        <p:spPr>
          <a:xfrm>
            <a:off x="3935802" y="1963579"/>
            <a:ext cx="407598" cy="246221"/>
          </a:xfrm>
          <a:prstGeom prst="rect">
            <a:avLst/>
          </a:prstGeom>
          <a:noFill/>
        </p:spPr>
        <p:txBody>
          <a:bodyPr wrap="square" rtlCol="0">
            <a:spAutoFit/>
          </a:bodyPr>
          <a:lstStyle/>
          <a:p>
            <a:r>
              <a:rPr lang="en-US" sz="1000" dirty="0">
                <a:solidFill>
                  <a:schemeClr val="bg1"/>
                </a:solidFill>
              </a:rPr>
              <a:t>d</a:t>
            </a:r>
          </a:p>
        </p:txBody>
      </p:sp>
      <p:sp>
        <p:nvSpPr>
          <p:cNvPr id="27" name="TextBox 26">
            <a:extLst>
              <a:ext uri="{FF2B5EF4-FFF2-40B4-BE49-F238E27FC236}">
                <a16:creationId xmlns:a16="http://schemas.microsoft.com/office/drawing/2014/main" id="{499FCFAC-2561-4FA7-8A25-8AE0FCAFF0B1}"/>
              </a:ext>
            </a:extLst>
          </p:cNvPr>
          <p:cNvSpPr txBox="1"/>
          <p:nvPr/>
        </p:nvSpPr>
        <p:spPr>
          <a:xfrm>
            <a:off x="5943600" y="1981200"/>
            <a:ext cx="407598" cy="246221"/>
          </a:xfrm>
          <a:prstGeom prst="rect">
            <a:avLst/>
          </a:prstGeom>
          <a:noFill/>
        </p:spPr>
        <p:txBody>
          <a:bodyPr wrap="square" rtlCol="0">
            <a:spAutoFit/>
          </a:bodyPr>
          <a:lstStyle/>
          <a:p>
            <a:r>
              <a:rPr lang="en-US" sz="1000" dirty="0">
                <a:solidFill>
                  <a:schemeClr val="bg1"/>
                </a:solidFill>
              </a:rPr>
              <a:t>d</a:t>
            </a:r>
          </a:p>
        </p:txBody>
      </p:sp>
      <p:pic>
        <p:nvPicPr>
          <p:cNvPr id="29" name="Graphic 28" descr="Small paint brush">
            <a:extLst>
              <a:ext uri="{FF2B5EF4-FFF2-40B4-BE49-F238E27FC236}">
                <a16:creationId xmlns:a16="http://schemas.microsoft.com/office/drawing/2014/main" id="{489BF7D4-57DF-44DA-A275-F4F4F2B7A8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441538">
            <a:off x="107995" y="796629"/>
            <a:ext cx="408940" cy="381000"/>
          </a:xfrm>
          <a:prstGeom prst="rect">
            <a:avLst/>
          </a:prstGeom>
        </p:spPr>
      </p:pic>
    </p:spTree>
    <p:extLst>
      <p:ext uri="{BB962C8B-B14F-4D97-AF65-F5344CB8AC3E}">
        <p14:creationId xmlns:p14="http://schemas.microsoft.com/office/powerpoint/2010/main" val="41591641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Where the Money is Spent</a:t>
            </a:r>
            <a:endParaRPr lang="en-US" sz="1200" dirty="0"/>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457200" y="914400"/>
            <a:ext cx="7086600" cy="1001713"/>
          </a:xfrm>
        </p:spPr>
        <p:txBody>
          <a:bodyPr/>
          <a:lstStyle/>
          <a:p>
            <a:pPr marL="53975" indent="0">
              <a:buNone/>
            </a:pPr>
            <a:r>
              <a:rPr lang="en-US" dirty="0"/>
              <a:t>The local art supply store is the place that receives the largest percentage of spending.</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3943134638"/>
              </p:ext>
            </p:extLst>
          </p:nvPr>
        </p:nvGraphicFramePr>
        <p:xfrm>
          <a:off x="228600" y="1960880"/>
          <a:ext cx="7415783" cy="3662680"/>
        </p:xfrm>
        <a:graphic>
          <a:graphicData uri="http://schemas.openxmlformats.org/drawingml/2006/table">
            <a:tbl>
              <a:tblPr firstRow="1" bandRow="1">
                <a:tableStyleId>{85BE263C-DBD7-4A20-BB59-AAB30ACAA65A}</a:tableStyleId>
              </a:tblPr>
              <a:tblGrid>
                <a:gridCol w="2298893">
                  <a:extLst>
                    <a:ext uri="{9D8B030D-6E8A-4147-A177-3AD203B41FA5}">
                      <a16:colId xmlns:a16="http://schemas.microsoft.com/office/drawing/2014/main" val="3124580405"/>
                    </a:ext>
                  </a:extLst>
                </a:gridCol>
                <a:gridCol w="852815">
                  <a:extLst>
                    <a:ext uri="{9D8B030D-6E8A-4147-A177-3AD203B41FA5}">
                      <a16:colId xmlns:a16="http://schemas.microsoft.com/office/drawing/2014/main" val="3408498545"/>
                    </a:ext>
                  </a:extLst>
                </a:gridCol>
                <a:gridCol w="852815">
                  <a:extLst>
                    <a:ext uri="{9D8B030D-6E8A-4147-A177-3AD203B41FA5}">
                      <a16:colId xmlns:a16="http://schemas.microsoft.com/office/drawing/2014/main" val="3533829055"/>
                    </a:ext>
                  </a:extLst>
                </a:gridCol>
                <a:gridCol w="852815">
                  <a:extLst>
                    <a:ext uri="{9D8B030D-6E8A-4147-A177-3AD203B41FA5}">
                      <a16:colId xmlns:a16="http://schemas.microsoft.com/office/drawing/2014/main" val="4142446680"/>
                    </a:ext>
                  </a:extLst>
                </a:gridCol>
                <a:gridCol w="852815">
                  <a:extLst>
                    <a:ext uri="{9D8B030D-6E8A-4147-A177-3AD203B41FA5}">
                      <a16:colId xmlns:a16="http://schemas.microsoft.com/office/drawing/2014/main" val="2399029991"/>
                    </a:ext>
                  </a:extLst>
                </a:gridCol>
                <a:gridCol w="852815">
                  <a:extLst>
                    <a:ext uri="{9D8B030D-6E8A-4147-A177-3AD203B41FA5}">
                      <a16:colId xmlns:a16="http://schemas.microsoft.com/office/drawing/2014/main" val="2908534431"/>
                    </a:ext>
                  </a:extLst>
                </a:gridCol>
                <a:gridCol w="852815">
                  <a:extLst>
                    <a:ext uri="{9D8B030D-6E8A-4147-A177-3AD203B41FA5}">
                      <a16:colId xmlns:a16="http://schemas.microsoft.com/office/drawing/2014/main" val="1076768269"/>
                    </a:ext>
                  </a:extLst>
                </a:gridCol>
              </a:tblGrid>
              <a:tr h="370840">
                <a:tc>
                  <a:txBody>
                    <a:bodyPr/>
                    <a:lstStyle/>
                    <a:p>
                      <a:pPr algn="ctr"/>
                      <a:endParaRPr lang="en-US" sz="1200" dirty="0">
                        <a:solidFill>
                          <a:schemeClr val="tx2"/>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noFill/>
                  </a:tcPr>
                </a:tc>
                <a:tc>
                  <a:txBody>
                    <a:bodyPr/>
                    <a:lstStyle/>
                    <a:p>
                      <a:pPr algn="ctr"/>
                      <a:r>
                        <a:rPr lang="en-US" sz="1200" dirty="0"/>
                        <a:t>U.S.</a:t>
                      </a:r>
                      <a:endParaRPr lang="en-US" sz="1200" dirty="0">
                        <a:solidFill>
                          <a:schemeClr val="tx2"/>
                        </a:solidFill>
                      </a:endParaRPr>
                    </a:p>
                  </a:txBody>
                  <a:tcPr anchor="ctr">
                    <a:noFill/>
                  </a:tcPr>
                </a:tc>
                <a:tc>
                  <a:txBody>
                    <a:bodyPr/>
                    <a:lstStyle/>
                    <a:p>
                      <a:pPr algn="ctr"/>
                      <a:r>
                        <a:rPr lang="en-US" sz="1200" dirty="0"/>
                        <a:t>Canada</a:t>
                      </a:r>
                      <a:endParaRPr lang="en-US" sz="1200" dirty="0">
                        <a:solidFill>
                          <a:schemeClr val="tx2"/>
                        </a:solidFill>
                      </a:endParaRPr>
                    </a:p>
                  </a:txBody>
                  <a:tcPr anchor="ctr">
                    <a:noFill/>
                  </a:tcPr>
                </a:tc>
                <a:tc>
                  <a:txBody>
                    <a:bodyPr/>
                    <a:lstStyle/>
                    <a:p>
                      <a:pPr algn="ctr"/>
                      <a:r>
                        <a:rPr lang="en-US" sz="1200" dirty="0"/>
                        <a:t>Student</a:t>
                      </a:r>
                      <a:endParaRPr lang="en-US" sz="1200" dirty="0">
                        <a:solidFill>
                          <a:schemeClr val="tx2"/>
                        </a:solidFill>
                      </a:endParaRPr>
                    </a:p>
                  </a:txBody>
                  <a:tcPr anchor="ctr">
                    <a:solidFill>
                      <a:schemeClr val="tx1"/>
                    </a:solidFill>
                  </a:tcPr>
                </a:tc>
                <a:tc>
                  <a:txBody>
                    <a:bodyPr/>
                    <a:lstStyle/>
                    <a:p>
                      <a:pPr algn="ctr"/>
                      <a:r>
                        <a:rPr lang="en-US" sz="1200" dirty="0"/>
                        <a:t>Pro</a:t>
                      </a:r>
                      <a:endParaRPr lang="en-US" sz="1200" dirty="0">
                        <a:solidFill>
                          <a:schemeClr val="tx2"/>
                        </a:solidFill>
                      </a:endParaRPr>
                    </a:p>
                  </a:txBody>
                  <a:tcPr anchor="ctr">
                    <a:solidFill>
                      <a:schemeClr val="tx1"/>
                    </a:solidFill>
                  </a:tcPr>
                </a:tc>
                <a:tc>
                  <a:txBody>
                    <a:bodyPr/>
                    <a:lstStyle/>
                    <a:p>
                      <a:pPr algn="ctr"/>
                      <a:r>
                        <a:rPr lang="en-US" sz="1200" dirty="0"/>
                        <a:t>Hobbyist</a:t>
                      </a:r>
                      <a:endParaRPr lang="en-US" sz="1200" dirty="0">
                        <a:solidFill>
                          <a:schemeClr val="tx2"/>
                        </a:solidFill>
                      </a:endParaRPr>
                    </a:p>
                  </a:txBody>
                  <a:tcPr anchor="ctr">
                    <a:noFill/>
                  </a:tcPr>
                </a:tc>
                <a:extLst>
                  <a:ext uri="{0D108BD9-81ED-4DB2-BD59-A6C34878D82A}">
                    <a16:rowId xmlns:a16="http://schemas.microsoft.com/office/drawing/2014/main" val="1672700539"/>
                  </a:ext>
                </a:extLst>
              </a:tr>
              <a:tr h="0">
                <a:tc>
                  <a:txBody>
                    <a:bodyPr/>
                    <a:lstStyle/>
                    <a:p>
                      <a:endParaRPr lang="en-US" sz="1200" b="1" dirty="0">
                        <a:solidFill>
                          <a:schemeClr val="bg1"/>
                        </a:solidFill>
                      </a:endParaRPr>
                    </a:p>
                  </a:txBody>
                  <a:tcPr anchor="ctr">
                    <a:noFill/>
                  </a:tcPr>
                </a:tc>
                <a:tc>
                  <a:txBody>
                    <a:bodyPr/>
                    <a:lstStyle/>
                    <a:p>
                      <a:pPr algn="ctr"/>
                      <a:endParaRPr lang="en-US" sz="1200" dirty="0">
                        <a:solidFill>
                          <a:schemeClr val="bg1"/>
                        </a:solidFill>
                      </a:endParaRPr>
                    </a:p>
                  </a:txBody>
                  <a:tcPr anchor="ctr">
                    <a:noFill/>
                  </a:tcPr>
                </a:tc>
                <a:tc>
                  <a:txBody>
                    <a:bodyPr/>
                    <a:lstStyle/>
                    <a:p>
                      <a:pPr algn="ctr"/>
                      <a:r>
                        <a:rPr lang="en-US" sz="1200" dirty="0">
                          <a:solidFill>
                            <a:schemeClr val="bg1"/>
                          </a:solidFill>
                        </a:rPr>
                        <a:t>(a)</a:t>
                      </a:r>
                      <a:endParaRPr lang="en-US" sz="1200" b="1" dirty="0">
                        <a:solidFill>
                          <a:schemeClr val="bg1"/>
                        </a:solidFill>
                      </a:endParaRPr>
                    </a:p>
                  </a:txBody>
                  <a:tcPr anchor="ctr">
                    <a:noFill/>
                  </a:tcPr>
                </a:tc>
                <a:tc>
                  <a:txBody>
                    <a:bodyPr/>
                    <a:lstStyle/>
                    <a:p>
                      <a:pPr algn="ctr"/>
                      <a:r>
                        <a:rPr lang="en-US" sz="1200" dirty="0">
                          <a:solidFill>
                            <a:schemeClr val="bg1"/>
                          </a:solidFill>
                        </a:rPr>
                        <a:t>(b)</a:t>
                      </a:r>
                      <a:endParaRPr lang="en-US" sz="1200" b="1" dirty="0">
                        <a:solidFill>
                          <a:schemeClr val="bg1"/>
                        </a:solidFill>
                      </a:endParaRPr>
                    </a:p>
                  </a:txBody>
                  <a:tcPr anchor="ctr">
                    <a:noFill/>
                  </a:tcPr>
                </a:tc>
                <a:tc>
                  <a:txBody>
                    <a:bodyPr/>
                    <a:lstStyle/>
                    <a:p>
                      <a:pPr algn="ctr"/>
                      <a:r>
                        <a:rPr lang="en-US" sz="1200" dirty="0">
                          <a:solidFill>
                            <a:schemeClr val="bg1"/>
                          </a:solidFill>
                        </a:rPr>
                        <a:t>(c)</a:t>
                      </a:r>
                      <a:endParaRPr lang="en-US" sz="1200" b="1" dirty="0">
                        <a:solidFill>
                          <a:schemeClr val="bg1"/>
                        </a:solidFill>
                      </a:endParaRPr>
                    </a:p>
                  </a:txBody>
                  <a:tcPr anchor="ctr">
                    <a:solidFill>
                      <a:schemeClr val="tx1"/>
                    </a:solidFill>
                  </a:tcPr>
                </a:tc>
                <a:tc>
                  <a:txBody>
                    <a:bodyPr/>
                    <a:lstStyle/>
                    <a:p>
                      <a:pPr algn="ctr"/>
                      <a:r>
                        <a:rPr lang="en-US" sz="1200" dirty="0">
                          <a:solidFill>
                            <a:schemeClr val="bg1"/>
                          </a:solidFill>
                        </a:rPr>
                        <a:t>(d)</a:t>
                      </a:r>
                      <a:endParaRPr lang="en-US" sz="1200" b="1" dirty="0">
                        <a:solidFill>
                          <a:schemeClr val="bg1"/>
                        </a:solidFill>
                      </a:endParaRPr>
                    </a:p>
                  </a:txBody>
                  <a:tcPr anchor="ctr">
                    <a:solidFill>
                      <a:schemeClr val="tx1"/>
                    </a:solidFill>
                  </a:tcPr>
                </a:tc>
                <a:tc>
                  <a:txBody>
                    <a:bodyPr/>
                    <a:lstStyle/>
                    <a:p>
                      <a:pPr algn="ctr"/>
                      <a:r>
                        <a:rPr lang="en-US" sz="1200" dirty="0">
                          <a:solidFill>
                            <a:schemeClr val="bg1"/>
                          </a:solidFill>
                        </a:rPr>
                        <a:t>(e)</a:t>
                      </a:r>
                      <a:endParaRPr lang="en-US" sz="1200" b="1" dirty="0">
                        <a:solidFill>
                          <a:schemeClr val="bg1"/>
                        </a:solidFill>
                      </a:endParaRPr>
                    </a:p>
                  </a:txBody>
                  <a:tcPr anchor="ctr">
                    <a:noFill/>
                  </a:tcPr>
                </a:tc>
                <a:extLst>
                  <a:ext uri="{0D108BD9-81ED-4DB2-BD59-A6C34878D82A}">
                    <a16:rowId xmlns:a16="http://schemas.microsoft.com/office/drawing/2014/main" val="3423750114"/>
                  </a:ext>
                </a:extLst>
              </a:tr>
              <a:tr h="0">
                <a:tc>
                  <a:txBody>
                    <a:bodyPr/>
                    <a:lstStyle/>
                    <a:p>
                      <a:r>
                        <a:rPr lang="en-US" sz="1200" dirty="0">
                          <a:solidFill>
                            <a:schemeClr val="bg1"/>
                          </a:solidFill>
                        </a:rPr>
                        <a:t>Local art supply store</a:t>
                      </a:r>
                      <a:endParaRPr lang="en-US" sz="1200" b="1" dirty="0">
                        <a:solidFill>
                          <a:schemeClr val="bg1"/>
                        </a:solidFill>
                      </a:endParaRPr>
                    </a:p>
                  </a:txBody>
                  <a:tcPr anchor="ctr">
                    <a:solidFill>
                      <a:schemeClr val="accent3"/>
                    </a:solidFill>
                  </a:tcPr>
                </a:tc>
                <a:tc>
                  <a:txBody>
                    <a:bodyPr/>
                    <a:lstStyle/>
                    <a:p>
                      <a:pPr algn="ctr"/>
                      <a:r>
                        <a:rPr lang="en-US" sz="1200" dirty="0">
                          <a:solidFill>
                            <a:schemeClr val="bg1"/>
                          </a:solidFill>
                        </a:rPr>
                        <a:t>42%</a:t>
                      </a:r>
                    </a:p>
                  </a:txBody>
                  <a:tcPr anchor="ctr">
                    <a:solidFill>
                      <a:schemeClr val="accent3"/>
                    </a:solidFill>
                  </a:tcPr>
                </a:tc>
                <a:tc>
                  <a:txBody>
                    <a:bodyPr/>
                    <a:lstStyle/>
                    <a:p>
                      <a:pPr algn="ctr"/>
                      <a:r>
                        <a:rPr lang="en-US" sz="1200" baseline="0" dirty="0">
                          <a:solidFill>
                            <a:schemeClr val="bg1"/>
                          </a:solidFill>
                        </a:rPr>
                        <a:t>33%</a:t>
                      </a:r>
                      <a:r>
                        <a:rPr lang="en-US" sz="1200" baseline="30000" dirty="0">
                          <a:solidFill>
                            <a:schemeClr val="bg1"/>
                          </a:solidFill>
                        </a:rPr>
                        <a:t>(b)</a:t>
                      </a:r>
                      <a:endParaRPr lang="en-US" sz="1200" baseline="0" dirty="0">
                        <a:solidFill>
                          <a:schemeClr val="bg1"/>
                        </a:solidFill>
                      </a:endParaRPr>
                    </a:p>
                  </a:txBody>
                  <a:tcPr anchor="ctr">
                    <a:solidFill>
                      <a:schemeClr val="accent3"/>
                    </a:solidFill>
                  </a:tcPr>
                </a:tc>
                <a:tc>
                  <a:txBody>
                    <a:bodyPr/>
                    <a:lstStyle/>
                    <a:p>
                      <a:pPr algn="ctr"/>
                      <a:r>
                        <a:rPr lang="en-US" sz="1200" dirty="0">
                          <a:solidFill>
                            <a:schemeClr val="bg1"/>
                          </a:solidFill>
                        </a:rPr>
                        <a:t>59%</a:t>
                      </a:r>
                    </a:p>
                  </a:txBody>
                  <a:tcPr anchor="ctr">
                    <a:solidFill>
                      <a:schemeClr val="accent3"/>
                    </a:solidFill>
                  </a:tcPr>
                </a:tc>
                <a:tc>
                  <a:txBody>
                    <a:bodyPr/>
                    <a:lstStyle/>
                    <a:p>
                      <a:pPr algn="ctr"/>
                      <a:r>
                        <a:rPr lang="en-US" sz="1200" baseline="0" dirty="0">
                          <a:solidFill>
                            <a:schemeClr val="bg1"/>
                          </a:solidFill>
                        </a:rPr>
                        <a:t>48%</a:t>
                      </a:r>
                      <a:r>
                        <a:rPr lang="en-US" sz="1200" baseline="30000" dirty="0">
                          <a:solidFill>
                            <a:schemeClr val="bg1"/>
                          </a:solidFill>
                        </a:rPr>
                        <a:t>(</a:t>
                      </a:r>
                      <a:r>
                        <a:rPr lang="en-US" sz="1200" baseline="30000" dirty="0" err="1">
                          <a:solidFill>
                            <a:schemeClr val="bg1"/>
                          </a:solidFill>
                        </a:rPr>
                        <a:t>d,e</a:t>
                      </a:r>
                      <a:r>
                        <a:rPr lang="en-US" sz="1200" baseline="30000" dirty="0">
                          <a:solidFill>
                            <a:schemeClr val="bg1"/>
                          </a:solidFill>
                        </a:rPr>
                        <a:t>)</a:t>
                      </a:r>
                    </a:p>
                  </a:txBody>
                  <a:tcPr anchor="ctr">
                    <a:solidFill>
                      <a:schemeClr val="tx1"/>
                    </a:solidFill>
                  </a:tcPr>
                </a:tc>
                <a:tc>
                  <a:txBody>
                    <a:bodyPr/>
                    <a:lstStyle/>
                    <a:p>
                      <a:pPr algn="ctr"/>
                      <a:r>
                        <a:rPr lang="en-US" sz="1200" dirty="0">
                          <a:solidFill>
                            <a:schemeClr val="bg1"/>
                          </a:solidFill>
                        </a:rPr>
                        <a:t>39%</a:t>
                      </a:r>
                      <a:r>
                        <a:rPr lang="en-US" sz="1200" baseline="30000" dirty="0">
                          <a:solidFill>
                            <a:schemeClr val="bg1"/>
                          </a:solidFill>
                        </a:rPr>
                        <a:t>(c)</a:t>
                      </a:r>
                    </a:p>
                  </a:txBody>
                  <a:tcPr anchor="ctr">
                    <a:solidFill>
                      <a:schemeClr val="tx1"/>
                    </a:solidFill>
                  </a:tcPr>
                </a:tc>
                <a:tc>
                  <a:txBody>
                    <a:bodyPr/>
                    <a:lstStyle/>
                    <a:p>
                      <a:pPr algn="ctr"/>
                      <a:r>
                        <a:rPr lang="en-US" sz="1200" dirty="0">
                          <a:solidFill>
                            <a:schemeClr val="bg1"/>
                          </a:solidFill>
                        </a:rPr>
                        <a:t>41%</a:t>
                      </a:r>
                      <a:r>
                        <a:rPr lang="en-US" sz="1200" baseline="30000" dirty="0">
                          <a:solidFill>
                            <a:schemeClr val="bg1"/>
                          </a:solidFill>
                        </a:rPr>
                        <a:t>(c)</a:t>
                      </a:r>
                      <a:endParaRPr lang="en-US" sz="1200" dirty="0">
                        <a:solidFill>
                          <a:schemeClr val="bg1"/>
                        </a:solidFill>
                      </a:endParaRPr>
                    </a:p>
                  </a:txBody>
                  <a:tcPr anchor="ctr">
                    <a:solidFill>
                      <a:schemeClr val="accent3"/>
                    </a:solidFill>
                  </a:tcPr>
                </a:tc>
                <a:extLst>
                  <a:ext uri="{0D108BD9-81ED-4DB2-BD59-A6C34878D82A}">
                    <a16:rowId xmlns:a16="http://schemas.microsoft.com/office/drawing/2014/main" val="4230878191"/>
                  </a:ext>
                </a:extLst>
              </a:tr>
              <a:tr h="0">
                <a:tc>
                  <a:txBody>
                    <a:bodyPr/>
                    <a:lstStyle/>
                    <a:p>
                      <a:r>
                        <a:rPr lang="en-US" sz="1200" dirty="0">
                          <a:solidFill>
                            <a:schemeClr val="bg1"/>
                          </a:solidFill>
                        </a:rPr>
                        <a:t>Online art supply stores</a:t>
                      </a:r>
                      <a:endParaRPr lang="en-US" sz="1200" b="1" dirty="0">
                        <a:solidFill>
                          <a:schemeClr val="bg1"/>
                        </a:solidFill>
                      </a:endParaRPr>
                    </a:p>
                  </a:txBody>
                  <a:tcPr anchor="ctr">
                    <a:noFill/>
                  </a:tcPr>
                </a:tc>
                <a:tc>
                  <a:txBody>
                    <a:bodyPr/>
                    <a:lstStyle/>
                    <a:p>
                      <a:pPr algn="ctr"/>
                      <a:r>
                        <a:rPr lang="en-US" sz="1200" dirty="0">
                          <a:solidFill>
                            <a:schemeClr val="bg1"/>
                          </a:solidFill>
                        </a:rPr>
                        <a:t>20%</a:t>
                      </a:r>
                    </a:p>
                  </a:txBody>
                  <a:tcPr anchor="ctr">
                    <a:noFill/>
                  </a:tcPr>
                </a:tc>
                <a:tc>
                  <a:txBody>
                    <a:bodyPr/>
                    <a:lstStyle/>
                    <a:p>
                      <a:pPr algn="ctr"/>
                      <a:r>
                        <a:rPr lang="en-US" sz="1200" baseline="0" dirty="0">
                          <a:solidFill>
                            <a:schemeClr val="bg1"/>
                          </a:solidFill>
                        </a:rPr>
                        <a:t>25%</a:t>
                      </a:r>
                      <a:r>
                        <a:rPr lang="en-US" sz="1200" baseline="30000" dirty="0">
                          <a:solidFill>
                            <a:schemeClr val="bg1"/>
                          </a:solidFill>
                        </a:rPr>
                        <a:t>(b)</a:t>
                      </a:r>
                      <a:endParaRPr lang="en-US" sz="1200" baseline="0" dirty="0">
                        <a:solidFill>
                          <a:schemeClr val="bg1"/>
                        </a:solidFill>
                      </a:endParaRPr>
                    </a:p>
                  </a:txBody>
                  <a:tcPr anchor="ctr">
                    <a:noFill/>
                  </a:tcPr>
                </a:tc>
                <a:tc>
                  <a:txBody>
                    <a:bodyPr/>
                    <a:lstStyle/>
                    <a:p>
                      <a:pPr algn="ctr"/>
                      <a:r>
                        <a:rPr lang="en-US" sz="1200" dirty="0">
                          <a:solidFill>
                            <a:schemeClr val="bg1"/>
                          </a:solidFill>
                        </a:rPr>
                        <a:t>10%</a:t>
                      </a:r>
                    </a:p>
                  </a:txBody>
                  <a:tcPr anchor="ctr">
                    <a:noFill/>
                  </a:tcPr>
                </a:tc>
                <a:tc>
                  <a:txBody>
                    <a:bodyPr/>
                    <a:lstStyle/>
                    <a:p>
                      <a:pPr algn="ctr"/>
                      <a:r>
                        <a:rPr lang="en-US" sz="1200" baseline="0" dirty="0">
                          <a:solidFill>
                            <a:schemeClr val="bg1"/>
                          </a:solidFill>
                        </a:rPr>
                        <a:t>14%</a:t>
                      </a:r>
                      <a:r>
                        <a:rPr lang="en-US" sz="1200" baseline="30000" dirty="0">
                          <a:solidFill>
                            <a:schemeClr val="bg1"/>
                          </a:solidFill>
                        </a:rPr>
                        <a:t>(</a:t>
                      </a:r>
                      <a:r>
                        <a:rPr lang="en-US" sz="1200" baseline="30000" dirty="0" err="1">
                          <a:solidFill>
                            <a:schemeClr val="bg1"/>
                          </a:solidFill>
                        </a:rPr>
                        <a:t>d,e</a:t>
                      </a:r>
                      <a:r>
                        <a:rPr lang="en-US" sz="1200" baseline="30000" dirty="0">
                          <a:solidFill>
                            <a:schemeClr val="bg1"/>
                          </a:solidFill>
                        </a:rPr>
                        <a:t>)</a:t>
                      </a:r>
                    </a:p>
                  </a:txBody>
                  <a:tcPr anchor="ctr">
                    <a:solidFill>
                      <a:schemeClr val="tx1"/>
                    </a:solidFill>
                  </a:tcPr>
                </a:tc>
                <a:tc>
                  <a:txBody>
                    <a:bodyPr/>
                    <a:lstStyle/>
                    <a:p>
                      <a:pPr algn="ctr"/>
                      <a:r>
                        <a:rPr lang="en-US" sz="1200" dirty="0">
                          <a:solidFill>
                            <a:schemeClr val="bg1"/>
                          </a:solidFill>
                        </a:rPr>
                        <a:t>28%</a:t>
                      </a:r>
                      <a:r>
                        <a:rPr lang="en-US" sz="1200" baseline="30000" dirty="0">
                          <a:solidFill>
                            <a:schemeClr val="bg1"/>
                          </a:solidFill>
                        </a:rPr>
                        <a:t>(</a:t>
                      </a:r>
                      <a:r>
                        <a:rPr lang="en-US" sz="1200" baseline="30000" dirty="0" err="1">
                          <a:solidFill>
                            <a:schemeClr val="bg1"/>
                          </a:solidFill>
                        </a:rPr>
                        <a:t>c,e</a:t>
                      </a:r>
                      <a:r>
                        <a:rPr lang="en-US" sz="1200" baseline="30000" dirty="0">
                          <a:solidFill>
                            <a:schemeClr val="bg1"/>
                          </a:solidFill>
                        </a:rPr>
                        <a:t>)</a:t>
                      </a:r>
                    </a:p>
                  </a:txBody>
                  <a:tcPr anchor="ctr">
                    <a:solidFill>
                      <a:schemeClr val="tx1"/>
                    </a:solidFill>
                  </a:tcPr>
                </a:tc>
                <a:tc>
                  <a:txBody>
                    <a:bodyPr/>
                    <a:lstStyle/>
                    <a:p>
                      <a:pPr algn="ctr"/>
                      <a:r>
                        <a:rPr lang="en-US" sz="1200" dirty="0">
                          <a:solidFill>
                            <a:schemeClr val="bg1"/>
                          </a:solidFill>
                        </a:rPr>
                        <a:t>19%</a:t>
                      </a:r>
                      <a:r>
                        <a:rPr lang="en-US" sz="1200" baseline="30000" dirty="0">
                          <a:solidFill>
                            <a:schemeClr val="bg1"/>
                          </a:solidFill>
                        </a:rPr>
                        <a:t>(</a:t>
                      </a:r>
                      <a:r>
                        <a:rPr lang="en-US" sz="1200" baseline="30000" dirty="0" err="1">
                          <a:solidFill>
                            <a:schemeClr val="bg1"/>
                          </a:solidFill>
                        </a:rPr>
                        <a:t>c,d</a:t>
                      </a:r>
                      <a:r>
                        <a:rPr lang="en-US" sz="1200" baseline="30000" dirty="0">
                          <a:solidFill>
                            <a:schemeClr val="bg1"/>
                          </a:solidFill>
                        </a:rPr>
                        <a:t>)</a:t>
                      </a:r>
                      <a:endParaRPr lang="en-US" sz="1200" dirty="0">
                        <a:solidFill>
                          <a:schemeClr val="bg1"/>
                        </a:solidFill>
                      </a:endParaRPr>
                    </a:p>
                  </a:txBody>
                  <a:tcPr anchor="ctr">
                    <a:noFill/>
                  </a:tcPr>
                </a:tc>
                <a:extLst>
                  <a:ext uri="{0D108BD9-81ED-4DB2-BD59-A6C34878D82A}">
                    <a16:rowId xmlns:a16="http://schemas.microsoft.com/office/drawing/2014/main" val="399659408"/>
                  </a:ext>
                </a:extLst>
              </a:tr>
              <a:tr h="0">
                <a:tc>
                  <a:txBody>
                    <a:bodyPr/>
                    <a:lstStyle/>
                    <a:p>
                      <a:r>
                        <a:rPr lang="en-US" sz="1200" dirty="0">
                          <a:solidFill>
                            <a:schemeClr val="bg1"/>
                          </a:solidFill>
                        </a:rPr>
                        <a:t>Crafts chain stores</a:t>
                      </a:r>
                      <a:endParaRPr lang="en-US" sz="1200" b="1" dirty="0">
                        <a:solidFill>
                          <a:schemeClr val="bg1"/>
                        </a:solidFill>
                      </a:endParaRPr>
                    </a:p>
                  </a:txBody>
                  <a:tcPr anchor="ctr">
                    <a:noFill/>
                  </a:tcPr>
                </a:tc>
                <a:tc>
                  <a:txBody>
                    <a:bodyPr/>
                    <a:lstStyle/>
                    <a:p>
                      <a:pPr algn="ctr"/>
                      <a:r>
                        <a:rPr lang="en-US" sz="1200" dirty="0">
                          <a:solidFill>
                            <a:schemeClr val="bg1"/>
                          </a:solidFill>
                        </a:rPr>
                        <a:t>14%</a:t>
                      </a:r>
                    </a:p>
                  </a:txBody>
                  <a:tcPr anchor="ctr">
                    <a:noFill/>
                  </a:tcPr>
                </a:tc>
                <a:tc>
                  <a:txBody>
                    <a:bodyPr/>
                    <a:lstStyle/>
                    <a:p>
                      <a:pPr algn="ctr"/>
                      <a:r>
                        <a:rPr lang="en-US" sz="1200" baseline="0" dirty="0">
                          <a:solidFill>
                            <a:schemeClr val="bg1"/>
                          </a:solidFill>
                        </a:rPr>
                        <a:t>17%</a:t>
                      </a:r>
                      <a:r>
                        <a:rPr lang="en-US" sz="1200" baseline="30000" dirty="0">
                          <a:solidFill>
                            <a:schemeClr val="bg1"/>
                          </a:solidFill>
                        </a:rPr>
                        <a:t>(b)</a:t>
                      </a:r>
                      <a:endParaRPr lang="en-US" sz="1200" baseline="0" dirty="0">
                        <a:solidFill>
                          <a:schemeClr val="bg1"/>
                        </a:solidFill>
                      </a:endParaRPr>
                    </a:p>
                  </a:txBody>
                  <a:tcPr anchor="ctr">
                    <a:noFill/>
                  </a:tcPr>
                </a:tc>
                <a:tc>
                  <a:txBody>
                    <a:bodyPr/>
                    <a:lstStyle/>
                    <a:p>
                      <a:pPr algn="ctr"/>
                      <a:r>
                        <a:rPr lang="en-US" sz="1200" dirty="0">
                          <a:solidFill>
                            <a:schemeClr val="bg1"/>
                          </a:solidFill>
                        </a:rPr>
                        <a:t>9%</a:t>
                      </a:r>
                    </a:p>
                  </a:txBody>
                  <a:tcPr anchor="ctr">
                    <a:noFill/>
                  </a:tcPr>
                </a:tc>
                <a:tc>
                  <a:txBody>
                    <a:bodyPr/>
                    <a:lstStyle/>
                    <a:p>
                      <a:pPr algn="ctr"/>
                      <a:r>
                        <a:rPr lang="en-US" sz="1200" baseline="0" dirty="0">
                          <a:solidFill>
                            <a:schemeClr val="bg1"/>
                          </a:solidFill>
                        </a:rPr>
                        <a:t>12%</a:t>
                      </a:r>
                      <a:r>
                        <a:rPr lang="en-US" sz="1200" baseline="30000" dirty="0">
                          <a:solidFill>
                            <a:schemeClr val="bg1"/>
                          </a:solidFill>
                        </a:rPr>
                        <a:t>(</a:t>
                      </a:r>
                      <a:r>
                        <a:rPr lang="en-US" sz="1200" baseline="30000" dirty="0" err="1">
                          <a:solidFill>
                            <a:schemeClr val="bg1"/>
                          </a:solidFill>
                        </a:rPr>
                        <a:t>d,e</a:t>
                      </a:r>
                      <a:r>
                        <a:rPr lang="en-US" sz="1200" baseline="30000" dirty="0">
                          <a:solidFill>
                            <a:schemeClr val="bg1"/>
                          </a:solidFill>
                        </a:rPr>
                        <a:t>)</a:t>
                      </a:r>
                    </a:p>
                  </a:txBody>
                  <a:tcPr anchor="ctr">
                    <a:solidFill>
                      <a:schemeClr val="tx1"/>
                    </a:solidFill>
                  </a:tcPr>
                </a:tc>
                <a:tc>
                  <a:txBody>
                    <a:bodyPr/>
                    <a:lstStyle/>
                    <a:p>
                      <a:pPr algn="ctr"/>
                      <a:r>
                        <a:rPr lang="en-US" sz="1200" dirty="0">
                          <a:solidFill>
                            <a:schemeClr val="bg1"/>
                          </a:solidFill>
                        </a:rPr>
                        <a:t>10%</a:t>
                      </a:r>
                      <a:r>
                        <a:rPr lang="en-US" sz="1200" baseline="30000" dirty="0">
                          <a:solidFill>
                            <a:schemeClr val="bg1"/>
                          </a:solidFill>
                        </a:rPr>
                        <a:t>(</a:t>
                      </a:r>
                      <a:r>
                        <a:rPr lang="en-US" sz="1200" baseline="30000" dirty="0" err="1">
                          <a:solidFill>
                            <a:schemeClr val="bg1"/>
                          </a:solidFill>
                        </a:rPr>
                        <a:t>c,e</a:t>
                      </a:r>
                      <a:r>
                        <a:rPr lang="en-US" sz="1200" baseline="30000" dirty="0">
                          <a:solidFill>
                            <a:schemeClr val="bg1"/>
                          </a:solidFill>
                        </a:rPr>
                        <a:t>)</a:t>
                      </a:r>
                    </a:p>
                  </a:txBody>
                  <a:tcPr anchor="ctr">
                    <a:solidFill>
                      <a:schemeClr val="tx1"/>
                    </a:solidFill>
                  </a:tcPr>
                </a:tc>
                <a:tc>
                  <a:txBody>
                    <a:bodyPr/>
                    <a:lstStyle/>
                    <a:p>
                      <a:pPr algn="ctr"/>
                      <a:r>
                        <a:rPr lang="en-US" sz="1200" dirty="0">
                          <a:solidFill>
                            <a:schemeClr val="bg1"/>
                          </a:solidFill>
                        </a:rPr>
                        <a:t>15%</a:t>
                      </a:r>
                      <a:r>
                        <a:rPr lang="en-US" sz="1200" baseline="30000" dirty="0">
                          <a:solidFill>
                            <a:schemeClr val="bg1"/>
                          </a:solidFill>
                        </a:rPr>
                        <a:t>(</a:t>
                      </a:r>
                      <a:r>
                        <a:rPr lang="en-US" sz="1200" baseline="30000" dirty="0" err="1">
                          <a:solidFill>
                            <a:schemeClr val="bg1"/>
                          </a:solidFill>
                        </a:rPr>
                        <a:t>c,d</a:t>
                      </a:r>
                      <a:r>
                        <a:rPr lang="en-US" sz="1200" baseline="30000" dirty="0">
                          <a:solidFill>
                            <a:schemeClr val="bg1"/>
                          </a:solidFill>
                        </a:rPr>
                        <a:t>)</a:t>
                      </a:r>
                      <a:endParaRPr lang="en-US" sz="1200" dirty="0">
                        <a:solidFill>
                          <a:schemeClr val="bg1"/>
                        </a:solidFill>
                      </a:endParaRPr>
                    </a:p>
                  </a:txBody>
                  <a:tcPr anchor="ctr">
                    <a:noFill/>
                  </a:tcPr>
                </a:tc>
                <a:extLst>
                  <a:ext uri="{0D108BD9-81ED-4DB2-BD59-A6C34878D82A}">
                    <a16:rowId xmlns:a16="http://schemas.microsoft.com/office/drawing/2014/main" val="2159702854"/>
                  </a:ext>
                </a:extLst>
              </a:tr>
              <a:tr h="254000">
                <a:tc>
                  <a:txBody>
                    <a:bodyPr/>
                    <a:lstStyle/>
                    <a:p>
                      <a:pPr marL="0" algn="l" defTabSz="914400" rtl="0" eaLnBrk="1" latinLnBrk="0" hangingPunct="1"/>
                      <a:r>
                        <a:rPr lang="en-US" sz="1200" kern="1200" dirty="0">
                          <a:solidFill>
                            <a:schemeClr val="bg1"/>
                          </a:solidFill>
                        </a:rPr>
                        <a:t>Online general retailers</a:t>
                      </a:r>
                      <a:endParaRPr lang="en-US" sz="1200" b="1" kern="1200" dirty="0">
                        <a:solidFill>
                          <a:schemeClr val="bg1"/>
                        </a:solidFill>
                        <a:latin typeface="+mn-lt"/>
                        <a:ea typeface="+mn-ea"/>
                        <a:cs typeface="+mn-cs"/>
                      </a:endParaRPr>
                    </a:p>
                  </a:txBody>
                  <a:tcPr anchor="ctr">
                    <a:noFill/>
                  </a:tcPr>
                </a:tc>
                <a:tc>
                  <a:txBody>
                    <a:bodyPr/>
                    <a:lstStyle/>
                    <a:p>
                      <a:pPr algn="ctr"/>
                      <a:r>
                        <a:rPr lang="en-US" sz="1200" dirty="0">
                          <a:solidFill>
                            <a:schemeClr val="bg1"/>
                          </a:solidFill>
                        </a:rPr>
                        <a:t>8%</a:t>
                      </a:r>
                    </a:p>
                  </a:txBody>
                  <a:tcPr anchor="ctr">
                    <a:noFill/>
                  </a:tcPr>
                </a:tc>
                <a:tc>
                  <a:txBody>
                    <a:bodyPr/>
                    <a:lstStyle/>
                    <a:p>
                      <a:pPr algn="ctr"/>
                      <a:r>
                        <a:rPr lang="en-US" sz="1200" baseline="0" dirty="0">
                          <a:solidFill>
                            <a:schemeClr val="bg1"/>
                          </a:solidFill>
                        </a:rPr>
                        <a:t>11%</a:t>
                      </a:r>
                      <a:r>
                        <a:rPr lang="en-US" sz="1200" baseline="30000" dirty="0">
                          <a:solidFill>
                            <a:schemeClr val="bg1"/>
                          </a:solidFill>
                        </a:rPr>
                        <a:t>(b)</a:t>
                      </a:r>
                      <a:endParaRPr lang="en-US" sz="1200" baseline="0" dirty="0">
                        <a:solidFill>
                          <a:schemeClr val="bg1"/>
                        </a:solidFill>
                      </a:endParaRPr>
                    </a:p>
                  </a:txBody>
                  <a:tcPr anchor="ctr">
                    <a:noFill/>
                  </a:tcPr>
                </a:tc>
                <a:tc>
                  <a:txBody>
                    <a:bodyPr/>
                    <a:lstStyle/>
                    <a:p>
                      <a:pPr algn="ctr"/>
                      <a:r>
                        <a:rPr lang="en-US" sz="1200" dirty="0">
                          <a:solidFill>
                            <a:schemeClr val="bg1"/>
                          </a:solidFill>
                        </a:rPr>
                        <a:t>4%</a:t>
                      </a:r>
                    </a:p>
                  </a:txBody>
                  <a:tcPr anchor="ctr">
                    <a:noFill/>
                  </a:tcPr>
                </a:tc>
                <a:tc>
                  <a:txBody>
                    <a:bodyPr/>
                    <a:lstStyle/>
                    <a:p>
                      <a:pPr algn="ctr"/>
                      <a:r>
                        <a:rPr lang="en-US" sz="1200" baseline="0" dirty="0">
                          <a:solidFill>
                            <a:schemeClr val="bg1"/>
                          </a:solidFill>
                        </a:rPr>
                        <a:t>9%</a:t>
                      </a:r>
                    </a:p>
                  </a:txBody>
                  <a:tcPr anchor="ctr">
                    <a:solidFill>
                      <a:schemeClr val="tx1"/>
                    </a:solidFill>
                  </a:tcPr>
                </a:tc>
                <a:tc>
                  <a:txBody>
                    <a:bodyPr/>
                    <a:lstStyle/>
                    <a:p>
                      <a:pPr algn="ctr"/>
                      <a:r>
                        <a:rPr lang="en-US" sz="1200" dirty="0">
                          <a:solidFill>
                            <a:schemeClr val="bg1"/>
                          </a:solidFill>
                        </a:rPr>
                        <a:t>8%</a:t>
                      </a:r>
                    </a:p>
                  </a:txBody>
                  <a:tcPr anchor="ctr">
                    <a:solidFill>
                      <a:schemeClr val="tx1"/>
                    </a:solidFill>
                  </a:tcPr>
                </a:tc>
                <a:tc>
                  <a:txBody>
                    <a:bodyPr/>
                    <a:lstStyle/>
                    <a:p>
                      <a:pPr algn="ctr"/>
                      <a:r>
                        <a:rPr lang="en-US" sz="1200" dirty="0">
                          <a:solidFill>
                            <a:schemeClr val="bg1"/>
                          </a:solidFill>
                        </a:rPr>
                        <a:t>8%</a:t>
                      </a:r>
                    </a:p>
                  </a:txBody>
                  <a:tcPr anchor="ctr">
                    <a:noFill/>
                  </a:tcPr>
                </a:tc>
                <a:extLst>
                  <a:ext uri="{0D108BD9-81ED-4DB2-BD59-A6C34878D82A}">
                    <a16:rowId xmlns:a16="http://schemas.microsoft.com/office/drawing/2014/main" val="3343760334"/>
                  </a:ext>
                </a:extLst>
              </a:tr>
              <a:tr h="0">
                <a:tc>
                  <a:txBody>
                    <a:bodyPr/>
                    <a:lstStyle/>
                    <a:p>
                      <a:r>
                        <a:rPr lang="en-US" sz="1200" dirty="0">
                          <a:solidFill>
                            <a:schemeClr val="bg1"/>
                          </a:solidFill>
                        </a:rPr>
                        <a:t>Craft stores</a:t>
                      </a:r>
                      <a:endParaRPr lang="en-US" sz="1200" b="1" dirty="0">
                        <a:solidFill>
                          <a:schemeClr val="bg1"/>
                        </a:solidFill>
                      </a:endParaRPr>
                    </a:p>
                  </a:txBody>
                  <a:tcPr anchor="ctr">
                    <a:noFill/>
                  </a:tcPr>
                </a:tc>
                <a:tc>
                  <a:txBody>
                    <a:bodyPr/>
                    <a:lstStyle/>
                    <a:p>
                      <a:pPr algn="ctr"/>
                      <a:r>
                        <a:rPr lang="en-US" sz="1200" dirty="0">
                          <a:solidFill>
                            <a:schemeClr val="bg1"/>
                          </a:solidFill>
                        </a:rPr>
                        <a:t>5%</a:t>
                      </a:r>
                    </a:p>
                  </a:txBody>
                  <a:tcPr anchor="ctr">
                    <a:noFill/>
                  </a:tcPr>
                </a:tc>
                <a:tc>
                  <a:txBody>
                    <a:bodyPr/>
                    <a:lstStyle/>
                    <a:p>
                      <a:pPr algn="ctr"/>
                      <a:r>
                        <a:rPr lang="en-US" sz="1200" baseline="0" dirty="0">
                          <a:solidFill>
                            <a:schemeClr val="bg1"/>
                          </a:solidFill>
                        </a:rPr>
                        <a:t>6%</a:t>
                      </a:r>
                      <a:r>
                        <a:rPr lang="en-US" sz="1200" baseline="30000" dirty="0">
                          <a:solidFill>
                            <a:schemeClr val="bg1"/>
                          </a:solidFill>
                        </a:rPr>
                        <a:t>(b)</a:t>
                      </a:r>
                      <a:endParaRPr lang="en-US" sz="1200" baseline="0" dirty="0">
                        <a:solidFill>
                          <a:schemeClr val="bg1"/>
                        </a:solidFill>
                      </a:endParaRPr>
                    </a:p>
                  </a:txBody>
                  <a:tcPr anchor="ctr">
                    <a:noFill/>
                  </a:tcPr>
                </a:tc>
                <a:tc>
                  <a:txBody>
                    <a:bodyPr/>
                    <a:lstStyle/>
                    <a:p>
                      <a:pPr algn="ctr"/>
                      <a:r>
                        <a:rPr lang="en-US" sz="1200" dirty="0">
                          <a:solidFill>
                            <a:schemeClr val="bg1"/>
                          </a:solidFill>
                        </a:rPr>
                        <a:t>5%</a:t>
                      </a:r>
                    </a:p>
                  </a:txBody>
                  <a:tcPr anchor="ctr">
                    <a:noFill/>
                  </a:tcPr>
                </a:tc>
                <a:tc>
                  <a:txBody>
                    <a:bodyPr/>
                    <a:lstStyle/>
                    <a:p>
                      <a:pPr algn="ctr"/>
                      <a:r>
                        <a:rPr lang="en-US" sz="1200" baseline="0" dirty="0">
                          <a:solidFill>
                            <a:schemeClr val="bg1"/>
                          </a:solidFill>
                        </a:rPr>
                        <a:t>5%</a:t>
                      </a:r>
                    </a:p>
                  </a:txBody>
                  <a:tcPr anchor="ctr">
                    <a:solidFill>
                      <a:schemeClr val="tx1"/>
                    </a:solidFill>
                  </a:tcPr>
                </a:tc>
                <a:tc>
                  <a:txBody>
                    <a:bodyPr/>
                    <a:lstStyle/>
                    <a:p>
                      <a:pPr algn="ctr"/>
                      <a:r>
                        <a:rPr lang="en-US" sz="1200" dirty="0">
                          <a:solidFill>
                            <a:schemeClr val="bg1"/>
                          </a:solidFill>
                        </a:rPr>
                        <a:t>4%</a:t>
                      </a:r>
                    </a:p>
                  </a:txBody>
                  <a:tcPr anchor="ctr">
                    <a:solidFill>
                      <a:schemeClr val="tx1"/>
                    </a:solidFill>
                  </a:tcPr>
                </a:tc>
                <a:tc>
                  <a:txBody>
                    <a:bodyPr/>
                    <a:lstStyle/>
                    <a:p>
                      <a:pPr algn="ctr"/>
                      <a:r>
                        <a:rPr lang="en-US" sz="1200" dirty="0">
                          <a:solidFill>
                            <a:schemeClr val="bg1"/>
                          </a:solidFill>
                        </a:rPr>
                        <a:t>6%</a:t>
                      </a:r>
                    </a:p>
                  </a:txBody>
                  <a:tcPr anchor="ctr">
                    <a:noFill/>
                  </a:tcPr>
                </a:tc>
                <a:extLst>
                  <a:ext uri="{0D108BD9-81ED-4DB2-BD59-A6C34878D82A}">
                    <a16:rowId xmlns:a16="http://schemas.microsoft.com/office/drawing/2014/main" val="1260973540"/>
                  </a:ext>
                </a:extLst>
              </a:tr>
              <a:tr h="0">
                <a:tc>
                  <a:txBody>
                    <a:bodyPr/>
                    <a:lstStyle/>
                    <a:p>
                      <a:r>
                        <a:rPr lang="en-US" sz="1200" dirty="0">
                          <a:solidFill>
                            <a:schemeClr val="bg1"/>
                          </a:solidFill>
                        </a:rPr>
                        <a:t>Mass merchandisers </a:t>
                      </a:r>
                      <a:endParaRPr lang="en-US" sz="1200" b="1" dirty="0">
                        <a:solidFill>
                          <a:schemeClr val="bg1"/>
                        </a:solidFill>
                      </a:endParaRPr>
                    </a:p>
                  </a:txBody>
                  <a:tcPr anchor="ctr">
                    <a:noFill/>
                  </a:tcPr>
                </a:tc>
                <a:tc>
                  <a:txBody>
                    <a:bodyPr/>
                    <a:lstStyle/>
                    <a:p>
                      <a:pPr algn="ctr"/>
                      <a:r>
                        <a:rPr lang="en-US" sz="1200" dirty="0">
                          <a:solidFill>
                            <a:schemeClr val="bg1"/>
                          </a:solidFill>
                        </a:rPr>
                        <a:t>3%</a:t>
                      </a:r>
                    </a:p>
                  </a:txBody>
                  <a:tcPr anchor="ctr">
                    <a:noFill/>
                  </a:tcPr>
                </a:tc>
                <a:tc>
                  <a:txBody>
                    <a:bodyPr/>
                    <a:lstStyle/>
                    <a:p>
                      <a:pPr algn="ctr"/>
                      <a:r>
                        <a:rPr lang="en-US" sz="1200" baseline="0" dirty="0">
                          <a:solidFill>
                            <a:schemeClr val="bg1"/>
                          </a:solidFill>
                        </a:rPr>
                        <a:t>3%</a:t>
                      </a:r>
                      <a:r>
                        <a:rPr lang="en-US" sz="1200" baseline="30000" dirty="0">
                          <a:solidFill>
                            <a:schemeClr val="bg1"/>
                          </a:solidFill>
                        </a:rPr>
                        <a:t>(b)</a:t>
                      </a:r>
                      <a:endParaRPr lang="en-US" sz="1200" baseline="0" dirty="0">
                        <a:solidFill>
                          <a:schemeClr val="bg1"/>
                        </a:solidFill>
                      </a:endParaRPr>
                    </a:p>
                  </a:txBody>
                  <a:tcPr anchor="ctr">
                    <a:noFill/>
                  </a:tcPr>
                </a:tc>
                <a:tc>
                  <a:txBody>
                    <a:bodyPr/>
                    <a:lstStyle/>
                    <a:p>
                      <a:pPr algn="ctr"/>
                      <a:r>
                        <a:rPr lang="en-US" sz="1200" dirty="0">
                          <a:solidFill>
                            <a:schemeClr val="bg1"/>
                          </a:solidFill>
                        </a:rPr>
                        <a:t>2%</a:t>
                      </a:r>
                    </a:p>
                  </a:txBody>
                  <a:tcPr anchor="ctr">
                    <a:noFill/>
                  </a:tcPr>
                </a:tc>
                <a:tc>
                  <a:txBody>
                    <a:bodyPr/>
                    <a:lstStyle/>
                    <a:p>
                      <a:pPr algn="ctr"/>
                      <a:r>
                        <a:rPr lang="en-US" sz="1200" baseline="0" dirty="0">
                          <a:solidFill>
                            <a:schemeClr val="bg1"/>
                          </a:solidFill>
                        </a:rPr>
                        <a:t>2%</a:t>
                      </a:r>
                      <a:endParaRPr lang="en-US" sz="1200" baseline="30000" dirty="0">
                        <a:solidFill>
                          <a:schemeClr val="bg1"/>
                        </a:solidFill>
                      </a:endParaRPr>
                    </a:p>
                  </a:txBody>
                  <a:tcPr anchor="ctr">
                    <a:solidFill>
                      <a:schemeClr val="tx1"/>
                    </a:solidFill>
                  </a:tcPr>
                </a:tc>
                <a:tc>
                  <a:txBody>
                    <a:bodyPr/>
                    <a:lstStyle/>
                    <a:p>
                      <a:pPr algn="ctr"/>
                      <a:r>
                        <a:rPr lang="en-US" sz="1200" dirty="0">
                          <a:solidFill>
                            <a:schemeClr val="bg1"/>
                          </a:solidFill>
                        </a:rPr>
                        <a:t>2%</a:t>
                      </a:r>
                      <a:r>
                        <a:rPr lang="en-US" sz="1200" baseline="30000" dirty="0">
                          <a:solidFill>
                            <a:schemeClr val="bg1"/>
                          </a:solidFill>
                        </a:rPr>
                        <a:t>(e)</a:t>
                      </a:r>
                    </a:p>
                  </a:txBody>
                  <a:tcPr anchor="ctr">
                    <a:solidFill>
                      <a:schemeClr val="tx1"/>
                    </a:solidFill>
                  </a:tcPr>
                </a:tc>
                <a:tc>
                  <a:txBody>
                    <a:bodyPr/>
                    <a:lstStyle/>
                    <a:p>
                      <a:pPr algn="ctr"/>
                      <a:r>
                        <a:rPr lang="en-US" sz="1200" dirty="0">
                          <a:solidFill>
                            <a:schemeClr val="bg1"/>
                          </a:solidFill>
                        </a:rPr>
                        <a:t>3%</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1118177052"/>
                  </a:ext>
                </a:extLst>
              </a:tr>
              <a:tr h="0">
                <a:tc>
                  <a:txBody>
                    <a:bodyPr/>
                    <a:lstStyle/>
                    <a:p>
                      <a:r>
                        <a:rPr lang="en-US" sz="1200" dirty="0">
                          <a:solidFill>
                            <a:schemeClr val="bg1"/>
                          </a:solidFill>
                        </a:rPr>
                        <a:t>Dollar stores</a:t>
                      </a:r>
                      <a:endParaRPr lang="en-US" sz="1200" b="1" dirty="0">
                        <a:solidFill>
                          <a:schemeClr val="bg1"/>
                        </a:solidFill>
                      </a:endParaRPr>
                    </a:p>
                  </a:txBody>
                  <a:tcPr anchor="ctr">
                    <a:noFill/>
                  </a:tcPr>
                </a:tc>
                <a:tc>
                  <a:txBody>
                    <a:bodyPr/>
                    <a:lstStyle/>
                    <a:p>
                      <a:pPr algn="ctr"/>
                      <a:r>
                        <a:rPr lang="en-US" sz="1200" dirty="0">
                          <a:solidFill>
                            <a:schemeClr val="bg1"/>
                          </a:solidFill>
                        </a:rPr>
                        <a:t>2%</a:t>
                      </a:r>
                    </a:p>
                  </a:txBody>
                  <a:tcPr anchor="ctr">
                    <a:noFill/>
                  </a:tcPr>
                </a:tc>
                <a:tc>
                  <a:txBody>
                    <a:bodyPr/>
                    <a:lstStyle/>
                    <a:p>
                      <a:pPr algn="ctr"/>
                      <a:r>
                        <a:rPr lang="en-US" sz="1200" baseline="0" dirty="0">
                          <a:solidFill>
                            <a:schemeClr val="bg1"/>
                          </a:solidFill>
                        </a:rPr>
                        <a:t>1%</a:t>
                      </a:r>
                      <a:r>
                        <a:rPr lang="en-US" sz="1200" baseline="30000" dirty="0">
                          <a:solidFill>
                            <a:schemeClr val="bg1"/>
                          </a:solidFill>
                        </a:rPr>
                        <a:t>(b)</a:t>
                      </a:r>
                      <a:endParaRPr lang="en-US" sz="1200" baseline="0" dirty="0">
                        <a:solidFill>
                          <a:schemeClr val="bg1"/>
                        </a:solidFill>
                      </a:endParaRPr>
                    </a:p>
                  </a:txBody>
                  <a:tcPr anchor="ctr">
                    <a:noFill/>
                  </a:tcPr>
                </a:tc>
                <a:tc>
                  <a:txBody>
                    <a:bodyPr/>
                    <a:lstStyle/>
                    <a:p>
                      <a:pPr algn="ctr"/>
                      <a:r>
                        <a:rPr lang="en-US" sz="1200" dirty="0">
                          <a:solidFill>
                            <a:schemeClr val="bg1"/>
                          </a:solidFill>
                        </a:rPr>
                        <a:t>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chemeClr val="bg1"/>
                          </a:solidFill>
                          <a:effectLst/>
                          <a:uLnTx/>
                          <a:uFillTx/>
                        </a:rPr>
                        <a:t>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chemeClr val="bg1"/>
                          </a:solidFill>
                          <a:effectLst/>
                          <a:uLnTx/>
                          <a:uFillTx/>
                        </a:rPr>
                        <a:t>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1478962705"/>
                  </a:ext>
                </a:extLst>
              </a:tr>
              <a:tr h="147320">
                <a:tc>
                  <a:txBody>
                    <a:bodyPr/>
                    <a:lstStyle/>
                    <a:p>
                      <a:r>
                        <a:rPr lang="en-US" sz="1200" dirty="0">
                          <a:solidFill>
                            <a:schemeClr val="bg1"/>
                          </a:solidFill>
                        </a:rPr>
                        <a:t>Online craft stores</a:t>
                      </a:r>
                      <a:endParaRPr lang="en-US" sz="1200" b="1" dirty="0">
                        <a:solidFill>
                          <a:schemeClr val="bg1"/>
                        </a:solidFill>
                      </a:endParaRPr>
                    </a:p>
                  </a:txBody>
                  <a:tcPr anchor="ctr">
                    <a:noFill/>
                  </a:tcPr>
                </a:tc>
                <a:tc>
                  <a:txBody>
                    <a:bodyPr/>
                    <a:lstStyle/>
                    <a:p>
                      <a:pPr algn="ctr"/>
                      <a:r>
                        <a:rPr lang="en-US" sz="1200" dirty="0">
                          <a:solidFill>
                            <a:schemeClr val="bg1"/>
                          </a:solidFill>
                        </a:rPr>
                        <a:t>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1129227096"/>
                  </a:ext>
                </a:extLst>
              </a:tr>
              <a:tr h="147320">
                <a:tc>
                  <a:txBody>
                    <a:bodyPr/>
                    <a:lstStyle/>
                    <a:p>
                      <a:r>
                        <a:rPr lang="en-US" sz="1200" dirty="0">
                          <a:solidFill>
                            <a:schemeClr val="bg1"/>
                          </a:solidFill>
                        </a:rPr>
                        <a:t>College bookstores</a:t>
                      </a:r>
                      <a:endParaRPr lang="en-US" sz="1200" b="1" dirty="0">
                        <a:solidFill>
                          <a:schemeClr val="bg1"/>
                        </a:solidFill>
                      </a:endParaRPr>
                    </a:p>
                  </a:txBody>
                  <a:tcPr anchor="ctr">
                    <a:noFill/>
                  </a:tcPr>
                </a:tc>
                <a:tc>
                  <a:txBody>
                    <a:bodyPr/>
                    <a:lstStyle/>
                    <a:p>
                      <a:pPr algn="ctr"/>
                      <a:r>
                        <a:rPr lang="en-US" sz="1200" dirty="0">
                          <a:solidFill>
                            <a:schemeClr val="bg1"/>
                          </a:solidFill>
                        </a:rPr>
                        <a:t>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4%</a:t>
                      </a:r>
                      <a:r>
                        <a:rPr lang="en-US" sz="1200" baseline="30000" dirty="0">
                          <a:solidFill>
                            <a:schemeClr val="bg1"/>
                          </a:solidFill>
                        </a:rPr>
                        <a:t>(</a:t>
                      </a:r>
                      <a:r>
                        <a:rPr lang="en-US" sz="1200" baseline="30000" dirty="0" err="1">
                          <a:solidFill>
                            <a:schemeClr val="bg1"/>
                          </a:solidFill>
                        </a:rPr>
                        <a:t>d,e</a:t>
                      </a:r>
                      <a:r>
                        <a:rPr lang="en-US" sz="1200" baseline="30000" dirty="0">
                          <a:solidFill>
                            <a:schemeClr val="bg1"/>
                          </a:solidFill>
                        </a:rPr>
                        <a:t>)</a:t>
                      </a:r>
                    </a:p>
                  </a:txBody>
                  <a:tcPr anchor="ctr">
                    <a:solidFill>
                      <a:schemeClr val="tx1"/>
                    </a:solidFill>
                  </a:tcPr>
                </a:tc>
                <a:tc>
                  <a:txBody>
                    <a:bodyPr/>
                    <a:lstStyle/>
                    <a:p>
                      <a:pPr algn="ctr"/>
                      <a:r>
                        <a:rPr lang="en-US" sz="1200" dirty="0">
                          <a:solidFill>
                            <a:schemeClr val="bg1"/>
                          </a:solidFill>
                        </a:rPr>
                        <a:t>0%</a:t>
                      </a:r>
                      <a:r>
                        <a:rPr lang="en-US" sz="1200" baseline="30000" dirty="0">
                          <a:solidFill>
                            <a:schemeClr val="bg1"/>
                          </a:solidFill>
                        </a:rPr>
                        <a:t>(c)</a:t>
                      </a:r>
                    </a:p>
                  </a:txBody>
                  <a:tcPr anchor="ctr">
                    <a:solidFill>
                      <a:schemeClr val="tx1"/>
                    </a:solidFill>
                  </a:tcPr>
                </a:tc>
                <a:tc>
                  <a:txBody>
                    <a:bodyPr/>
                    <a:lstStyle/>
                    <a:p>
                      <a:pPr algn="ctr"/>
                      <a:r>
                        <a:rPr lang="en-US" sz="1200" dirty="0">
                          <a:solidFill>
                            <a:schemeClr val="bg1"/>
                          </a:solidFill>
                        </a:rPr>
                        <a:t>0%</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2311326626"/>
                  </a:ext>
                </a:extLst>
              </a:tr>
              <a:tr h="147320">
                <a:tc>
                  <a:txBody>
                    <a:bodyPr/>
                    <a:lstStyle/>
                    <a:p>
                      <a:r>
                        <a:rPr lang="en-US" sz="1200" dirty="0">
                          <a:solidFill>
                            <a:schemeClr val="bg1"/>
                          </a:solidFill>
                        </a:rPr>
                        <a:t>Other</a:t>
                      </a:r>
                      <a:endParaRPr lang="en-US" sz="1200" b="1" dirty="0">
                        <a:solidFill>
                          <a:schemeClr val="bg1"/>
                        </a:solidFill>
                      </a:endParaRPr>
                    </a:p>
                  </a:txBody>
                  <a:tcPr anchor="ctr">
                    <a:noFill/>
                  </a:tcPr>
                </a:tc>
                <a:tc>
                  <a:txBody>
                    <a:bodyPr/>
                    <a:lstStyle/>
                    <a:p>
                      <a:pPr algn="ctr"/>
                      <a:r>
                        <a:rPr lang="en-US" sz="1200" dirty="0">
                          <a:solidFill>
                            <a:schemeClr val="bg1"/>
                          </a:solidFill>
                        </a:rPr>
                        <a:t>4%</a:t>
                      </a:r>
                    </a:p>
                  </a:txBody>
                  <a:tcPr anchor="ctr">
                    <a:noFill/>
                  </a:tcPr>
                </a:tc>
                <a:tc>
                  <a:txBody>
                    <a:bodyPr/>
                    <a:lstStyle/>
                    <a:p>
                      <a:pPr algn="ctr"/>
                      <a:r>
                        <a:rPr lang="en-US" sz="1200" baseline="0" dirty="0">
                          <a:solidFill>
                            <a:schemeClr val="bg1"/>
                          </a:solidFill>
                        </a:rPr>
                        <a:t>4%</a:t>
                      </a:r>
                      <a:r>
                        <a:rPr lang="en-US" sz="1200" baseline="30000" dirty="0">
                          <a:solidFill>
                            <a:schemeClr val="bg1"/>
                          </a:solidFill>
                        </a:rPr>
                        <a:t>(b)</a:t>
                      </a:r>
                      <a:endParaRPr lang="en-US" sz="1200" baseline="0" dirty="0">
                        <a:solidFill>
                          <a:schemeClr val="bg1"/>
                        </a:solidFill>
                      </a:endParaRPr>
                    </a:p>
                  </a:txBody>
                  <a:tcPr anchor="ctr">
                    <a:noFill/>
                  </a:tcPr>
                </a:tc>
                <a:tc>
                  <a:txBody>
                    <a:bodyPr/>
                    <a:lstStyle/>
                    <a:p>
                      <a:pPr algn="ctr"/>
                      <a:r>
                        <a:rPr lang="en-US" sz="1200" dirty="0">
                          <a:solidFill>
                            <a:schemeClr val="bg1"/>
                          </a:solidFill>
                        </a:rPr>
                        <a:t>5%</a:t>
                      </a:r>
                    </a:p>
                  </a:txBody>
                  <a:tcPr anchor="ctr">
                    <a:noFill/>
                  </a:tcPr>
                </a:tc>
                <a:tc>
                  <a:txBody>
                    <a:bodyPr/>
                    <a:lstStyle/>
                    <a:p>
                      <a:pPr algn="ctr"/>
                      <a:r>
                        <a:rPr lang="en-US" sz="1200" baseline="0" dirty="0">
                          <a:solidFill>
                            <a:schemeClr val="bg1"/>
                          </a:solidFill>
                        </a:rPr>
                        <a:t>2%</a:t>
                      </a:r>
                      <a:r>
                        <a:rPr lang="en-US" sz="1200" baseline="30000" dirty="0">
                          <a:solidFill>
                            <a:schemeClr val="bg1"/>
                          </a:solidFill>
                        </a:rPr>
                        <a:t>(</a:t>
                      </a:r>
                      <a:r>
                        <a:rPr lang="en-US" sz="1200" baseline="30000" dirty="0" err="1">
                          <a:solidFill>
                            <a:schemeClr val="bg1"/>
                          </a:solidFill>
                        </a:rPr>
                        <a:t>d,e</a:t>
                      </a:r>
                      <a:r>
                        <a:rPr lang="en-US" sz="1200" baseline="30000" dirty="0">
                          <a:solidFill>
                            <a:schemeClr val="bg1"/>
                          </a:solidFill>
                        </a:rPr>
                        <a:t>)</a:t>
                      </a:r>
                    </a:p>
                  </a:txBody>
                  <a:tcPr anchor="ctr">
                    <a:solidFill>
                      <a:schemeClr val="tx1"/>
                    </a:solidFill>
                  </a:tcPr>
                </a:tc>
                <a:tc>
                  <a:txBody>
                    <a:bodyPr/>
                    <a:lstStyle/>
                    <a:p>
                      <a:pPr algn="ctr"/>
                      <a:r>
                        <a:rPr lang="en-US" sz="1200" dirty="0">
                          <a:solidFill>
                            <a:schemeClr val="bg1"/>
                          </a:solidFill>
                        </a:rPr>
                        <a:t>6%</a:t>
                      </a:r>
                      <a:r>
                        <a:rPr lang="en-US" sz="1200" baseline="30000" dirty="0">
                          <a:solidFill>
                            <a:schemeClr val="bg1"/>
                          </a:solidFill>
                        </a:rPr>
                        <a:t>(</a:t>
                      </a:r>
                      <a:r>
                        <a:rPr lang="en-US" sz="1200" baseline="30000" dirty="0" err="1">
                          <a:solidFill>
                            <a:schemeClr val="bg1"/>
                          </a:solidFill>
                        </a:rPr>
                        <a:t>c,e</a:t>
                      </a:r>
                      <a:r>
                        <a:rPr lang="en-US" sz="1200" baseline="30000" dirty="0">
                          <a:solidFill>
                            <a:schemeClr val="bg1"/>
                          </a:solidFill>
                        </a:rPr>
                        <a:t>)</a:t>
                      </a:r>
                    </a:p>
                  </a:txBody>
                  <a:tcPr anchor="ctr">
                    <a:solidFill>
                      <a:schemeClr val="tx1"/>
                    </a:solidFill>
                  </a:tcPr>
                </a:tc>
                <a:tc>
                  <a:txBody>
                    <a:bodyPr/>
                    <a:lstStyle/>
                    <a:p>
                      <a:pPr algn="ctr"/>
                      <a:r>
                        <a:rPr lang="en-US" sz="1200" dirty="0">
                          <a:solidFill>
                            <a:schemeClr val="bg1"/>
                          </a:solidFill>
                        </a:rPr>
                        <a:t>4%</a:t>
                      </a:r>
                      <a:r>
                        <a:rPr lang="en-US" sz="1200" baseline="30000" dirty="0">
                          <a:solidFill>
                            <a:schemeClr val="bg1"/>
                          </a:solidFill>
                        </a:rPr>
                        <a:t>(</a:t>
                      </a:r>
                      <a:r>
                        <a:rPr lang="en-US" sz="1200" baseline="30000" dirty="0" err="1">
                          <a:solidFill>
                            <a:schemeClr val="bg1"/>
                          </a:solidFill>
                        </a:rPr>
                        <a:t>c,d</a:t>
                      </a:r>
                      <a:r>
                        <a:rPr lang="en-US" sz="1200" baseline="30000" dirty="0">
                          <a:solidFill>
                            <a:schemeClr val="bg1"/>
                          </a:solidFill>
                        </a:rPr>
                        <a:t>)</a:t>
                      </a:r>
                      <a:endParaRPr lang="en-US" sz="1200" dirty="0">
                        <a:solidFill>
                          <a:schemeClr val="bg1"/>
                        </a:solidFill>
                      </a:endParaRPr>
                    </a:p>
                  </a:txBody>
                  <a:tcPr anchor="ctr">
                    <a:noFill/>
                  </a:tcPr>
                </a:tc>
                <a:extLst>
                  <a:ext uri="{0D108BD9-81ED-4DB2-BD59-A6C34878D82A}">
                    <a16:rowId xmlns:a16="http://schemas.microsoft.com/office/drawing/2014/main" val="1470247248"/>
                  </a:ext>
                </a:extLst>
              </a:tr>
              <a:tr h="198120">
                <a:tc>
                  <a:txBody>
                    <a:bodyPr/>
                    <a:lstStyle/>
                    <a:p>
                      <a:pPr algn="ctr"/>
                      <a:r>
                        <a:rPr lang="en-US" sz="1200" dirty="0">
                          <a:solidFill>
                            <a:schemeClr val="bg1"/>
                          </a:solidFill>
                        </a:rPr>
                        <a:t>n</a:t>
                      </a:r>
                      <a:endParaRPr lang="en-US" sz="1200" b="1" dirty="0">
                        <a:solidFill>
                          <a:schemeClr val="bg1"/>
                        </a:solidFill>
                      </a:endParaRPr>
                    </a:p>
                  </a:txBody>
                  <a:tcPr anchor="ctr">
                    <a:noFill/>
                  </a:tcPr>
                </a:tc>
                <a:tc>
                  <a:txBody>
                    <a:bodyPr/>
                    <a:lstStyle/>
                    <a:p>
                      <a:pPr algn="ctr"/>
                      <a:r>
                        <a:rPr lang="en-US" sz="1200" dirty="0">
                          <a:solidFill>
                            <a:schemeClr val="bg1"/>
                          </a:solidFill>
                        </a:rPr>
                        <a:t>6,857</a:t>
                      </a:r>
                    </a:p>
                  </a:txBody>
                  <a:tcPr anchor="ctr">
                    <a:noFill/>
                  </a:tcPr>
                </a:tc>
                <a:tc>
                  <a:txBody>
                    <a:bodyPr/>
                    <a:lstStyle/>
                    <a:p>
                      <a:pPr algn="ctr"/>
                      <a:r>
                        <a:rPr lang="en-US" sz="1200" dirty="0">
                          <a:solidFill>
                            <a:schemeClr val="bg1"/>
                          </a:solidFill>
                        </a:rPr>
                        <a:t>4,466</a:t>
                      </a:r>
                    </a:p>
                  </a:txBody>
                  <a:tcPr anchor="ctr">
                    <a:noFill/>
                  </a:tcPr>
                </a:tc>
                <a:tc>
                  <a:txBody>
                    <a:bodyPr/>
                    <a:lstStyle/>
                    <a:p>
                      <a:pPr algn="ctr"/>
                      <a:r>
                        <a:rPr lang="en-US" sz="1200" dirty="0">
                          <a:solidFill>
                            <a:schemeClr val="bg1"/>
                          </a:solidFill>
                        </a:rPr>
                        <a:t>2,333</a:t>
                      </a:r>
                    </a:p>
                  </a:txBody>
                  <a:tcPr anchor="ctr">
                    <a:noFill/>
                  </a:tcPr>
                </a:tc>
                <a:tc>
                  <a:txBody>
                    <a:bodyPr/>
                    <a:lstStyle/>
                    <a:p>
                      <a:pPr algn="ctr"/>
                      <a:r>
                        <a:rPr lang="en-US" sz="1200" dirty="0">
                          <a:solidFill>
                            <a:schemeClr val="bg1"/>
                          </a:solidFill>
                        </a:rPr>
                        <a:t>701</a:t>
                      </a:r>
                    </a:p>
                  </a:txBody>
                  <a:tcPr anchor="ctr">
                    <a:solidFill>
                      <a:schemeClr val="tx1"/>
                    </a:solidFill>
                  </a:tcPr>
                </a:tc>
                <a:tc>
                  <a:txBody>
                    <a:bodyPr/>
                    <a:lstStyle/>
                    <a:p>
                      <a:pPr algn="ctr"/>
                      <a:r>
                        <a:rPr lang="en-US" sz="1200" dirty="0">
                          <a:solidFill>
                            <a:schemeClr val="bg1"/>
                          </a:solidFill>
                        </a:rPr>
                        <a:t>639</a:t>
                      </a:r>
                    </a:p>
                  </a:txBody>
                  <a:tcPr anchor="ctr">
                    <a:solidFill>
                      <a:schemeClr val="tx1"/>
                    </a:solidFill>
                  </a:tcPr>
                </a:tc>
                <a:tc>
                  <a:txBody>
                    <a:bodyPr/>
                    <a:lstStyle/>
                    <a:p>
                      <a:pPr algn="ctr"/>
                      <a:r>
                        <a:rPr lang="en-US" sz="1200" dirty="0">
                          <a:solidFill>
                            <a:schemeClr val="bg1"/>
                          </a:solidFill>
                        </a:rPr>
                        <a:t>5,517</a:t>
                      </a:r>
                    </a:p>
                  </a:txBody>
                  <a:tcPr anchor="ctr">
                    <a:noFill/>
                  </a:tcPr>
                </a:tc>
                <a:extLst>
                  <a:ext uri="{0D108BD9-81ED-4DB2-BD59-A6C34878D82A}">
                    <a16:rowId xmlns:a16="http://schemas.microsoft.com/office/drawing/2014/main" val="3624663771"/>
                  </a:ext>
                </a:extLst>
              </a:tr>
            </a:tbl>
          </a:graphicData>
        </a:graphic>
      </p:graphicFrame>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35</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228600" y="5638800"/>
            <a:ext cx="9220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Entries are average percent of spending per category in 12 month period. </a:t>
            </a:r>
          </a:p>
          <a:p>
            <a:r>
              <a:rPr lang="en-US" dirty="0"/>
              <a:t>Letters indicate numbers from which percentage differs significantly at p&lt;.05.</a:t>
            </a:r>
            <a:endParaRPr lang="en-US" kern="0" dirty="0"/>
          </a:p>
          <a:p>
            <a:endParaRPr lang="en-US" dirty="0"/>
          </a:p>
        </p:txBody>
      </p:sp>
      <p:sp>
        <p:nvSpPr>
          <p:cNvPr id="3" name="TextBox 2">
            <a:extLst>
              <a:ext uri="{FF2B5EF4-FFF2-40B4-BE49-F238E27FC236}">
                <a16:creationId xmlns:a16="http://schemas.microsoft.com/office/drawing/2014/main" id="{6B3F79B0-08B7-43D7-AD03-49C85E0001B6}"/>
              </a:ext>
            </a:extLst>
          </p:cNvPr>
          <p:cNvSpPr txBox="1"/>
          <p:nvPr/>
        </p:nvSpPr>
        <p:spPr>
          <a:xfrm>
            <a:off x="939507" y="6477000"/>
            <a:ext cx="6070893" cy="230832"/>
          </a:xfrm>
          <a:prstGeom prst="rect">
            <a:avLst/>
          </a:prstGeom>
          <a:noFill/>
        </p:spPr>
        <p:txBody>
          <a:bodyPr wrap="none" rtlCol="0">
            <a:spAutoFit/>
          </a:bodyPr>
          <a:lstStyle/>
          <a:p>
            <a:r>
              <a:rPr lang="en-US" sz="900" b="1" dirty="0">
                <a:solidFill>
                  <a:schemeClr val="bg1"/>
                </a:solidFill>
              </a:rPr>
              <a:t>25. Approximately what % of your art supplies spending in the past 12 months was at each kind of store?</a:t>
            </a:r>
          </a:p>
        </p:txBody>
      </p:sp>
      <p:sp>
        <p:nvSpPr>
          <p:cNvPr id="9" name="TextBox 8">
            <a:extLst>
              <a:ext uri="{FF2B5EF4-FFF2-40B4-BE49-F238E27FC236}">
                <a16:creationId xmlns:a16="http://schemas.microsoft.com/office/drawing/2014/main" id="{5E41CF1C-946F-40BF-8530-8D240E091B61}"/>
              </a:ext>
            </a:extLst>
          </p:cNvPr>
          <p:cNvSpPr txBox="1"/>
          <p:nvPr/>
        </p:nvSpPr>
        <p:spPr>
          <a:xfrm>
            <a:off x="4343400" y="5823719"/>
            <a:ext cx="3276600" cy="577081"/>
          </a:xfrm>
          <a:prstGeom prst="wedgeRectCallout">
            <a:avLst>
              <a:gd name="adj1" fmla="val -20280"/>
              <a:gd name="adj2" fmla="val 49949"/>
            </a:avLst>
          </a:prstGeom>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1050" dirty="0">
                <a:solidFill>
                  <a:schemeClr val="tx1"/>
                </a:solidFill>
              </a:rPr>
              <a:t>The gap between Students and Professionals in use of local art retailers observed in the previous study closed substantially this year.</a:t>
            </a:r>
          </a:p>
        </p:txBody>
      </p:sp>
      <p:cxnSp>
        <p:nvCxnSpPr>
          <p:cNvPr id="4" name="Straight Arrow Connector 3">
            <a:extLst>
              <a:ext uri="{FF2B5EF4-FFF2-40B4-BE49-F238E27FC236}">
                <a16:creationId xmlns:a16="http://schemas.microsoft.com/office/drawing/2014/main" id="{B76C4636-20B4-4635-AEB1-9046698A8496}"/>
              </a:ext>
            </a:extLst>
          </p:cNvPr>
          <p:cNvCxnSpPr>
            <a:cxnSpLocks/>
          </p:cNvCxnSpPr>
          <p:nvPr/>
        </p:nvCxnSpPr>
        <p:spPr>
          <a:xfrm flipV="1">
            <a:off x="5981700" y="2910841"/>
            <a:ext cx="114300" cy="283668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4" name="Straight Arrow Connector 13">
            <a:extLst>
              <a:ext uri="{FF2B5EF4-FFF2-40B4-BE49-F238E27FC236}">
                <a16:creationId xmlns:a16="http://schemas.microsoft.com/office/drawing/2014/main" id="{9B4695E2-9122-4F16-BFD9-FED69232AE6A}"/>
              </a:ext>
            </a:extLst>
          </p:cNvPr>
          <p:cNvCxnSpPr>
            <a:cxnSpLocks/>
          </p:cNvCxnSpPr>
          <p:nvPr/>
        </p:nvCxnSpPr>
        <p:spPr>
          <a:xfrm flipH="1" flipV="1">
            <a:off x="5791200" y="2910841"/>
            <a:ext cx="190500" cy="2836678"/>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29" name="Oval 28">
            <a:extLst>
              <a:ext uri="{FF2B5EF4-FFF2-40B4-BE49-F238E27FC236}">
                <a16:creationId xmlns:a16="http://schemas.microsoft.com/office/drawing/2014/main" id="{E1F68890-2082-4B47-B488-3C3006880E81}"/>
              </a:ext>
            </a:extLst>
          </p:cNvPr>
          <p:cNvSpPr/>
          <p:nvPr/>
        </p:nvSpPr>
        <p:spPr>
          <a:xfrm>
            <a:off x="5105400" y="2568895"/>
            <a:ext cx="1600200" cy="32670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Small paint brush">
            <a:extLst>
              <a:ext uri="{FF2B5EF4-FFF2-40B4-BE49-F238E27FC236}">
                <a16:creationId xmlns:a16="http://schemas.microsoft.com/office/drawing/2014/main" id="{92E3F270-8A20-4969-97F4-D964F7556F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441538">
            <a:off x="92665" y="949029"/>
            <a:ext cx="408940" cy="381000"/>
          </a:xfrm>
          <a:prstGeom prst="rect">
            <a:avLst/>
          </a:prstGeom>
        </p:spPr>
      </p:pic>
    </p:spTree>
    <p:extLst>
      <p:ext uri="{BB962C8B-B14F-4D97-AF65-F5344CB8AC3E}">
        <p14:creationId xmlns:p14="http://schemas.microsoft.com/office/powerpoint/2010/main" val="20664621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Why Spending Increased</a:t>
            </a:r>
            <a:br>
              <a:rPr lang="en-US" dirty="0"/>
            </a:br>
            <a:r>
              <a:rPr lang="en-US" sz="1200" dirty="0"/>
              <a:t>TOP 10 RESPONSES</a:t>
            </a:r>
            <a:endParaRPr lang="en-US" dirty="0"/>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457200" y="762000"/>
            <a:ext cx="7086600" cy="1001713"/>
          </a:xfrm>
        </p:spPr>
        <p:txBody>
          <a:bodyPr/>
          <a:lstStyle/>
          <a:p>
            <a:pPr marL="53975" indent="0">
              <a:buNone/>
            </a:pPr>
            <a:r>
              <a:rPr lang="en-US" dirty="0"/>
              <a:t>Increased spending most frequently was a result of buying a larger volume of supplies.</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819618437"/>
              </p:ext>
            </p:extLst>
          </p:nvPr>
        </p:nvGraphicFramePr>
        <p:xfrm>
          <a:off x="152400" y="1524000"/>
          <a:ext cx="7415783" cy="4211320"/>
        </p:xfrm>
        <a:graphic>
          <a:graphicData uri="http://schemas.openxmlformats.org/drawingml/2006/table">
            <a:tbl>
              <a:tblPr firstRow="1" bandRow="1">
                <a:tableStyleId>{9D7B26C5-4107-4FEC-AEDC-1716B250A1EF}</a:tableStyleId>
              </a:tblPr>
              <a:tblGrid>
                <a:gridCol w="2298893">
                  <a:extLst>
                    <a:ext uri="{9D8B030D-6E8A-4147-A177-3AD203B41FA5}">
                      <a16:colId xmlns:a16="http://schemas.microsoft.com/office/drawing/2014/main" val="3124580405"/>
                    </a:ext>
                  </a:extLst>
                </a:gridCol>
                <a:gridCol w="852815">
                  <a:extLst>
                    <a:ext uri="{9D8B030D-6E8A-4147-A177-3AD203B41FA5}">
                      <a16:colId xmlns:a16="http://schemas.microsoft.com/office/drawing/2014/main" val="3408498545"/>
                    </a:ext>
                  </a:extLst>
                </a:gridCol>
                <a:gridCol w="852815">
                  <a:extLst>
                    <a:ext uri="{9D8B030D-6E8A-4147-A177-3AD203B41FA5}">
                      <a16:colId xmlns:a16="http://schemas.microsoft.com/office/drawing/2014/main" val="3533829055"/>
                    </a:ext>
                  </a:extLst>
                </a:gridCol>
                <a:gridCol w="852815">
                  <a:extLst>
                    <a:ext uri="{9D8B030D-6E8A-4147-A177-3AD203B41FA5}">
                      <a16:colId xmlns:a16="http://schemas.microsoft.com/office/drawing/2014/main" val="4142446680"/>
                    </a:ext>
                  </a:extLst>
                </a:gridCol>
                <a:gridCol w="852815">
                  <a:extLst>
                    <a:ext uri="{9D8B030D-6E8A-4147-A177-3AD203B41FA5}">
                      <a16:colId xmlns:a16="http://schemas.microsoft.com/office/drawing/2014/main" val="2399029991"/>
                    </a:ext>
                  </a:extLst>
                </a:gridCol>
                <a:gridCol w="852815">
                  <a:extLst>
                    <a:ext uri="{9D8B030D-6E8A-4147-A177-3AD203B41FA5}">
                      <a16:colId xmlns:a16="http://schemas.microsoft.com/office/drawing/2014/main" val="2908534431"/>
                    </a:ext>
                  </a:extLst>
                </a:gridCol>
                <a:gridCol w="852815">
                  <a:extLst>
                    <a:ext uri="{9D8B030D-6E8A-4147-A177-3AD203B41FA5}">
                      <a16:colId xmlns:a16="http://schemas.microsoft.com/office/drawing/2014/main" val="1076768269"/>
                    </a:ext>
                  </a:extLst>
                </a:gridCol>
              </a:tblGrid>
              <a:tr h="370840">
                <a:tc>
                  <a:txBody>
                    <a:bodyPr/>
                    <a:lstStyle/>
                    <a:p>
                      <a:pPr algn="ctr"/>
                      <a:endParaRPr lang="en-US" sz="1200"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Total</a:t>
                      </a:r>
                    </a:p>
                  </a:txBody>
                  <a:tcPr anchor="ctr"/>
                </a:tc>
                <a:tc>
                  <a:txBody>
                    <a:bodyPr/>
                    <a:lstStyle/>
                    <a:p>
                      <a:pPr algn="ctr"/>
                      <a:r>
                        <a:rPr lang="en-US" sz="1200" dirty="0">
                          <a:solidFill>
                            <a:schemeClr val="bg1"/>
                          </a:solidFill>
                        </a:rPr>
                        <a:t>U.S.</a:t>
                      </a:r>
                    </a:p>
                  </a:txBody>
                  <a:tcPr anchor="ctr"/>
                </a:tc>
                <a:tc>
                  <a:txBody>
                    <a:bodyPr/>
                    <a:lstStyle/>
                    <a:p>
                      <a:pPr algn="ctr"/>
                      <a:r>
                        <a:rPr lang="en-US" sz="1200" dirty="0">
                          <a:solidFill>
                            <a:schemeClr val="bg1"/>
                          </a:solidFill>
                        </a:rPr>
                        <a:t>Canada</a:t>
                      </a:r>
                    </a:p>
                  </a:txBody>
                  <a:tcPr anchor="ctr"/>
                </a:tc>
                <a:tc>
                  <a:txBody>
                    <a:bodyPr/>
                    <a:lstStyle/>
                    <a:p>
                      <a:pPr algn="ctr"/>
                      <a:r>
                        <a:rPr lang="en-US" sz="1200" dirty="0">
                          <a:solidFill>
                            <a:schemeClr val="bg1"/>
                          </a:solidFill>
                        </a:rPr>
                        <a:t>Student</a:t>
                      </a:r>
                    </a:p>
                  </a:txBody>
                  <a:tcPr anchor="ctr"/>
                </a:tc>
                <a:tc>
                  <a:txBody>
                    <a:bodyPr/>
                    <a:lstStyle/>
                    <a:p>
                      <a:pPr algn="ctr"/>
                      <a:r>
                        <a:rPr lang="en-US" sz="1200" dirty="0">
                          <a:solidFill>
                            <a:schemeClr val="bg1"/>
                          </a:solidFill>
                        </a:rPr>
                        <a:t>Pro</a:t>
                      </a:r>
                    </a:p>
                  </a:txBody>
                  <a:tcPr anchor="ctr"/>
                </a:tc>
                <a:tc>
                  <a:txBody>
                    <a:bodyPr/>
                    <a:lstStyle/>
                    <a:p>
                      <a:pPr algn="ctr"/>
                      <a:r>
                        <a:rPr lang="en-US" sz="1200" dirty="0">
                          <a:solidFill>
                            <a:schemeClr val="bg1"/>
                          </a:solidFill>
                        </a:rPr>
                        <a:t>Hobbyist</a:t>
                      </a:r>
                    </a:p>
                  </a:txBody>
                  <a:tcPr anchor="ctr"/>
                </a:tc>
                <a:extLst>
                  <a:ext uri="{0D108BD9-81ED-4DB2-BD59-A6C34878D82A}">
                    <a16:rowId xmlns:a16="http://schemas.microsoft.com/office/drawing/2014/main" val="1672700539"/>
                  </a:ext>
                </a:extLst>
              </a:tr>
              <a:tr h="0">
                <a:tc>
                  <a:txBody>
                    <a:bodyPr/>
                    <a:lstStyle/>
                    <a:p>
                      <a:endParaRPr lang="en-US" sz="1200" b="1" dirty="0">
                        <a:solidFill>
                          <a:schemeClr val="bg1"/>
                        </a:solidFill>
                      </a:endParaRPr>
                    </a:p>
                  </a:txBody>
                  <a:tcPr anchor="ctr">
                    <a:noFill/>
                  </a:tcPr>
                </a:tc>
                <a:tc>
                  <a:txBody>
                    <a:bodyPr/>
                    <a:lstStyle/>
                    <a:p>
                      <a:pPr algn="ctr"/>
                      <a:endParaRPr lang="en-US" sz="1200" dirty="0">
                        <a:solidFill>
                          <a:schemeClr val="bg1"/>
                        </a:solidFill>
                      </a:endParaRPr>
                    </a:p>
                  </a:txBody>
                  <a:tcPr anchor="ctr">
                    <a:noFill/>
                  </a:tcPr>
                </a:tc>
                <a:tc>
                  <a:txBody>
                    <a:bodyPr/>
                    <a:lstStyle/>
                    <a:p>
                      <a:pPr algn="ctr"/>
                      <a:r>
                        <a:rPr lang="en-US" sz="1200" dirty="0">
                          <a:solidFill>
                            <a:schemeClr val="bg1"/>
                          </a:solidFill>
                        </a:rPr>
                        <a:t>(a)</a:t>
                      </a:r>
                      <a:endParaRPr lang="en-US" sz="1200" b="1" dirty="0">
                        <a:solidFill>
                          <a:schemeClr val="bg1"/>
                        </a:solidFill>
                      </a:endParaRPr>
                    </a:p>
                  </a:txBody>
                  <a:tcPr anchor="ctr">
                    <a:noFill/>
                  </a:tcPr>
                </a:tc>
                <a:tc>
                  <a:txBody>
                    <a:bodyPr/>
                    <a:lstStyle/>
                    <a:p>
                      <a:pPr algn="ctr"/>
                      <a:r>
                        <a:rPr lang="en-US" sz="1200" dirty="0">
                          <a:solidFill>
                            <a:schemeClr val="bg1"/>
                          </a:solidFill>
                        </a:rPr>
                        <a:t>(b)</a:t>
                      </a:r>
                      <a:endParaRPr lang="en-US" sz="1200" b="1" dirty="0">
                        <a:solidFill>
                          <a:schemeClr val="bg1"/>
                        </a:solidFill>
                      </a:endParaRPr>
                    </a:p>
                  </a:txBody>
                  <a:tcPr anchor="ctr">
                    <a:noFill/>
                  </a:tcPr>
                </a:tc>
                <a:tc>
                  <a:txBody>
                    <a:bodyPr/>
                    <a:lstStyle/>
                    <a:p>
                      <a:pPr algn="ctr"/>
                      <a:r>
                        <a:rPr lang="en-US" sz="1200" dirty="0">
                          <a:solidFill>
                            <a:schemeClr val="bg1"/>
                          </a:solidFill>
                        </a:rPr>
                        <a:t>(c)</a:t>
                      </a:r>
                      <a:endParaRPr lang="en-US" sz="1200" b="1" dirty="0">
                        <a:solidFill>
                          <a:schemeClr val="bg1"/>
                        </a:solidFill>
                      </a:endParaRPr>
                    </a:p>
                  </a:txBody>
                  <a:tcPr anchor="ctr">
                    <a:noFill/>
                  </a:tcPr>
                </a:tc>
                <a:tc>
                  <a:txBody>
                    <a:bodyPr/>
                    <a:lstStyle/>
                    <a:p>
                      <a:pPr algn="ctr"/>
                      <a:r>
                        <a:rPr lang="en-US" sz="1200" dirty="0">
                          <a:solidFill>
                            <a:schemeClr val="bg1"/>
                          </a:solidFill>
                        </a:rPr>
                        <a:t>(d)</a:t>
                      </a:r>
                      <a:endParaRPr lang="en-US" sz="1200" b="1" dirty="0">
                        <a:solidFill>
                          <a:schemeClr val="bg1"/>
                        </a:solidFill>
                      </a:endParaRPr>
                    </a:p>
                  </a:txBody>
                  <a:tcPr anchor="ctr">
                    <a:noFill/>
                  </a:tcPr>
                </a:tc>
                <a:tc>
                  <a:txBody>
                    <a:bodyPr/>
                    <a:lstStyle/>
                    <a:p>
                      <a:pPr algn="ctr"/>
                      <a:r>
                        <a:rPr lang="en-US" sz="1200" dirty="0">
                          <a:solidFill>
                            <a:schemeClr val="bg1"/>
                          </a:solidFill>
                        </a:rPr>
                        <a:t>(e)</a:t>
                      </a:r>
                      <a:endParaRPr lang="en-US" sz="1200" b="1" dirty="0">
                        <a:solidFill>
                          <a:schemeClr val="bg1"/>
                        </a:solidFill>
                      </a:endParaRPr>
                    </a:p>
                  </a:txBody>
                  <a:tcPr anchor="ctr">
                    <a:noFill/>
                  </a:tcPr>
                </a:tc>
                <a:extLst>
                  <a:ext uri="{0D108BD9-81ED-4DB2-BD59-A6C34878D82A}">
                    <a16:rowId xmlns:a16="http://schemas.microsoft.com/office/drawing/2014/main" val="3423750114"/>
                  </a:ext>
                </a:extLst>
              </a:tr>
              <a:tr h="0">
                <a:tc>
                  <a:txBody>
                    <a:bodyPr/>
                    <a:lstStyle/>
                    <a:p>
                      <a:r>
                        <a:rPr lang="en-US" sz="1200" dirty="0">
                          <a:solidFill>
                            <a:schemeClr val="bg1"/>
                          </a:solidFill>
                        </a:rPr>
                        <a:t>Bought more/tried new things</a:t>
                      </a:r>
                      <a:endParaRPr lang="en-US" sz="1200" b="1" dirty="0">
                        <a:solidFill>
                          <a:schemeClr val="bg1"/>
                        </a:solidFill>
                      </a:endParaRPr>
                    </a:p>
                  </a:txBody>
                  <a:tcPr anchor="ctr">
                    <a:noFill/>
                  </a:tcPr>
                </a:tc>
                <a:tc>
                  <a:txBody>
                    <a:bodyPr/>
                    <a:lstStyle/>
                    <a:p>
                      <a:pPr algn="ctr"/>
                      <a:r>
                        <a:rPr lang="en-US" sz="1200" dirty="0">
                          <a:solidFill>
                            <a:schemeClr val="bg1"/>
                          </a:solidFill>
                        </a:rPr>
                        <a:t>23%</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23%</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23%</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15%</a:t>
                      </a:r>
                      <a:r>
                        <a:rPr lang="en-US" sz="1200" baseline="30000" dirty="0">
                          <a:solidFill>
                            <a:schemeClr val="bg1"/>
                          </a:solidFill>
                        </a:rPr>
                        <a:t>(</a:t>
                      </a:r>
                      <a:r>
                        <a:rPr lang="en-US" sz="1200" baseline="30000" dirty="0" err="1">
                          <a:solidFill>
                            <a:schemeClr val="bg1"/>
                          </a:solidFill>
                        </a:rPr>
                        <a:t>d,e</a:t>
                      </a:r>
                      <a:r>
                        <a:rPr lang="en-US" sz="1200" baseline="30000" dirty="0">
                          <a:solidFill>
                            <a:schemeClr val="bg1"/>
                          </a:solidFill>
                        </a:rPr>
                        <a:t>)</a:t>
                      </a:r>
                    </a:p>
                  </a:txBody>
                  <a:tcPr anchor="ctr">
                    <a:noFill/>
                  </a:tcPr>
                </a:tc>
                <a:tc>
                  <a:txBody>
                    <a:bodyPr/>
                    <a:lstStyle/>
                    <a:p>
                      <a:pPr algn="ctr"/>
                      <a:r>
                        <a:rPr lang="en-US" sz="1200" dirty="0">
                          <a:solidFill>
                            <a:schemeClr val="bg1"/>
                          </a:solidFill>
                        </a:rPr>
                        <a:t>23%</a:t>
                      </a:r>
                      <a:r>
                        <a:rPr lang="en-US" sz="1200" baseline="30000" dirty="0">
                          <a:solidFill>
                            <a:schemeClr val="bg1"/>
                          </a:solidFill>
                        </a:rPr>
                        <a:t>(c)</a:t>
                      </a:r>
                      <a:endParaRPr lang="en-US" sz="1200" dirty="0">
                        <a:solidFill>
                          <a:schemeClr val="bg1"/>
                        </a:solidFill>
                      </a:endParaRPr>
                    </a:p>
                  </a:txBody>
                  <a:tcPr anchor="ctr">
                    <a:noFill/>
                  </a:tcPr>
                </a:tc>
                <a:tc>
                  <a:txBody>
                    <a:bodyPr/>
                    <a:lstStyle/>
                    <a:p>
                      <a:pPr algn="ctr"/>
                      <a:r>
                        <a:rPr lang="en-US" sz="1200" dirty="0">
                          <a:solidFill>
                            <a:schemeClr val="bg1"/>
                          </a:solidFill>
                        </a:rPr>
                        <a:t>24%</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4230878191"/>
                  </a:ext>
                </a:extLst>
              </a:tr>
              <a:tr h="0">
                <a:tc>
                  <a:txBody>
                    <a:bodyPr/>
                    <a:lstStyle/>
                    <a:p>
                      <a:r>
                        <a:rPr lang="en-US" sz="1200" dirty="0">
                          <a:solidFill>
                            <a:schemeClr val="bg1"/>
                          </a:solidFill>
                        </a:rPr>
                        <a:t>Produced more art</a:t>
                      </a:r>
                      <a:endParaRPr lang="en-US" sz="1200" b="1" dirty="0">
                        <a:solidFill>
                          <a:schemeClr val="bg1"/>
                        </a:solidFill>
                      </a:endParaRPr>
                    </a:p>
                  </a:txBody>
                  <a:tcPr anchor="ctr">
                    <a:noFill/>
                  </a:tcPr>
                </a:tc>
                <a:tc>
                  <a:txBody>
                    <a:bodyPr/>
                    <a:lstStyle/>
                    <a:p>
                      <a:pPr algn="ctr"/>
                      <a:r>
                        <a:rPr lang="en-US" sz="1200" dirty="0">
                          <a:solidFill>
                            <a:schemeClr val="bg1"/>
                          </a:solidFill>
                        </a:rPr>
                        <a:t>22%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23%</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15%</a:t>
                      </a:r>
                      <a:r>
                        <a:rPr lang="en-US" sz="1200" baseline="30000" dirty="0">
                          <a:solidFill>
                            <a:schemeClr val="bg1"/>
                          </a:solidFill>
                        </a:rPr>
                        <a:t>(</a:t>
                      </a:r>
                      <a:r>
                        <a:rPr lang="en-US" sz="1200" baseline="30000" dirty="0" err="1">
                          <a:solidFill>
                            <a:schemeClr val="bg1"/>
                          </a:solidFill>
                        </a:rPr>
                        <a:t>d,e</a:t>
                      </a:r>
                      <a:r>
                        <a:rPr lang="en-US" sz="1200" baseline="30000" dirty="0">
                          <a:solidFill>
                            <a:schemeClr val="bg1"/>
                          </a:solidFill>
                        </a:rPr>
                        <a:t>)</a:t>
                      </a:r>
                    </a:p>
                  </a:txBody>
                  <a:tcPr anchor="ctr">
                    <a:noFill/>
                  </a:tcPr>
                </a:tc>
                <a:tc>
                  <a:txBody>
                    <a:bodyPr/>
                    <a:lstStyle/>
                    <a:p>
                      <a:pPr algn="ctr"/>
                      <a:r>
                        <a:rPr lang="en-US" sz="1200" dirty="0">
                          <a:solidFill>
                            <a:schemeClr val="bg1"/>
                          </a:solidFill>
                        </a:rPr>
                        <a:t>33%</a:t>
                      </a:r>
                      <a:r>
                        <a:rPr lang="en-US" sz="1200" baseline="30000" dirty="0">
                          <a:solidFill>
                            <a:schemeClr val="bg1"/>
                          </a:solidFill>
                        </a:rPr>
                        <a:t>(</a:t>
                      </a:r>
                      <a:r>
                        <a:rPr lang="en-US" sz="1200" baseline="30000" dirty="0" err="1">
                          <a:solidFill>
                            <a:schemeClr val="bg1"/>
                          </a:solidFill>
                        </a:rPr>
                        <a:t>c,e</a:t>
                      </a:r>
                      <a:r>
                        <a:rPr lang="en-US" sz="1200" baseline="30000" dirty="0">
                          <a:solidFill>
                            <a:schemeClr val="bg1"/>
                          </a:solidFill>
                        </a:rPr>
                        <a:t>)</a:t>
                      </a:r>
                      <a:endParaRPr lang="en-US" sz="1200" dirty="0">
                        <a:solidFill>
                          <a:schemeClr val="bg1"/>
                        </a:solidFill>
                      </a:endParaRPr>
                    </a:p>
                  </a:txBody>
                  <a:tcPr anchor="ctr">
                    <a:noFill/>
                  </a:tcPr>
                </a:tc>
                <a:tc>
                  <a:txBody>
                    <a:bodyPr/>
                    <a:lstStyle/>
                    <a:p>
                      <a:pPr algn="ctr"/>
                      <a:r>
                        <a:rPr lang="en-US" sz="1200" dirty="0">
                          <a:solidFill>
                            <a:schemeClr val="bg1"/>
                          </a:solidFill>
                        </a:rPr>
                        <a:t>22%</a:t>
                      </a:r>
                      <a:r>
                        <a:rPr lang="en-US" sz="1200" baseline="30000" dirty="0">
                          <a:solidFill>
                            <a:schemeClr val="bg1"/>
                          </a:solidFill>
                        </a:rPr>
                        <a:t>(</a:t>
                      </a:r>
                      <a:r>
                        <a:rPr lang="en-US" sz="1200" baseline="30000" dirty="0" err="1">
                          <a:solidFill>
                            <a:schemeClr val="bg1"/>
                          </a:solidFill>
                        </a:rPr>
                        <a:t>c,d</a:t>
                      </a:r>
                      <a:r>
                        <a:rPr lang="en-US" sz="1200" baseline="30000" dirty="0">
                          <a:solidFill>
                            <a:schemeClr val="bg1"/>
                          </a:solidFill>
                        </a:rPr>
                        <a:t>)</a:t>
                      </a:r>
                      <a:endParaRPr lang="en-US" sz="1200" dirty="0">
                        <a:solidFill>
                          <a:schemeClr val="bg1"/>
                        </a:solidFill>
                      </a:endParaRPr>
                    </a:p>
                  </a:txBody>
                  <a:tcPr anchor="ctr">
                    <a:noFill/>
                  </a:tcPr>
                </a:tc>
                <a:extLst>
                  <a:ext uri="{0D108BD9-81ED-4DB2-BD59-A6C34878D82A}">
                    <a16:rowId xmlns:a16="http://schemas.microsoft.com/office/drawing/2014/main" val="399659408"/>
                  </a:ext>
                </a:extLst>
              </a:tr>
              <a:tr h="0">
                <a:tc>
                  <a:txBody>
                    <a:bodyPr/>
                    <a:lstStyle/>
                    <a:p>
                      <a:r>
                        <a:rPr lang="en-US" sz="1200" dirty="0">
                          <a:solidFill>
                            <a:schemeClr val="bg1"/>
                          </a:solidFill>
                        </a:rPr>
                        <a:t>Just started/re-started art</a:t>
                      </a:r>
                      <a:endParaRPr lang="en-US" sz="1200" b="1" dirty="0">
                        <a:solidFill>
                          <a:schemeClr val="bg1"/>
                        </a:solidFill>
                      </a:endParaRPr>
                    </a:p>
                  </a:txBody>
                  <a:tcPr anchor="ctr">
                    <a:noFill/>
                  </a:tcPr>
                </a:tc>
                <a:tc>
                  <a:txBody>
                    <a:bodyPr/>
                    <a:lstStyle/>
                    <a:p>
                      <a:pPr algn="ctr"/>
                      <a:r>
                        <a:rPr lang="en-US" sz="1200" dirty="0">
                          <a:solidFill>
                            <a:schemeClr val="bg1"/>
                          </a:solidFill>
                        </a:rPr>
                        <a:t>13%</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5%</a:t>
                      </a:r>
                      <a:r>
                        <a:rPr lang="en-US" sz="1200" baseline="30000" dirty="0">
                          <a:solidFill>
                            <a:schemeClr val="bg1"/>
                          </a:solidFill>
                        </a:rPr>
                        <a:t>(e)</a:t>
                      </a:r>
                    </a:p>
                  </a:txBody>
                  <a:tcPr anchor="ctr">
                    <a:noFill/>
                  </a:tcPr>
                </a:tc>
                <a:tc>
                  <a:txBody>
                    <a:bodyPr/>
                    <a:lstStyle/>
                    <a:p>
                      <a:pPr algn="ctr"/>
                      <a:r>
                        <a:rPr lang="en-US" sz="1200" dirty="0">
                          <a:solidFill>
                            <a:schemeClr val="bg1"/>
                          </a:solidFill>
                        </a:rPr>
                        <a:t>3%</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15%</a:t>
                      </a:r>
                      <a:r>
                        <a:rPr lang="en-US" sz="1200" baseline="30000" dirty="0">
                          <a:solidFill>
                            <a:schemeClr val="bg1"/>
                          </a:solidFill>
                        </a:rPr>
                        <a:t>(</a:t>
                      </a:r>
                      <a:r>
                        <a:rPr lang="en-US" sz="1200" baseline="30000" dirty="0" err="1">
                          <a:solidFill>
                            <a:schemeClr val="bg1"/>
                          </a:solidFill>
                        </a:rPr>
                        <a:t>c,d</a:t>
                      </a:r>
                      <a:r>
                        <a:rPr lang="en-US" sz="1200" baseline="30000" dirty="0">
                          <a:solidFill>
                            <a:schemeClr val="bg1"/>
                          </a:solidFill>
                        </a:rPr>
                        <a:t>)</a:t>
                      </a:r>
                      <a:endParaRPr lang="en-US" sz="1200" dirty="0">
                        <a:solidFill>
                          <a:schemeClr val="bg1"/>
                        </a:solidFill>
                      </a:endParaRPr>
                    </a:p>
                  </a:txBody>
                  <a:tcPr anchor="ctr">
                    <a:noFill/>
                  </a:tcPr>
                </a:tc>
                <a:extLst>
                  <a:ext uri="{0D108BD9-81ED-4DB2-BD59-A6C34878D82A}">
                    <a16:rowId xmlns:a16="http://schemas.microsoft.com/office/drawing/2014/main" val="2159702854"/>
                  </a:ext>
                </a:extLst>
              </a:tr>
              <a:tr h="254000">
                <a:tc>
                  <a:txBody>
                    <a:bodyPr/>
                    <a:lstStyle/>
                    <a:p>
                      <a:r>
                        <a:rPr lang="en-US" sz="1200" dirty="0">
                          <a:solidFill>
                            <a:schemeClr val="bg1"/>
                          </a:solidFill>
                        </a:rPr>
                        <a:t>Worked more time/more seriously</a:t>
                      </a:r>
                      <a:endParaRPr lang="en-US" sz="1200" b="1" dirty="0">
                        <a:solidFill>
                          <a:schemeClr val="bg1"/>
                        </a:solidFill>
                      </a:endParaRPr>
                    </a:p>
                  </a:txBody>
                  <a:tcPr anchor="ctr">
                    <a:noFill/>
                  </a:tcPr>
                </a:tc>
                <a:tc>
                  <a:txBody>
                    <a:bodyPr/>
                    <a:lstStyle/>
                    <a:p>
                      <a:pPr algn="ctr"/>
                      <a:r>
                        <a:rPr lang="en-US" sz="1200" dirty="0">
                          <a:solidFill>
                            <a:schemeClr val="bg1"/>
                          </a:solidFill>
                        </a:rPr>
                        <a:t>11%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6%</a:t>
                      </a:r>
                      <a:r>
                        <a:rPr lang="en-US" sz="1200" baseline="30000" dirty="0">
                          <a:solidFill>
                            <a:schemeClr val="bg1"/>
                          </a:solidFill>
                        </a:rPr>
                        <a:t>(e)</a:t>
                      </a:r>
                    </a:p>
                  </a:txBody>
                  <a:tcPr anchor="ctr">
                    <a:noFill/>
                  </a:tcPr>
                </a:tc>
                <a:tc>
                  <a:txBody>
                    <a:bodyPr/>
                    <a:lstStyle/>
                    <a:p>
                      <a:pPr algn="ctr"/>
                      <a:r>
                        <a:rPr lang="en-US" sz="1200" dirty="0">
                          <a:solidFill>
                            <a:schemeClr val="bg1"/>
                          </a:solidFill>
                        </a:rPr>
                        <a:t>6%</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13%</a:t>
                      </a:r>
                      <a:r>
                        <a:rPr lang="en-US" sz="1200" baseline="30000" dirty="0">
                          <a:solidFill>
                            <a:schemeClr val="bg1"/>
                          </a:solidFill>
                        </a:rPr>
                        <a:t>(</a:t>
                      </a:r>
                      <a:r>
                        <a:rPr lang="en-US" sz="1200" baseline="30000" dirty="0" err="1">
                          <a:solidFill>
                            <a:schemeClr val="bg1"/>
                          </a:solidFill>
                        </a:rPr>
                        <a:t>c,d</a:t>
                      </a:r>
                      <a:r>
                        <a:rPr lang="en-US" sz="1200" baseline="30000" dirty="0">
                          <a:solidFill>
                            <a:schemeClr val="bg1"/>
                          </a:solidFill>
                        </a:rPr>
                        <a:t>)</a:t>
                      </a:r>
                      <a:endParaRPr lang="en-US" sz="1200" dirty="0">
                        <a:solidFill>
                          <a:schemeClr val="bg1"/>
                        </a:solidFill>
                      </a:endParaRPr>
                    </a:p>
                  </a:txBody>
                  <a:tcPr anchor="ctr">
                    <a:noFill/>
                  </a:tcPr>
                </a:tc>
                <a:extLst>
                  <a:ext uri="{0D108BD9-81ED-4DB2-BD59-A6C34878D82A}">
                    <a16:rowId xmlns:a16="http://schemas.microsoft.com/office/drawing/2014/main" val="3343760334"/>
                  </a:ext>
                </a:extLst>
              </a:tr>
              <a:tr h="0">
                <a:tc>
                  <a:txBody>
                    <a:bodyPr/>
                    <a:lstStyle/>
                    <a:p>
                      <a:r>
                        <a:rPr lang="en-US" sz="1200" dirty="0">
                          <a:solidFill>
                            <a:schemeClr val="bg1"/>
                          </a:solidFill>
                        </a:rPr>
                        <a:t>Art school/classes</a:t>
                      </a:r>
                      <a:endParaRPr lang="en-US" sz="1200" b="1" dirty="0">
                        <a:solidFill>
                          <a:schemeClr val="bg1"/>
                        </a:solidFill>
                      </a:endParaRPr>
                    </a:p>
                  </a:txBody>
                  <a:tcPr anchor="ctr">
                    <a:noFill/>
                  </a:tcPr>
                </a:tc>
                <a:tc>
                  <a:txBody>
                    <a:bodyPr/>
                    <a:lstStyle/>
                    <a:p>
                      <a:pPr algn="ctr"/>
                      <a:r>
                        <a:rPr lang="en-US" sz="1200" dirty="0">
                          <a:solidFill>
                            <a:schemeClr val="bg1"/>
                          </a:solidFill>
                        </a:rPr>
                        <a:t>11%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10%</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46%</a:t>
                      </a:r>
                      <a:r>
                        <a:rPr lang="en-US" sz="1200" baseline="30000" dirty="0">
                          <a:solidFill>
                            <a:schemeClr val="bg1"/>
                          </a:solidFill>
                        </a:rPr>
                        <a:t>(</a:t>
                      </a:r>
                      <a:r>
                        <a:rPr lang="en-US" sz="1200" baseline="30000" dirty="0" err="1">
                          <a:solidFill>
                            <a:schemeClr val="bg1"/>
                          </a:solidFill>
                        </a:rPr>
                        <a:t>d,e</a:t>
                      </a:r>
                      <a:r>
                        <a:rPr lang="en-US" sz="1200" baseline="30000" dirty="0">
                          <a:solidFill>
                            <a:schemeClr val="bg1"/>
                          </a:solidFill>
                        </a:rPr>
                        <a:t>)</a:t>
                      </a:r>
                    </a:p>
                  </a:txBody>
                  <a:tcPr anchor="ctr">
                    <a:noFill/>
                  </a:tcPr>
                </a:tc>
                <a:tc>
                  <a:txBody>
                    <a:bodyPr/>
                    <a:lstStyle/>
                    <a:p>
                      <a:pPr algn="ctr"/>
                      <a:r>
                        <a:rPr lang="en-US" sz="1200" dirty="0">
                          <a:solidFill>
                            <a:schemeClr val="bg1"/>
                          </a:solidFill>
                        </a:rPr>
                        <a:t>5%</a:t>
                      </a:r>
                      <a:r>
                        <a:rPr lang="en-US" sz="1200" baseline="30000" dirty="0">
                          <a:solidFill>
                            <a:schemeClr val="bg1"/>
                          </a:solidFill>
                        </a:rPr>
                        <a:t>(c)</a:t>
                      </a:r>
                      <a:endParaRPr lang="en-US" sz="1200" dirty="0">
                        <a:solidFill>
                          <a:schemeClr val="bg1"/>
                        </a:solidFill>
                      </a:endParaRPr>
                    </a:p>
                  </a:txBody>
                  <a:tcPr anchor="ctr">
                    <a:noFill/>
                  </a:tcPr>
                </a:tc>
                <a:tc>
                  <a:txBody>
                    <a:bodyPr/>
                    <a:lstStyle/>
                    <a:p>
                      <a:pPr algn="ctr"/>
                      <a:r>
                        <a:rPr lang="en-US" sz="1200" dirty="0">
                          <a:solidFill>
                            <a:schemeClr val="bg1"/>
                          </a:solidFill>
                        </a:rPr>
                        <a:t>7%</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1260973540"/>
                  </a:ext>
                </a:extLst>
              </a:tr>
              <a:tr h="0">
                <a:tc>
                  <a:txBody>
                    <a:bodyPr/>
                    <a:lstStyle/>
                    <a:p>
                      <a:r>
                        <a:rPr lang="en-US" sz="1200" dirty="0">
                          <a:solidFill>
                            <a:schemeClr val="bg1"/>
                          </a:solidFill>
                        </a:rPr>
                        <a:t>Had more money</a:t>
                      </a:r>
                      <a:endParaRPr lang="en-US" sz="1200" b="1" dirty="0">
                        <a:solidFill>
                          <a:schemeClr val="bg1"/>
                        </a:solidFill>
                      </a:endParaRPr>
                    </a:p>
                  </a:txBody>
                  <a:tcPr anchor="ctr">
                    <a:noFill/>
                  </a:tcPr>
                </a:tc>
                <a:tc>
                  <a:txBody>
                    <a:bodyPr/>
                    <a:lstStyle/>
                    <a:p>
                      <a:pPr algn="ctr"/>
                      <a:r>
                        <a:rPr lang="en-US" sz="1200" dirty="0">
                          <a:solidFill>
                            <a:schemeClr val="bg1"/>
                          </a:solidFill>
                        </a:rPr>
                        <a:t>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6%</a:t>
                      </a:r>
                      <a:r>
                        <a:rPr kumimoji="0" lang="en-US" sz="1200" u="none" strike="noStrike" kern="1200" cap="none" spc="0" normalizeH="0" baseline="30000" noProof="0" dirty="0">
                          <a:ln>
                            <a:noFill/>
                          </a:ln>
                          <a:solidFill>
                            <a:schemeClr val="bg1"/>
                          </a:solidFill>
                          <a:effectLst/>
                          <a:uLnTx/>
                          <a:uFillTx/>
                        </a:rPr>
                        <a:t>(b)</a:t>
                      </a:r>
                      <a:endParaRPr kumimoji="0" lang="en-US" sz="1200" b="0" i="0" u="none" strike="noStrike" kern="1200" cap="none" spc="0" normalizeH="0" baseline="3000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2%</a:t>
                      </a:r>
                      <a:r>
                        <a:rPr lang="en-US" sz="1200" baseline="30000" dirty="0">
                          <a:solidFill>
                            <a:schemeClr val="bg1"/>
                          </a:solidFill>
                        </a:rPr>
                        <a:t>(</a:t>
                      </a:r>
                      <a:r>
                        <a:rPr lang="en-US" sz="1200" baseline="30000" dirty="0" err="1">
                          <a:solidFill>
                            <a:schemeClr val="bg1"/>
                          </a:solidFill>
                        </a:rPr>
                        <a:t>d,e</a:t>
                      </a:r>
                      <a:r>
                        <a:rPr lang="en-US" sz="1200" baseline="30000" dirty="0">
                          <a:solidFill>
                            <a:schemeClr val="bg1"/>
                          </a:solidFill>
                        </a:rPr>
                        <a:t>)</a:t>
                      </a:r>
                    </a:p>
                  </a:txBody>
                  <a:tcPr anchor="ctr">
                    <a:noFill/>
                  </a:tcPr>
                </a:tc>
                <a:tc>
                  <a:txBody>
                    <a:bodyPr/>
                    <a:lstStyle/>
                    <a:p>
                      <a:pPr algn="ctr"/>
                      <a:r>
                        <a:rPr lang="en-US" sz="1200" dirty="0">
                          <a:solidFill>
                            <a:schemeClr val="bg1"/>
                          </a:solidFill>
                        </a:rPr>
                        <a:t>10%</a:t>
                      </a:r>
                      <a:r>
                        <a:rPr lang="en-US" sz="1200" baseline="30000" dirty="0">
                          <a:solidFill>
                            <a:schemeClr val="bg1"/>
                          </a:solidFill>
                        </a:rPr>
                        <a:t>(</a:t>
                      </a:r>
                      <a:r>
                        <a:rPr lang="en-US" sz="1200" baseline="30000" dirty="0" err="1">
                          <a:solidFill>
                            <a:schemeClr val="bg1"/>
                          </a:solidFill>
                        </a:rPr>
                        <a:t>c,e</a:t>
                      </a:r>
                      <a:r>
                        <a:rPr lang="en-US" sz="1200" baseline="30000" dirty="0">
                          <a:solidFill>
                            <a:schemeClr val="bg1"/>
                          </a:solidFill>
                        </a:rPr>
                        <a:t>)</a:t>
                      </a:r>
                      <a:endParaRPr lang="en-US" sz="1200" dirty="0">
                        <a:solidFill>
                          <a:schemeClr val="bg1"/>
                        </a:solidFill>
                      </a:endParaRPr>
                    </a:p>
                  </a:txBody>
                  <a:tcPr anchor="ctr">
                    <a:noFill/>
                  </a:tcPr>
                </a:tc>
                <a:tc>
                  <a:txBody>
                    <a:bodyPr/>
                    <a:lstStyle/>
                    <a:p>
                      <a:pPr algn="ctr"/>
                      <a:r>
                        <a:rPr lang="en-US" sz="1200" dirty="0">
                          <a:solidFill>
                            <a:schemeClr val="bg1"/>
                          </a:solidFill>
                        </a:rPr>
                        <a:t>5%</a:t>
                      </a:r>
                      <a:r>
                        <a:rPr lang="en-US" sz="1200" baseline="30000" dirty="0">
                          <a:solidFill>
                            <a:schemeClr val="bg1"/>
                          </a:solidFill>
                        </a:rPr>
                        <a:t>(</a:t>
                      </a:r>
                      <a:r>
                        <a:rPr lang="en-US" sz="1200" baseline="30000" dirty="0" err="1">
                          <a:solidFill>
                            <a:schemeClr val="bg1"/>
                          </a:solidFill>
                        </a:rPr>
                        <a:t>c,d</a:t>
                      </a:r>
                      <a:r>
                        <a:rPr lang="en-US" sz="1200" baseline="30000" dirty="0">
                          <a:solidFill>
                            <a:schemeClr val="bg1"/>
                          </a:solidFill>
                        </a:rPr>
                        <a:t>)</a:t>
                      </a:r>
                      <a:endParaRPr lang="en-US" sz="1200" dirty="0">
                        <a:solidFill>
                          <a:schemeClr val="bg1"/>
                        </a:solidFill>
                      </a:endParaRPr>
                    </a:p>
                  </a:txBody>
                  <a:tcPr anchor="ctr">
                    <a:noFill/>
                  </a:tcPr>
                </a:tc>
                <a:extLst>
                  <a:ext uri="{0D108BD9-81ED-4DB2-BD59-A6C34878D82A}">
                    <a16:rowId xmlns:a16="http://schemas.microsoft.com/office/drawing/2014/main" val="1118177052"/>
                  </a:ext>
                </a:extLst>
              </a:tr>
              <a:tr h="0">
                <a:tc>
                  <a:txBody>
                    <a:bodyPr/>
                    <a:lstStyle/>
                    <a:p>
                      <a:r>
                        <a:rPr lang="en-US" sz="1200" dirty="0">
                          <a:solidFill>
                            <a:schemeClr val="bg1"/>
                          </a:solidFill>
                        </a:rPr>
                        <a:t>Participated in shows, exhibits, etc.</a:t>
                      </a:r>
                      <a:endParaRPr lang="en-US" sz="1200" b="1" dirty="0">
                        <a:solidFill>
                          <a:schemeClr val="bg1"/>
                        </a:solidFill>
                      </a:endParaRPr>
                    </a:p>
                  </a:txBody>
                  <a:tcPr anchor="ctr">
                    <a:noFill/>
                  </a:tcPr>
                </a:tc>
                <a:tc>
                  <a:txBody>
                    <a:bodyPr/>
                    <a:lstStyle/>
                    <a:p>
                      <a:pPr algn="ctr"/>
                      <a:r>
                        <a:rPr lang="en-US" sz="1200" dirty="0">
                          <a:solidFill>
                            <a:schemeClr val="bg1"/>
                          </a:solidFill>
                        </a:rPr>
                        <a:t>5%</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5%</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5%</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3%</a:t>
                      </a:r>
                      <a:r>
                        <a:rPr lang="en-US" sz="1200" baseline="30000" dirty="0">
                          <a:solidFill>
                            <a:schemeClr val="bg1"/>
                          </a:solidFill>
                        </a:rPr>
                        <a:t>(d)</a:t>
                      </a:r>
                    </a:p>
                  </a:txBody>
                  <a:tcPr anchor="ctr">
                    <a:noFill/>
                  </a:tcPr>
                </a:tc>
                <a:tc>
                  <a:txBody>
                    <a:bodyPr/>
                    <a:lstStyle/>
                    <a:p>
                      <a:pPr algn="ctr"/>
                      <a:r>
                        <a:rPr lang="en-US" sz="1200" dirty="0">
                          <a:solidFill>
                            <a:schemeClr val="bg1"/>
                          </a:solidFill>
                        </a:rPr>
                        <a:t>7%</a:t>
                      </a:r>
                      <a:r>
                        <a:rPr lang="en-US" sz="1200" baseline="30000" dirty="0">
                          <a:solidFill>
                            <a:schemeClr val="bg1"/>
                          </a:solidFill>
                        </a:rPr>
                        <a:t>(c)</a:t>
                      </a:r>
                      <a:endParaRPr lang="en-US" sz="1200" dirty="0">
                        <a:solidFill>
                          <a:schemeClr val="bg1"/>
                        </a:solidFill>
                      </a:endParaRPr>
                    </a:p>
                  </a:txBody>
                  <a:tcPr anchor="ctr">
                    <a:noFill/>
                  </a:tcPr>
                </a:tc>
                <a:tc>
                  <a:txBody>
                    <a:bodyPr/>
                    <a:lstStyle/>
                    <a:p>
                      <a:pPr algn="ctr"/>
                      <a:r>
                        <a:rPr lang="en-US" sz="1200" dirty="0">
                          <a:solidFill>
                            <a:schemeClr val="bg1"/>
                          </a:solidFill>
                        </a:rPr>
                        <a:t>5%</a:t>
                      </a:r>
                    </a:p>
                  </a:txBody>
                  <a:tcPr anchor="ctr">
                    <a:noFill/>
                  </a:tcPr>
                </a:tc>
                <a:extLst>
                  <a:ext uri="{0D108BD9-81ED-4DB2-BD59-A6C34878D82A}">
                    <a16:rowId xmlns:a16="http://schemas.microsoft.com/office/drawing/2014/main" val="1478962705"/>
                  </a:ext>
                </a:extLst>
              </a:tr>
              <a:tr h="147320">
                <a:tc>
                  <a:txBody>
                    <a:bodyPr/>
                    <a:lstStyle/>
                    <a:p>
                      <a:r>
                        <a:rPr lang="en-US" sz="1200" dirty="0">
                          <a:solidFill>
                            <a:schemeClr val="bg1"/>
                          </a:solidFill>
                        </a:rPr>
                        <a:t>Bought more expensive products/price increases</a:t>
                      </a:r>
                      <a:endParaRPr lang="en-US" sz="1200" b="1" dirty="0">
                        <a:solidFill>
                          <a:schemeClr val="bg1"/>
                        </a:solidFill>
                      </a:endParaRPr>
                    </a:p>
                  </a:txBody>
                  <a:tcPr anchor="ctr">
                    <a:noFill/>
                  </a:tcPr>
                </a:tc>
                <a:tc>
                  <a:txBody>
                    <a:bodyPr/>
                    <a:lstStyle/>
                    <a:p>
                      <a:pPr algn="ctr"/>
                      <a:r>
                        <a:rPr lang="en-US" sz="1200" dirty="0">
                          <a:solidFill>
                            <a:schemeClr val="bg1"/>
                          </a:solidFill>
                        </a:rPr>
                        <a:t>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5%</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5%</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1129227096"/>
                  </a:ext>
                </a:extLst>
              </a:tr>
              <a:tr h="147320">
                <a:tc>
                  <a:txBody>
                    <a:bodyPr/>
                    <a:lstStyle/>
                    <a:p>
                      <a:r>
                        <a:rPr lang="en-US" sz="1200" dirty="0">
                          <a:solidFill>
                            <a:schemeClr val="bg1"/>
                          </a:solidFill>
                        </a:rPr>
                        <a:t>Taught classes/taught more</a:t>
                      </a:r>
                      <a:endParaRPr lang="en-US" sz="1200" b="1" dirty="0">
                        <a:solidFill>
                          <a:schemeClr val="bg1"/>
                        </a:solidFill>
                      </a:endParaRPr>
                    </a:p>
                  </a:txBody>
                  <a:tcPr anchor="ctr">
                    <a:noFill/>
                  </a:tcPr>
                </a:tc>
                <a:tc>
                  <a:txBody>
                    <a:bodyPr/>
                    <a:lstStyle/>
                    <a:p>
                      <a:pPr algn="ctr"/>
                      <a:r>
                        <a:rPr lang="en-US" sz="1200" dirty="0">
                          <a:solidFill>
                            <a:schemeClr val="bg1"/>
                          </a:solidFill>
                        </a:rPr>
                        <a:t>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a:t>
                      </a:r>
                      <a:r>
                        <a:rPr kumimoji="0" lang="en-US" sz="1200" u="none" strike="noStrike" kern="1200" cap="none" spc="0" normalizeH="0" baseline="30000" noProof="0" dirty="0">
                          <a:ln>
                            <a:noFill/>
                          </a:ln>
                          <a:solidFill>
                            <a:schemeClr val="bg1"/>
                          </a:solidFill>
                          <a:effectLst/>
                          <a:uLnTx/>
                          <a:uFillTx/>
                        </a:rPr>
                        <a:t>(b)</a:t>
                      </a:r>
                      <a:endParaRPr kumimoji="0" lang="en-US" sz="1200" b="0" i="0" u="none" strike="noStrike" kern="1200" cap="none" spc="0" normalizeH="0" baseline="3000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2%</a:t>
                      </a:r>
                      <a:endParaRPr lang="en-US" sz="1200" baseline="30000" dirty="0">
                        <a:solidFill>
                          <a:schemeClr val="bg1"/>
                        </a:solidFill>
                      </a:endParaRPr>
                    </a:p>
                  </a:txBody>
                  <a:tcPr anchor="ctr">
                    <a:noFill/>
                  </a:tcPr>
                </a:tc>
                <a:tc>
                  <a:txBody>
                    <a:bodyPr/>
                    <a:lstStyle/>
                    <a:p>
                      <a:pPr algn="ctr"/>
                      <a:r>
                        <a:rPr lang="en-US" sz="1200" dirty="0">
                          <a:solidFill>
                            <a:schemeClr val="bg1"/>
                          </a:solidFill>
                        </a:rPr>
                        <a:t>4%</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2%</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2311326626"/>
                  </a:ext>
                </a:extLst>
              </a:tr>
              <a:tr h="147320">
                <a:tc>
                  <a:txBody>
                    <a:bodyPr/>
                    <a:lstStyle/>
                    <a:p>
                      <a:r>
                        <a:rPr lang="en-US" sz="1200" dirty="0">
                          <a:solidFill>
                            <a:schemeClr val="bg1"/>
                          </a:solidFill>
                        </a:rPr>
                        <a:t>Large project</a:t>
                      </a:r>
                      <a:endParaRPr lang="en-US" sz="1200" b="1" dirty="0">
                        <a:solidFill>
                          <a:schemeClr val="bg1"/>
                        </a:solidFill>
                      </a:endParaRPr>
                    </a:p>
                  </a:txBody>
                  <a:tcPr anchor="ctr">
                    <a:noFill/>
                  </a:tcPr>
                </a:tc>
                <a:tc>
                  <a:txBody>
                    <a:bodyPr/>
                    <a:lstStyle/>
                    <a:p>
                      <a:pPr algn="ctr"/>
                      <a:r>
                        <a:rPr lang="en-US" sz="1200" dirty="0">
                          <a:solidFill>
                            <a:schemeClr val="bg1"/>
                          </a:solidFill>
                        </a:rPr>
                        <a:t>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chemeClr val="bg1"/>
                          </a:solidFill>
                          <a:effectLst/>
                          <a:uLnTx/>
                          <a:uFillTx/>
                        </a:rPr>
                        <a:t>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baseline="0" dirty="0">
                          <a:solidFill>
                            <a:schemeClr val="bg1"/>
                          </a:solidFill>
                        </a:rPr>
                        <a:t>1%</a:t>
                      </a:r>
                      <a:r>
                        <a:rPr lang="en-US" sz="1200" baseline="30000" dirty="0">
                          <a:solidFill>
                            <a:schemeClr val="bg1"/>
                          </a:solidFill>
                        </a:rPr>
                        <a:t>(d)</a:t>
                      </a:r>
                    </a:p>
                  </a:txBody>
                  <a:tcPr anchor="ctr">
                    <a:noFill/>
                  </a:tcPr>
                </a:tc>
                <a:tc>
                  <a:txBody>
                    <a:bodyPr/>
                    <a:lstStyle/>
                    <a:p>
                      <a:pPr algn="ctr"/>
                      <a:r>
                        <a:rPr lang="en-US" sz="1200" dirty="0">
                          <a:solidFill>
                            <a:schemeClr val="bg1"/>
                          </a:solidFill>
                        </a:rPr>
                        <a:t>3%</a:t>
                      </a:r>
                      <a:r>
                        <a:rPr lang="en-US" sz="1200" baseline="30000" dirty="0">
                          <a:solidFill>
                            <a:schemeClr val="bg1"/>
                          </a:solidFill>
                        </a:rPr>
                        <a:t>(</a:t>
                      </a:r>
                      <a:r>
                        <a:rPr lang="en-US" sz="1200" baseline="30000" dirty="0" err="1">
                          <a:solidFill>
                            <a:schemeClr val="bg1"/>
                          </a:solidFill>
                        </a:rPr>
                        <a:t>c,e</a:t>
                      </a:r>
                      <a:r>
                        <a:rPr lang="en-US" sz="1200" baseline="30000" dirty="0">
                          <a:solidFill>
                            <a:schemeClr val="bg1"/>
                          </a:solidFill>
                        </a:rPr>
                        <a:t>)</a:t>
                      </a:r>
                      <a:endParaRPr lang="en-US" sz="1200" dirty="0">
                        <a:solidFill>
                          <a:schemeClr val="bg1"/>
                        </a:solidFill>
                      </a:endParaRPr>
                    </a:p>
                  </a:txBody>
                  <a:tcPr anchor="ctr">
                    <a:noFill/>
                  </a:tcPr>
                </a:tc>
                <a:tc>
                  <a:txBody>
                    <a:bodyPr/>
                    <a:lstStyle/>
                    <a:p>
                      <a:pPr algn="ctr"/>
                      <a:r>
                        <a:rPr lang="en-US" sz="1200" dirty="0">
                          <a:solidFill>
                            <a:schemeClr val="bg1"/>
                          </a:solidFill>
                        </a:rPr>
                        <a:t>1%</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234351813"/>
                  </a:ext>
                </a:extLst>
              </a:tr>
              <a:tr h="198120">
                <a:tc>
                  <a:txBody>
                    <a:bodyPr/>
                    <a:lstStyle/>
                    <a:p>
                      <a:pPr algn="ctr"/>
                      <a:r>
                        <a:rPr lang="en-US" sz="1200" dirty="0">
                          <a:solidFill>
                            <a:schemeClr val="bg1"/>
                          </a:solidFill>
                        </a:rPr>
                        <a:t>n</a:t>
                      </a:r>
                      <a:endParaRPr lang="en-US" sz="1200" b="1" dirty="0">
                        <a:solidFill>
                          <a:schemeClr val="bg1"/>
                        </a:solidFill>
                      </a:endParaRPr>
                    </a:p>
                  </a:txBody>
                  <a:tcPr anchor="ctr">
                    <a:noFill/>
                  </a:tcPr>
                </a:tc>
                <a:tc>
                  <a:txBody>
                    <a:bodyPr/>
                    <a:lstStyle/>
                    <a:p>
                      <a:pPr algn="ctr"/>
                      <a:r>
                        <a:rPr lang="en-US" sz="1200" dirty="0">
                          <a:solidFill>
                            <a:schemeClr val="bg1"/>
                          </a:solidFill>
                        </a:rPr>
                        <a:t>3,339</a:t>
                      </a:r>
                    </a:p>
                  </a:txBody>
                  <a:tcPr anchor="ctr">
                    <a:noFill/>
                  </a:tcPr>
                </a:tc>
                <a:tc>
                  <a:txBody>
                    <a:bodyPr/>
                    <a:lstStyle/>
                    <a:p>
                      <a:pPr algn="ctr"/>
                      <a:r>
                        <a:rPr lang="en-US" sz="1200" dirty="0">
                          <a:solidFill>
                            <a:schemeClr val="bg1"/>
                          </a:solidFill>
                        </a:rPr>
                        <a:t>2,110</a:t>
                      </a:r>
                    </a:p>
                  </a:txBody>
                  <a:tcPr anchor="ctr">
                    <a:noFill/>
                  </a:tcPr>
                </a:tc>
                <a:tc>
                  <a:txBody>
                    <a:bodyPr/>
                    <a:lstStyle/>
                    <a:p>
                      <a:pPr algn="ctr"/>
                      <a:r>
                        <a:rPr lang="en-US" sz="1200" dirty="0">
                          <a:solidFill>
                            <a:schemeClr val="bg1"/>
                          </a:solidFill>
                        </a:rPr>
                        <a:t>1,117</a:t>
                      </a:r>
                    </a:p>
                  </a:txBody>
                  <a:tcPr anchor="ctr">
                    <a:noFill/>
                  </a:tcPr>
                </a:tc>
                <a:tc>
                  <a:txBody>
                    <a:bodyPr/>
                    <a:lstStyle/>
                    <a:p>
                      <a:pPr algn="ctr"/>
                      <a:r>
                        <a:rPr lang="en-US" sz="1200" dirty="0">
                          <a:solidFill>
                            <a:schemeClr val="bg1"/>
                          </a:solidFill>
                        </a:rPr>
                        <a:t>394</a:t>
                      </a:r>
                    </a:p>
                  </a:txBody>
                  <a:tcPr anchor="ctr">
                    <a:noFill/>
                  </a:tcPr>
                </a:tc>
                <a:tc>
                  <a:txBody>
                    <a:bodyPr/>
                    <a:lstStyle/>
                    <a:p>
                      <a:pPr algn="ctr"/>
                      <a:r>
                        <a:rPr lang="en-US" sz="1200" dirty="0">
                          <a:solidFill>
                            <a:schemeClr val="bg1"/>
                          </a:solidFill>
                        </a:rPr>
                        <a:t>282</a:t>
                      </a:r>
                    </a:p>
                  </a:txBody>
                  <a:tcPr anchor="ctr">
                    <a:noFill/>
                  </a:tcPr>
                </a:tc>
                <a:tc>
                  <a:txBody>
                    <a:bodyPr/>
                    <a:lstStyle/>
                    <a:p>
                      <a:pPr algn="ctr"/>
                      <a:r>
                        <a:rPr lang="en-US" sz="1200" dirty="0">
                          <a:solidFill>
                            <a:schemeClr val="bg1"/>
                          </a:solidFill>
                        </a:rPr>
                        <a:t>2,663</a:t>
                      </a:r>
                    </a:p>
                  </a:txBody>
                  <a:tcPr anchor="ctr">
                    <a:no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914400" y="64770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b="1" dirty="0"/>
              <a:t>23. How much did you spend on art supplies this year versus the previous year? If more or less, please explain why. </a:t>
            </a:r>
            <a:endParaRPr lang="en-US" kern="0" dirty="0"/>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36</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152400" y="5638800"/>
            <a:ext cx="9220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endParaRPr lang="en-US" dirty="0"/>
          </a:p>
          <a:p>
            <a:r>
              <a:rPr lang="en-US" dirty="0"/>
              <a:t>Letters indicate numbers from which percentage differs significantly at p&lt;.05.</a:t>
            </a:r>
            <a:endParaRPr lang="en-US" kern="0" dirty="0"/>
          </a:p>
        </p:txBody>
      </p:sp>
      <p:pic>
        <p:nvPicPr>
          <p:cNvPr id="12" name="Graphic 11" descr="Small paint brush">
            <a:extLst>
              <a:ext uri="{FF2B5EF4-FFF2-40B4-BE49-F238E27FC236}">
                <a16:creationId xmlns:a16="http://schemas.microsoft.com/office/drawing/2014/main" id="{D959FB27-7F9C-469E-B594-CB955218D2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441538">
            <a:off x="92665" y="872829"/>
            <a:ext cx="408940" cy="381000"/>
          </a:xfrm>
          <a:prstGeom prst="rect">
            <a:avLst/>
          </a:prstGeom>
        </p:spPr>
      </p:pic>
      <p:pic>
        <p:nvPicPr>
          <p:cNvPr id="13" name="Graphic 11" descr="Arrow: Rotate left">
            <a:extLst>
              <a:ext uri="{FF2B5EF4-FFF2-40B4-BE49-F238E27FC236}">
                <a16:creationId xmlns:a16="http://schemas.microsoft.com/office/drawing/2014/main" id="{80434E18-3871-4620-8B57-9D56E0E72C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6800" y="1620519"/>
            <a:ext cx="457200" cy="589281"/>
          </a:xfrm>
          <a:prstGeom prst="rect">
            <a:avLst/>
          </a:prstGeom>
        </p:spPr>
      </p:pic>
    </p:spTree>
    <p:extLst>
      <p:ext uri="{BB962C8B-B14F-4D97-AF65-F5344CB8AC3E}">
        <p14:creationId xmlns:p14="http://schemas.microsoft.com/office/powerpoint/2010/main" val="35026298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DBC7AA6-8EA6-49DF-A8B1-7AB869FF4C08}"/>
              </a:ext>
            </a:extLst>
          </p:cNvPr>
          <p:cNvSpPr/>
          <p:nvPr/>
        </p:nvSpPr>
        <p:spPr>
          <a:xfrm>
            <a:off x="137070" y="2057400"/>
            <a:ext cx="740673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3755048973"/>
              </p:ext>
            </p:extLst>
          </p:nvPr>
        </p:nvGraphicFramePr>
        <p:xfrm>
          <a:off x="152400" y="1447800"/>
          <a:ext cx="7415783" cy="4579920"/>
        </p:xfrm>
        <a:graphic>
          <a:graphicData uri="http://schemas.openxmlformats.org/drawingml/2006/table">
            <a:tbl>
              <a:tblPr firstRow="1" bandRow="1">
                <a:tableStyleId>{9D7B26C5-4107-4FEC-AEDC-1716B250A1EF}</a:tableStyleId>
              </a:tblPr>
              <a:tblGrid>
                <a:gridCol w="2298893">
                  <a:extLst>
                    <a:ext uri="{9D8B030D-6E8A-4147-A177-3AD203B41FA5}">
                      <a16:colId xmlns:a16="http://schemas.microsoft.com/office/drawing/2014/main" val="3124580405"/>
                    </a:ext>
                  </a:extLst>
                </a:gridCol>
                <a:gridCol w="852815">
                  <a:extLst>
                    <a:ext uri="{9D8B030D-6E8A-4147-A177-3AD203B41FA5}">
                      <a16:colId xmlns:a16="http://schemas.microsoft.com/office/drawing/2014/main" val="3408498545"/>
                    </a:ext>
                  </a:extLst>
                </a:gridCol>
                <a:gridCol w="852815">
                  <a:extLst>
                    <a:ext uri="{9D8B030D-6E8A-4147-A177-3AD203B41FA5}">
                      <a16:colId xmlns:a16="http://schemas.microsoft.com/office/drawing/2014/main" val="3533829055"/>
                    </a:ext>
                  </a:extLst>
                </a:gridCol>
                <a:gridCol w="852815">
                  <a:extLst>
                    <a:ext uri="{9D8B030D-6E8A-4147-A177-3AD203B41FA5}">
                      <a16:colId xmlns:a16="http://schemas.microsoft.com/office/drawing/2014/main" val="4142446680"/>
                    </a:ext>
                  </a:extLst>
                </a:gridCol>
                <a:gridCol w="852815">
                  <a:extLst>
                    <a:ext uri="{9D8B030D-6E8A-4147-A177-3AD203B41FA5}">
                      <a16:colId xmlns:a16="http://schemas.microsoft.com/office/drawing/2014/main" val="2399029991"/>
                    </a:ext>
                  </a:extLst>
                </a:gridCol>
                <a:gridCol w="852815">
                  <a:extLst>
                    <a:ext uri="{9D8B030D-6E8A-4147-A177-3AD203B41FA5}">
                      <a16:colId xmlns:a16="http://schemas.microsoft.com/office/drawing/2014/main" val="2908534431"/>
                    </a:ext>
                  </a:extLst>
                </a:gridCol>
                <a:gridCol w="852815">
                  <a:extLst>
                    <a:ext uri="{9D8B030D-6E8A-4147-A177-3AD203B41FA5}">
                      <a16:colId xmlns:a16="http://schemas.microsoft.com/office/drawing/2014/main" val="1076768269"/>
                    </a:ext>
                  </a:extLst>
                </a:gridCol>
              </a:tblGrid>
              <a:tr h="370691">
                <a:tc>
                  <a:txBody>
                    <a:bodyPr/>
                    <a:lstStyle/>
                    <a:p>
                      <a:pPr algn="ctr"/>
                      <a:endParaRPr lang="en-US" sz="1200"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Total</a:t>
                      </a:r>
                    </a:p>
                  </a:txBody>
                  <a:tcPr anchor="ctr"/>
                </a:tc>
                <a:tc>
                  <a:txBody>
                    <a:bodyPr/>
                    <a:lstStyle/>
                    <a:p>
                      <a:pPr algn="ctr"/>
                      <a:r>
                        <a:rPr lang="en-US" sz="1200" dirty="0">
                          <a:solidFill>
                            <a:schemeClr val="bg1"/>
                          </a:solidFill>
                        </a:rPr>
                        <a:t>U.S.</a:t>
                      </a:r>
                    </a:p>
                  </a:txBody>
                  <a:tcPr anchor="ctr"/>
                </a:tc>
                <a:tc>
                  <a:txBody>
                    <a:bodyPr/>
                    <a:lstStyle/>
                    <a:p>
                      <a:pPr algn="ctr"/>
                      <a:r>
                        <a:rPr lang="en-US" sz="1200" dirty="0">
                          <a:solidFill>
                            <a:schemeClr val="bg1"/>
                          </a:solidFill>
                        </a:rPr>
                        <a:t>Canada</a:t>
                      </a:r>
                    </a:p>
                  </a:txBody>
                  <a:tcPr anchor="ctr"/>
                </a:tc>
                <a:tc>
                  <a:txBody>
                    <a:bodyPr/>
                    <a:lstStyle/>
                    <a:p>
                      <a:pPr algn="ctr"/>
                      <a:r>
                        <a:rPr lang="en-US" sz="1200" dirty="0">
                          <a:solidFill>
                            <a:schemeClr val="bg1"/>
                          </a:solidFill>
                        </a:rPr>
                        <a:t>Student</a:t>
                      </a:r>
                    </a:p>
                  </a:txBody>
                  <a:tcPr anchor="ctr"/>
                </a:tc>
                <a:tc>
                  <a:txBody>
                    <a:bodyPr/>
                    <a:lstStyle/>
                    <a:p>
                      <a:pPr algn="ctr"/>
                      <a:r>
                        <a:rPr lang="en-US" sz="1200" dirty="0">
                          <a:solidFill>
                            <a:schemeClr val="bg1"/>
                          </a:solidFill>
                        </a:rPr>
                        <a:t>Pro</a:t>
                      </a:r>
                    </a:p>
                  </a:txBody>
                  <a:tcPr anchor="ctr"/>
                </a:tc>
                <a:tc>
                  <a:txBody>
                    <a:bodyPr/>
                    <a:lstStyle/>
                    <a:p>
                      <a:pPr algn="ctr"/>
                      <a:r>
                        <a:rPr lang="en-US" sz="1200" dirty="0">
                          <a:solidFill>
                            <a:schemeClr val="bg1"/>
                          </a:solidFill>
                        </a:rPr>
                        <a:t>Hobbyist</a:t>
                      </a:r>
                    </a:p>
                  </a:txBody>
                  <a:tcPr anchor="ctr"/>
                </a:tc>
                <a:extLst>
                  <a:ext uri="{0D108BD9-81ED-4DB2-BD59-A6C34878D82A}">
                    <a16:rowId xmlns:a16="http://schemas.microsoft.com/office/drawing/2014/main" val="1672700539"/>
                  </a:ext>
                </a:extLst>
              </a:tr>
              <a:tr h="274515">
                <a:tc>
                  <a:txBody>
                    <a:bodyPr/>
                    <a:lstStyle/>
                    <a:p>
                      <a:endParaRPr lang="en-US" sz="1200" b="1" dirty="0">
                        <a:solidFill>
                          <a:schemeClr val="bg1"/>
                        </a:solidFill>
                      </a:endParaRPr>
                    </a:p>
                  </a:txBody>
                  <a:tcPr anchor="ctr">
                    <a:noFill/>
                  </a:tcPr>
                </a:tc>
                <a:tc>
                  <a:txBody>
                    <a:bodyPr/>
                    <a:lstStyle/>
                    <a:p>
                      <a:pPr algn="ctr"/>
                      <a:endParaRPr lang="en-US" sz="1200" dirty="0">
                        <a:solidFill>
                          <a:schemeClr val="bg1"/>
                        </a:solidFill>
                      </a:endParaRPr>
                    </a:p>
                  </a:txBody>
                  <a:tcPr anchor="ctr">
                    <a:noFill/>
                  </a:tcPr>
                </a:tc>
                <a:tc>
                  <a:txBody>
                    <a:bodyPr/>
                    <a:lstStyle/>
                    <a:p>
                      <a:pPr algn="ctr"/>
                      <a:r>
                        <a:rPr lang="en-US" sz="1200" dirty="0">
                          <a:solidFill>
                            <a:schemeClr val="bg1"/>
                          </a:solidFill>
                        </a:rPr>
                        <a:t>(a)</a:t>
                      </a:r>
                      <a:endParaRPr lang="en-US" sz="1200" b="1" dirty="0">
                        <a:solidFill>
                          <a:schemeClr val="bg1"/>
                        </a:solidFill>
                      </a:endParaRPr>
                    </a:p>
                  </a:txBody>
                  <a:tcPr anchor="ctr">
                    <a:noFill/>
                  </a:tcPr>
                </a:tc>
                <a:tc>
                  <a:txBody>
                    <a:bodyPr/>
                    <a:lstStyle/>
                    <a:p>
                      <a:pPr algn="ctr"/>
                      <a:r>
                        <a:rPr lang="en-US" sz="1200" dirty="0">
                          <a:solidFill>
                            <a:schemeClr val="bg1"/>
                          </a:solidFill>
                        </a:rPr>
                        <a:t>(b)</a:t>
                      </a:r>
                      <a:endParaRPr lang="en-US" sz="1200" b="1" dirty="0">
                        <a:solidFill>
                          <a:schemeClr val="bg1"/>
                        </a:solidFill>
                      </a:endParaRPr>
                    </a:p>
                  </a:txBody>
                  <a:tcPr anchor="ctr">
                    <a:noFill/>
                  </a:tcPr>
                </a:tc>
                <a:tc>
                  <a:txBody>
                    <a:bodyPr/>
                    <a:lstStyle/>
                    <a:p>
                      <a:pPr algn="ctr"/>
                      <a:r>
                        <a:rPr lang="en-US" sz="1200" dirty="0">
                          <a:solidFill>
                            <a:schemeClr val="bg1"/>
                          </a:solidFill>
                        </a:rPr>
                        <a:t>(c)</a:t>
                      </a:r>
                      <a:endParaRPr lang="en-US" sz="1200" b="1" dirty="0">
                        <a:solidFill>
                          <a:schemeClr val="bg1"/>
                        </a:solidFill>
                      </a:endParaRPr>
                    </a:p>
                  </a:txBody>
                  <a:tcPr anchor="ctr">
                    <a:noFill/>
                  </a:tcPr>
                </a:tc>
                <a:tc>
                  <a:txBody>
                    <a:bodyPr/>
                    <a:lstStyle/>
                    <a:p>
                      <a:pPr algn="ctr"/>
                      <a:r>
                        <a:rPr lang="en-US" sz="1200" dirty="0">
                          <a:solidFill>
                            <a:schemeClr val="bg1"/>
                          </a:solidFill>
                        </a:rPr>
                        <a:t>(d)</a:t>
                      </a:r>
                      <a:endParaRPr lang="en-US" sz="1200" b="1" dirty="0">
                        <a:solidFill>
                          <a:schemeClr val="bg1"/>
                        </a:solidFill>
                      </a:endParaRPr>
                    </a:p>
                  </a:txBody>
                  <a:tcPr anchor="ctr">
                    <a:noFill/>
                  </a:tcPr>
                </a:tc>
                <a:tc>
                  <a:txBody>
                    <a:bodyPr/>
                    <a:lstStyle/>
                    <a:p>
                      <a:pPr algn="ctr"/>
                      <a:r>
                        <a:rPr lang="en-US" sz="1200" dirty="0">
                          <a:solidFill>
                            <a:schemeClr val="bg1"/>
                          </a:solidFill>
                        </a:rPr>
                        <a:t>(e)</a:t>
                      </a:r>
                      <a:endParaRPr lang="en-US" sz="1200" b="1" dirty="0">
                        <a:solidFill>
                          <a:schemeClr val="bg1"/>
                        </a:solidFill>
                      </a:endParaRPr>
                    </a:p>
                  </a:txBody>
                  <a:tcPr anchor="ctr">
                    <a:noFill/>
                  </a:tcPr>
                </a:tc>
                <a:extLst>
                  <a:ext uri="{0D108BD9-81ED-4DB2-BD59-A6C34878D82A}">
                    <a16:rowId xmlns:a16="http://schemas.microsoft.com/office/drawing/2014/main" val="3423750114"/>
                  </a:ext>
                </a:extLst>
              </a:tr>
              <a:tr h="274515">
                <a:tc>
                  <a:txBody>
                    <a:bodyPr/>
                    <a:lstStyle/>
                    <a:p>
                      <a:r>
                        <a:rPr lang="en-US" sz="1200" dirty="0">
                          <a:solidFill>
                            <a:srgbClr val="FFFFFF"/>
                          </a:solidFill>
                        </a:rPr>
                        <a:t>Had enough supplies</a:t>
                      </a:r>
                      <a:endParaRPr lang="en-US" sz="1200" b="1" dirty="0">
                        <a:solidFill>
                          <a:srgbClr val="FFFFFF"/>
                        </a:solidFill>
                      </a:endParaRPr>
                    </a:p>
                  </a:txBody>
                  <a:tcPr anchor="ctr"/>
                </a:tc>
                <a:tc>
                  <a:txBody>
                    <a:bodyPr/>
                    <a:lstStyle/>
                    <a:p>
                      <a:pPr algn="ctr"/>
                      <a:r>
                        <a:rPr lang="en-US" sz="1200" dirty="0">
                          <a:solidFill>
                            <a:srgbClr val="FFFFFF"/>
                          </a:solidFill>
                        </a:rPr>
                        <a:t>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FFFFFF"/>
                          </a:solidFill>
                          <a:effectLst/>
                          <a:uLnTx/>
                          <a:uFillTx/>
                        </a:rPr>
                        <a:t>34%</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FFFFFF"/>
                          </a:solidFill>
                          <a:effectLst/>
                          <a:uLnTx/>
                          <a:uFillTx/>
                        </a:rPr>
                        <a:t>36%</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a:txBody>
                  <a:tcPr anchor="ctr"/>
                </a:tc>
                <a:tc>
                  <a:txBody>
                    <a:bodyPr/>
                    <a:lstStyle/>
                    <a:p>
                      <a:pPr algn="ctr"/>
                      <a:r>
                        <a:rPr lang="en-US" sz="1200" baseline="0" dirty="0">
                          <a:solidFill>
                            <a:srgbClr val="FFFFFF"/>
                          </a:solidFill>
                        </a:rPr>
                        <a:t>33%</a:t>
                      </a:r>
                      <a:endParaRPr lang="en-US" sz="1200" baseline="30000" dirty="0">
                        <a:solidFill>
                          <a:srgbClr val="FFFFFF"/>
                        </a:solidFill>
                      </a:endParaRPr>
                    </a:p>
                  </a:txBody>
                  <a:tcPr anchor="ctr"/>
                </a:tc>
                <a:tc>
                  <a:txBody>
                    <a:bodyPr/>
                    <a:lstStyle/>
                    <a:p>
                      <a:pPr algn="ctr"/>
                      <a:r>
                        <a:rPr lang="en-US" sz="1200" dirty="0">
                          <a:solidFill>
                            <a:srgbClr val="FFFFFF"/>
                          </a:solidFill>
                        </a:rPr>
                        <a:t>40%</a:t>
                      </a:r>
                    </a:p>
                  </a:txBody>
                  <a:tcPr anchor="ctr"/>
                </a:tc>
                <a:tc>
                  <a:txBody>
                    <a:bodyPr/>
                    <a:lstStyle/>
                    <a:p>
                      <a:pPr algn="ctr"/>
                      <a:r>
                        <a:rPr lang="en-US" sz="1200" dirty="0">
                          <a:solidFill>
                            <a:srgbClr val="FFFFFF"/>
                          </a:solidFill>
                        </a:rPr>
                        <a:t>35%</a:t>
                      </a:r>
                    </a:p>
                  </a:txBody>
                  <a:tcPr anchor="ctr"/>
                </a:tc>
                <a:extLst>
                  <a:ext uri="{0D108BD9-81ED-4DB2-BD59-A6C34878D82A}">
                    <a16:rowId xmlns:a16="http://schemas.microsoft.com/office/drawing/2014/main" val="4230878191"/>
                  </a:ext>
                </a:extLst>
              </a:tr>
              <a:tr h="274515">
                <a:tc>
                  <a:txBody>
                    <a:bodyPr/>
                    <a:lstStyle/>
                    <a:p>
                      <a:r>
                        <a:rPr lang="en-US" sz="1200" dirty="0">
                          <a:solidFill>
                            <a:schemeClr val="bg1"/>
                          </a:solidFill>
                        </a:rPr>
                        <a:t>Change in life circumstances</a:t>
                      </a:r>
                      <a:endParaRPr lang="en-US" sz="1200" b="1" dirty="0">
                        <a:solidFill>
                          <a:schemeClr val="bg1"/>
                        </a:solidFill>
                      </a:endParaRPr>
                    </a:p>
                  </a:txBody>
                  <a:tcPr anchor="ctr">
                    <a:noFill/>
                  </a:tcPr>
                </a:tc>
                <a:tc>
                  <a:txBody>
                    <a:bodyPr/>
                    <a:lstStyle/>
                    <a:p>
                      <a:pPr algn="ctr"/>
                      <a:r>
                        <a:rPr lang="en-US" sz="1200" dirty="0">
                          <a:solidFill>
                            <a:schemeClr val="bg1"/>
                          </a:solidFill>
                        </a:rPr>
                        <a:t>13%</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dirty="0">
                          <a:solidFill>
                            <a:schemeClr val="bg1"/>
                          </a:solidFill>
                        </a:rPr>
                        <a:t>7%</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10%</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399659408"/>
                  </a:ext>
                </a:extLst>
              </a:tr>
              <a:tr h="274515">
                <a:tc>
                  <a:txBody>
                    <a:bodyPr/>
                    <a:lstStyle/>
                    <a:p>
                      <a:r>
                        <a:rPr lang="en-US" sz="1200" dirty="0">
                          <a:solidFill>
                            <a:schemeClr val="bg1"/>
                          </a:solidFill>
                        </a:rPr>
                        <a:t>Had less money</a:t>
                      </a:r>
                      <a:endParaRPr lang="en-US" sz="1200" b="1" dirty="0">
                        <a:solidFill>
                          <a:schemeClr val="bg1"/>
                        </a:solidFill>
                      </a:endParaRPr>
                    </a:p>
                  </a:txBody>
                  <a:tcPr anchor="ctr">
                    <a:noFill/>
                  </a:tcPr>
                </a:tc>
                <a:tc>
                  <a:txBody>
                    <a:bodyPr/>
                    <a:lstStyle/>
                    <a:p>
                      <a:pPr algn="ctr"/>
                      <a:r>
                        <a:rPr lang="en-US" sz="1200" dirty="0">
                          <a:solidFill>
                            <a:schemeClr val="bg1"/>
                          </a:solidFill>
                        </a:rPr>
                        <a:t>12%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13%</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10%</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dirty="0">
                          <a:solidFill>
                            <a:schemeClr val="bg1"/>
                          </a:solidFill>
                        </a:rPr>
                        <a:t>11%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8%</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2159702854"/>
                  </a:ext>
                </a:extLst>
              </a:tr>
              <a:tr h="274515">
                <a:tc>
                  <a:txBody>
                    <a:bodyPr/>
                    <a:lstStyle/>
                    <a:p>
                      <a:r>
                        <a:rPr lang="en-US" sz="1200" dirty="0">
                          <a:solidFill>
                            <a:schemeClr val="bg1"/>
                          </a:solidFill>
                        </a:rPr>
                        <a:t>Produced less</a:t>
                      </a:r>
                      <a:endParaRPr lang="en-US" sz="1200" b="1" dirty="0">
                        <a:solidFill>
                          <a:schemeClr val="bg1"/>
                        </a:solidFill>
                      </a:endParaRPr>
                    </a:p>
                  </a:txBody>
                  <a:tcPr anchor="ctr">
                    <a:noFill/>
                  </a:tcPr>
                </a:tc>
                <a:tc>
                  <a:txBody>
                    <a:bodyPr/>
                    <a:lstStyle/>
                    <a:p>
                      <a:pPr algn="ctr"/>
                      <a:r>
                        <a:rPr lang="en-US" sz="1200" dirty="0">
                          <a:solidFill>
                            <a:schemeClr val="bg1"/>
                          </a:solidFill>
                        </a:rPr>
                        <a:t>12%</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10%</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dirty="0">
                          <a:solidFill>
                            <a:schemeClr val="bg1"/>
                          </a:solidFill>
                        </a:rPr>
                        <a:t>4%</a:t>
                      </a:r>
                      <a:r>
                        <a:rPr lang="en-US" sz="1200" baseline="30000" dirty="0">
                          <a:solidFill>
                            <a:schemeClr val="bg1"/>
                          </a:solidFill>
                        </a:rPr>
                        <a:t>(</a:t>
                      </a:r>
                      <a:r>
                        <a:rPr lang="en-US" sz="1200" baseline="30000" dirty="0" err="1">
                          <a:solidFill>
                            <a:schemeClr val="bg1"/>
                          </a:solidFill>
                        </a:rPr>
                        <a:t>d,e</a:t>
                      </a:r>
                      <a:r>
                        <a:rPr lang="en-US" sz="1200" baseline="30000" dirty="0">
                          <a:solidFill>
                            <a:schemeClr val="bg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19%</a:t>
                      </a:r>
                      <a:r>
                        <a:rPr lang="en-US" sz="1200" baseline="30000" dirty="0">
                          <a:solidFill>
                            <a:schemeClr val="bg1"/>
                          </a:solidFill>
                        </a:rPr>
                        <a:t>(</a:t>
                      </a:r>
                      <a:r>
                        <a:rPr lang="en-US" sz="1200" baseline="30000" dirty="0" err="1">
                          <a:solidFill>
                            <a:schemeClr val="bg1"/>
                          </a:solidFill>
                        </a:rPr>
                        <a:t>c,e</a:t>
                      </a:r>
                      <a:r>
                        <a:rPr lang="en-US" sz="1200" baseline="30000" dirty="0">
                          <a:solidFill>
                            <a:schemeClr val="bg1"/>
                          </a:solidFill>
                        </a:rPr>
                        <a:t>)</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12%</a:t>
                      </a:r>
                      <a:r>
                        <a:rPr lang="en-US" sz="1200" baseline="30000" dirty="0">
                          <a:solidFill>
                            <a:schemeClr val="bg1"/>
                          </a:solidFill>
                        </a:rPr>
                        <a:t>(</a:t>
                      </a:r>
                      <a:r>
                        <a:rPr lang="en-US" sz="1200" baseline="30000" dirty="0" err="1">
                          <a:solidFill>
                            <a:schemeClr val="bg1"/>
                          </a:solidFill>
                        </a:rPr>
                        <a:t>c,d</a:t>
                      </a:r>
                      <a:r>
                        <a:rPr lang="en-US" sz="1200" baseline="30000" dirty="0">
                          <a:solidFill>
                            <a:schemeClr val="bg1"/>
                          </a:solidFill>
                        </a:rPr>
                        <a:t>)</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3343760334"/>
                  </a:ext>
                </a:extLst>
              </a:tr>
              <a:tr h="457525">
                <a:tc>
                  <a:txBody>
                    <a:bodyPr/>
                    <a:lstStyle/>
                    <a:p>
                      <a:r>
                        <a:rPr lang="en-US" sz="1200" dirty="0">
                          <a:solidFill>
                            <a:schemeClr val="bg1"/>
                          </a:solidFill>
                        </a:rPr>
                        <a:t>Had less time/less interested in art</a:t>
                      </a:r>
                      <a:endParaRPr lang="en-US" sz="1200" b="1" dirty="0">
                        <a:solidFill>
                          <a:schemeClr val="bg1"/>
                        </a:solidFill>
                      </a:endParaRPr>
                    </a:p>
                  </a:txBody>
                  <a:tcPr anchor="ctr">
                    <a:noFill/>
                  </a:tcPr>
                </a:tc>
                <a:tc>
                  <a:txBody>
                    <a:bodyPr/>
                    <a:lstStyle/>
                    <a:p>
                      <a:pPr algn="ctr"/>
                      <a:r>
                        <a:rPr lang="en-US" sz="1200" dirty="0">
                          <a:solidFill>
                            <a:schemeClr val="bg1"/>
                          </a:solidFill>
                        </a:rPr>
                        <a:t>10%</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8%</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12%</a:t>
                      </a:r>
                      <a:endParaRPr kumimoji="0" lang="en-US" sz="1200" b="0" i="0" u="none" strike="noStrike" kern="1200" cap="none" spc="0" normalizeH="0" baseline="0" noProof="0" dirty="0">
                        <a:ln>
                          <a:noFill/>
                        </a:ln>
                        <a:solidFill>
                          <a:schemeClr val="bg1"/>
                        </a:solidFill>
                        <a:effectLst/>
                        <a:uLnTx/>
                        <a:uFillTx/>
                        <a:latin typeface="+mn-lt"/>
                        <a:ea typeface="+mn-ea"/>
                        <a:cs typeface="+mn-cs"/>
                      </a:endParaRPr>
                    </a:p>
                  </a:txBody>
                  <a:tcPr anchor="ctr">
                    <a:noFill/>
                  </a:tcPr>
                </a:tc>
                <a:tc>
                  <a:txBody>
                    <a:bodyPr/>
                    <a:lstStyle/>
                    <a:p>
                      <a:pPr algn="ctr"/>
                      <a:r>
                        <a:rPr lang="en-US" sz="1200" dirty="0">
                          <a:solidFill>
                            <a:schemeClr val="bg1"/>
                          </a:solidFill>
                        </a:rPr>
                        <a:t>6%</a:t>
                      </a:r>
                      <a:endParaRPr lang="en-US" sz="1200" baseline="30000" dirty="0">
                        <a:solidFill>
                          <a:schemeClr val="bg1"/>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a:t>
                      </a:r>
                      <a:r>
                        <a:rPr lang="en-US" sz="1200" baseline="30000" dirty="0">
                          <a:solidFill>
                            <a:schemeClr val="bg1"/>
                          </a:solidFill>
                        </a:rPr>
                        <a:t>(e)</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11%</a:t>
                      </a:r>
                      <a:r>
                        <a:rPr lang="en-US" sz="1200" baseline="30000" dirty="0">
                          <a:solidFill>
                            <a:schemeClr val="bg1"/>
                          </a:solidFill>
                        </a:rPr>
                        <a:t>(d)</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1260973540"/>
                  </a:ext>
                </a:extLst>
              </a:tr>
              <a:tr h="274515">
                <a:tc>
                  <a:txBody>
                    <a:bodyPr/>
                    <a:lstStyle/>
                    <a:p>
                      <a:r>
                        <a:rPr lang="en-US" sz="1200" dirty="0">
                          <a:solidFill>
                            <a:schemeClr val="bg1"/>
                          </a:solidFill>
                        </a:rPr>
                        <a:t>Ended classes/fewer classes</a:t>
                      </a:r>
                      <a:endParaRPr lang="en-US" sz="1200" b="1" dirty="0">
                        <a:solidFill>
                          <a:schemeClr val="bg1"/>
                        </a:solidFill>
                      </a:endParaRPr>
                    </a:p>
                  </a:txBody>
                  <a:tcPr anchor="ctr">
                    <a:noFill/>
                  </a:tcPr>
                </a:tc>
                <a:tc>
                  <a:txBody>
                    <a:bodyPr/>
                    <a:lstStyle/>
                    <a:p>
                      <a:pPr algn="ctr"/>
                      <a:r>
                        <a:rPr lang="en-US" sz="1200" dirty="0">
                          <a:solidFill>
                            <a:schemeClr val="bg1"/>
                          </a:solidFill>
                        </a:rPr>
                        <a:t>6%</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6%</a:t>
                      </a:r>
                      <a:endParaRPr kumimoji="0" lang="en-US" sz="1200" b="0" i="0" u="none" strike="noStrike" kern="1200" cap="none" spc="0" normalizeH="0" baseline="3000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6%</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dirty="0">
                          <a:solidFill>
                            <a:schemeClr val="bg1"/>
                          </a:solidFill>
                        </a:rPr>
                        <a:t>19%</a:t>
                      </a:r>
                      <a:r>
                        <a:rPr lang="en-US" sz="1200" baseline="30000" dirty="0">
                          <a:solidFill>
                            <a:schemeClr val="bg1"/>
                          </a:solidFill>
                        </a:rPr>
                        <a:t>(</a:t>
                      </a:r>
                      <a:r>
                        <a:rPr lang="en-US" sz="1200" baseline="30000" dirty="0" err="1">
                          <a:solidFill>
                            <a:schemeClr val="bg1"/>
                          </a:solidFill>
                        </a:rPr>
                        <a:t>d,e</a:t>
                      </a:r>
                      <a:r>
                        <a:rPr lang="en-US" sz="1200" baseline="30000" dirty="0">
                          <a:solidFill>
                            <a:schemeClr val="bg1"/>
                          </a:solidFill>
                        </a:rPr>
                        <a:t>)</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a:t>
                      </a:r>
                      <a:r>
                        <a:rPr lang="en-US" sz="1200" baseline="30000" dirty="0">
                          <a:solidFill>
                            <a:schemeClr val="bg1"/>
                          </a:solidFill>
                        </a:rPr>
                        <a:t>(c)</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5%</a:t>
                      </a:r>
                      <a:r>
                        <a:rPr lang="en-US" sz="1200" baseline="30000" dirty="0">
                          <a:solidFill>
                            <a:schemeClr val="bg1"/>
                          </a:solidFill>
                        </a:rPr>
                        <a:t>(c)</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1118177052"/>
                  </a:ext>
                </a:extLst>
              </a:tr>
              <a:tr h="640534">
                <a:tc>
                  <a:txBody>
                    <a:bodyPr/>
                    <a:lstStyle/>
                    <a:p>
                      <a:r>
                        <a:rPr lang="en-US" sz="1200" dirty="0">
                          <a:solidFill>
                            <a:schemeClr val="bg1"/>
                          </a:solidFill>
                        </a:rPr>
                        <a:t>Purchased more expensive items/ set up studio in previous year</a:t>
                      </a:r>
                      <a:endParaRPr lang="en-US" sz="1200" b="1" dirty="0">
                        <a:solidFill>
                          <a:schemeClr val="bg1"/>
                        </a:solidFill>
                      </a:endParaRPr>
                    </a:p>
                  </a:txBody>
                  <a:tcPr anchor="ctr">
                    <a:noFill/>
                  </a:tcPr>
                </a:tc>
                <a:tc>
                  <a:txBody>
                    <a:bodyPr/>
                    <a:lstStyle/>
                    <a:p>
                      <a:pPr algn="ctr"/>
                      <a:r>
                        <a:rPr lang="en-US" sz="1200" dirty="0">
                          <a:solidFill>
                            <a:schemeClr val="bg1"/>
                          </a:solidFill>
                        </a:rPr>
                        <a:t>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dirty="0">
                          <a:solidFill>
                            <a:schemeClr val="bg1"/>
                          </a:solidFill>
                        </a:rPr>
                        <a:t>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6%</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3%</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1478962705"/>
                  </a:ext>
                </a:extLst>
              </a:tr>
              <a:tr h="457525">
                <a:tc>
                  <a:txBody>
                    <a:bodyPr/>
                    <a:lstStyle/>
                    <a:p>
                      <a:r>
                        <a:rPr lang="en-US" sz="1200" dirty="0">
                          <a:solidFill>
                            <a:schemeClr val="bg1"/>
                          </a:solidFill>
                        </a:rPr>
                        <a:t>Changed type of art/mediums used</a:t>
                      </a:r>
                      <a:endParaRPr lang="en-US" sz="1200" b="1" dirty="0">
                        <a:solidFill>
                          <a:schemeClr val="bg1"/>
                        </a:solidFill>
                      </a:endParaRPr>
                    </a:p>
                  </a:txBody>
                  <a:tcPr anchor="ctr">
                    <a:noFill/>
                  </a:tcPr>
                </a:tc>
                <a:tc>
                  <a:txBody>
                    <a:bodyPr/>
                    <a:lstStyle/>
                    <a:p>
                      <a:pPr algn="ctr"/>
                      <a:r>
                        <a:rPr lang="en-US" sz="1200" dirty="0">
                          <a:solidFill>
                            <a:schemeClr val="bg1"/>
                          </a:solidFill>
                        </a:rPr>
                        <a:t>4%</a:t>
                      </a:r>
                    </a:p>
                  </a:txBody>
                  <a:tcPr anchor="ctr">
                    <a:noFill/>
                  </a:tcPr>
                </a:tc>
                <a:tc>
                  <a:txBody>
                    <a:bodyPr/>
                    <a:lstStyle/>
                    <a:p>
                      <a:pPr algn="ctr"/>
                      <a:r>
                        <a:rPr lang="en-US" sz="1200" dirty="0">
                          <a:solidFill>
                            <a:schemeClr val="bg1"/>
                          </a:solidFill>
                        </a:rPr>
                        <a:t>4%</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dirty="0">
                          <a:solidFill>
                            <a:schemeClr val="bg1"/>
                          </a:solidFill>
                        </a:rPr>
                        <a:t>9%</a:t>
                      </a:r>
                      <a:r>
                        <a:rPr lang="en-US" sz="1200" baseline="30000" dirty="0">
                          <a:solidFill>
                            <a:schemeClr val="bg1"/>
                          </a:solidFill>
                        </a:rPr>
                        <a:t>(e)</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4%</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5%</a:t>
                      </a:r>
                      <a:r>
                        <a:rPr lang="en-US" sz="1200" baseline="30000" dirty="0">
                          <a:solidFill>
                            <a:schemeClr val="bg1"/>
                          </a:solidFill>
                        </a:rPr>
                        <a:t>(c)</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1129227096"/>
                  </a:ext>
                </a:extLst>
              </a:tr>
              <a:tr h="457525">
                <a:tc>
                  <a:txBody>
                    <a:bodyPr/>
                    <a:lstStyle/>
                    <a:p>
                      <a:r>
                        <a:rPr lang="en-US" sz="1200" dirty="0">
                          <a:solidFill>
                            <a:schemeClr val="bg1"/>
                          </a:solidFill>
                        </a:rPr>
                        <a:t>Just getting started/re-started</a:t>
                      </a:r>
                      <a:endParaRPr lang="en-US" sz="1200" b="1" dirty="0">
                        <a:solidFill>
                          <a:schemeClr val="bg1"/>
                        </a:solidFill>
                      </a:endParaRPr>
                    </a:p>
                  </a:txBody>
                  <a:tcPr anchor="ctr">
                    <a:noFill/>
                  </a:tcPr>
                </a:tc>
                <a:tc>
                  <a:txBody>
                    <a:bodyPr/>
                    <a:lstStyle/>
                    <a:p>
                      <a:pPr algn="ctr"/>
                      <a:r>
                        <a:rPr lang="en-US" sz="1200" dirty="0">
                          <a:solidFill>
                            <a:schemeClr val="bg1"/>
                          </a:solidFill>
                        </a:rPr>
                        <a:t>1%</a:t>
                      </a:r>
                    </a:p>
                  </a:txBody>
                  <a:tcPr anchor="ctr">
                    <a:noFill/>
                  </a:tcPr>
                </a:tc>
                <a:tc>
                  <a:txBody>
                    <a:bodyPr/>
                    <a:lstStyle/>
                    <a:p>
                      <a:pPr algn="ctr"/>
                      <a:r>
                        <a:rPr lang="en-US" sz="1200" dirty="0">
                          <a:solidFill>
                            <a:schemeClr val="bg1"/>
                          </a:solidFill>
                        </a:rPr>
                        <a:t>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algn="ctr"/>
                      <a:r>
                        <a:rPr lang="en-US" sz="1200" dirty="0">
                          <a:solidFill>
                            <a:schemeClr val="bg1"/>
                          </a:solidFill>
                        </a:rPr>
                        <a:t>0%</a:t>
                      </a:r>
                      <a:endParaRPr lang="en-US" sz="1200" baseline="30000" dirty="0">
                        <a:solidFill>
                          <a:schemeClr val="bg1"/>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0%</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extLst>
                  <a:ext uri="{0D108BD9-81ED-4DB2-BD59-A6C34878D82A}">
                    <a16:rowId xmlns:a16="http://schemas.microsoft.com/office/drawing/2014/main" val="2311326626"/>
                  </a:ext>
                </a:extLst>
              </a:tr>
              <a:tr h="274515">
                <a:tc>
                  <a:txBody>
                    <a:bodyPr/>
                    <a:lstStyle/>
                    <a:p>
                      <a:r>
                        <a:rPr lang="en-US" sz="1200" dirty="0">
                          <a:solidFill>
                            <a:schemeClr val="bg1"/>
                          </a:solidFill>
                        </a:rPr>
                        <a:t>Given supplies, etc. as gifts</a:t>
                      </a:r>
                      <a:endParaRPr lang="en-US" sz="1200" b="1" dirty="0">
                        <a:solidFill>
                          <a:schemeClr val="bg1"/>
                        </a:solidFill>
                      </a:endParaRPr>
                    </a:p>
                  </a:txBody>
                  <a:tcPr anchor="ctr">
                    <a:noFill/>
                  </a:tcPr>
                </a:tc>
                <a:tc>
                  <a:txBody>
                    <a:bodyPr/>
                    <a:lstStyle/>
                    <a:p>
                      <a:pPr algn="ctr"/>
                      <a:r>
                        <a:rPr lang="en-US" sz="1200" dirty="0">
                          <a:solidFill>
                            <a:schemeClr val="bg1"/>
                          </a:solidFill>
                        </a:rPr>
                        <a:t>1%</a:t>
                      </a:r>
                    </a:p>
                  </a:txBody>
                  <a:tcPr anchor="ctr">
                    <a:noFill/>
                  </a:tcPr>
                </a:tc>
                <a:tc>
                  <a:txBody>
                    <a:bodyPr/>
                    <a:lstStyle/>
                    <a:p>
                      <a:pPr algn="ctr"/>
                      <a:r>
                        <a:rPr lang="en-US" sz="1200" dirty="0">
                          <a:solidFill>
                            <a:schemeClr val="bg1"/>
                          </a:solidFill>
                        </a:rPr>
                        <a:t>1%</a:t>
                      </a: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a:ln>
                            <a:noFill/>
                          </a:ln>
                          <a:solidFill>
                            <a:schemeClr val="bg1"/>
                          </a:solidFill>
                          <a:effectLst/>
                          <a:uLnTx/>
                          <a:uFillTx/>
                        </a:rPr>
                        <a:t>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chemeClr val="bg1"/>
                          </a:solidFill>
                          <a:effectLst/>
                          <a:uLnTx/>
                          <a:uFillTx/>
                        </a:rPr>
                        <a:t>2%</a:t>
                      </a:r>
                      <a:endParaRPr kumimoji="0" lang="en-US" sz="1200" b="0" i="0" u="none" strike="noStrike" kern="1200" cap="none" spc="0" normalizeH="0" baseline="0" noProof="0" dirty="0">
                        <a:ln>
                          <a:noFill/>
                        </a:ln>
                        <a:solidFill>
                          <a:schemeClr val="bg1"/>
                        </a:solidFill>
                        <a:effectLst/>
                        <a:uLnTx/>
                        <a:uFillTx/>
                        <a:latin typeface="Arial"/>
                        <a:ea typeface="+mn-ea"/>
                        <a:cs typeface="+mn-cs"/>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1%</a:t>
                      </a:r>
                    </a:p>
                  </a:txBody>
                  <a:tcPr anchor="ctr">
                    <a:noFill/>
                  </a:tcPr>
                </a:tc>
                <a:extLst>
                  <a:ext uri="{0D108BD9-81ED-4DB2-BD59-A6C34878D82A}">
                    <a16:rowId xmlns:a16="http://schemas.microsoft.com/office/drawing/2014/main" val="234351813"/>
                  </a:ext>
                </a:extLst>
              </a:tr>
              <a:tr h="274515">
                <a:tc>
                  <a:txBody>
                    <a:bodyPr/>
                    <a:lstStyle/>
                    <a:p>
                      <a:pPr algn="ctr"/>
                      <a:r>
                        <a:rPr lang="en-US" sz="1200" dirty="0">
                          <a:solidFill>
                            <a:schemeClr val="bg1"/>
                          </a:solidFill>
                        </a:rPr>
                        <a:t>n</a:t>
                      </a:r>
                      <a:endParaRPr lang="en-US" sz="1200" b="1" dirty="0">
                        <a:solidFill>
                          <a:schemeClr val="bg1"/>
                        </a:solidFill>
                      </a:endParaRPr>
                    </a:p>
                  </a:txBody>
                  <a:tcPr anchor="ctr"/>
                </a:tc>
                <a:tc>
                  <a:txBody>
                    <a:bodyPr/>
                    <a:lstStyle/>
                    <a:p>
                      <a:pPr algn="ctr"/>
                      <a:r>
                        <a:rPr lang="en-US" sz="1200" dirty="0">
                          <a:solidFill>
                            <a:schemeClr val="bg1"/>
                          </a:solidFill>
                        </a:rPr>
                        <a:t>1,169</a:t>
                      </a:r>
                    </a:p>
                  </a:txBody>
                  <a:tcPr anchor="ctr"/>
                </a:tc>
                <a:tc>
                  <a:txBody>
                    <a:bodyPr/>
                    <a:lstStyle/>
                    <a:p>
                      <a:pPr algn="ctr"/>
                      <a:r>
                        <a:rPr lang="en-US" sz="1200" dirty="0">
                          <a:solidFill>
                            <a:schemeClr val="bg1"/>
                          </a:solidFill>
                        </a:rPr>
                        <a:t>745</a:t>
                      </a:r>
                    </a:p>
                  </a:txBody>
                  <a:tcPr anchor="ctr"/>
                </a:tc>
                <a:tc>
                  <a:txBody>
                    <a:bodyPr/>
                    <a:lstStyle/>
                    <a:p>
                      <a:pPr algn="ctr"/>
                      <a:r>
                        <a:rPr lang="en-US" sz="1200" dirty="0">
                          <a:solidFill>
                            <a:schemeClr val="bg1"/>
                          </a:solidFill>
                        </a:rPr>
                        <a:t>386</a:t>
                      </a:r>
                    </a:p>
                  </a:txBody>
                  <a:tcPr anchor="ctr"/>
                </a:tc>
                <a:tc>
                  <a:txBody>
                    <a:bodyPr/>
                    <a:lstStyle/>
                    <a:p>
                      <a:pPr algn="ctr"/>
                      <a:r>
                        <a:rPr lang="en-US" sz="1200" dirty="0">
                          <a:solidFill>
                            <a:schemeClr val="bg1"/>
                          </a:solidFill>
                        </a:rPr>
                        <a:t>123</a:t>
                      </a:r>
                    </a:p>
                  </a:txBody>
                  <a:tcPr anchor="ctr"/>
                </a:tc>
                <a:tc>
                  <a:txBody>
                    <a:bodyPr/>
                    <a:lstStyle/>
                    <a:p>
                      <a:pPr algn="ctr"/>
                      <a:r>
                        <a:rPr lang="en-US" sz="1200" dirty="0">
                          <a:solidFill>
                            <a:schemeClr val="bg1"/>
                          </a:solidFill>
                        </a:rPr>
                        <a:t>95</a:t>
                      </a:r>
                    </a:p>
                  </a:txBody>
                  <a:tcPr anchor="ctr"/>
                </a:tc>
                <a:tc>
                  <a:txBody>
                    <a:bodyPr/>
                    <a:lstStyle/>
                    <a:p>
                      <a:pPr algn="ctr"/>
                      <a:r>
                        <a:rPr lang="en-US" sz="1200" dirty="0">
                          <a:solidFill>
                            <a:schemeClr val="bg1"/>
                          </a:solidFill>
                        </a:rPr>
                        <a:t>951</a:t>
                      </a:r>
                    </a:p>
                  </a:txBody>
                  <a:tcPr anchor="ctr"/>
                </a:tc>
                <a:extLst>
                  <a:ext uri="{0D108BD9-81ED-4DB2-BD59-A6C34878D82A}">
                    <a16:rowId xmlns:a16="http://schemas.microsoft.com/office/drawing/2014/main" val="3624663771"/>
                  </a:ext>
                </a:extLst>
              </a:tr>
            </a:tbl>
          </a:graphicData>
        </a:graphic>
      </p:graphicFrame>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Why Spending Declined</a:t>
            </a:r>
            <a:br>
              <a:rPr lang="en-US" dirty="0"/>
            </a:br>
            <a:r>
              <a:rPr lang="en-US" sz="1200" dirty="0"/>
              <a:t>TOP 10 RESPONSES</a:t>
            </a:r>
            <a:endParaRPr lang="en-US" dirty="0"/>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533400" y="762000"/>
            <a:ext cx="7086600" cy="1001713"/>
          </a:xfrm>
        </p:spPr>
        <p:txBody>
          <a:bodyPr/>
          <a:lstStyle/>
          <a:p>
            <a:pPr marL="0" indent="0">
              <a:buNone/>
            </a:pPr>
            <a:r>
              <a:rPr lang="en-US" dirty="0"/>
              <a:t>Having enough supplies on hand was by far the most frequently mentioned reason for reduced spending.</a:t>
            </a:r>
          </a:p>
        </p:txBody>
      </p:sp>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914400" y="64770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b="1" dirty="0"/>
              <a:t>23. How much did you spend on art supplies this year versus the previous year? If more or less, please explain why. </a:t>
            </a:r>
            <a:endParaRPr lang="en-US" kern="0" dirty="0"/>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37</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76200" y="6019800"/>
            <a:ext cx="9220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endParaRPr lang="en-US" b="1" dirty="0"/>
          </a:p>
          <a:p>
            <a:r>
              <a:rPr lang="en-US" dirty="0"/>
              <a:t>Letters indicate numbers from which percentage differs significantly at p&lt;.05.</a:t>
            </a:r>
            <a:endParaRPr lang="en-US" kern="0" dirty="0"/>
          </a:p>
        </p:txBody>
      </p:sp>
      <p:pic>
        <p:nvPicPr>
          <p:cNvPr id="12" name="Graphic 11" descr="Small paint brush">
            <a:extLst>
              <a:ext uri="{FF2B5EF4-FFF2-40B4-BE49-F238E27FC236}">
                <a16:creationId xmlns:a16="http://schemas.microsoft.com/office/drawing/2014/main" id="{C04D305B-0158-45D5-A242-E970EF10C6F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441538">
            <a:off x="168865" y="796629"/>
            <a:ext cx="408940" cy="381000"/>
          </a:xfrm>
          <a:prstGeom prst="rect">
            <a:avLst/>
          </a:prstGeom>
        </p:spPr>
      </p:pic>
    </p:spTree>
    <p:extLst>
      <p:ext uri="{BB962C8B-B14F-4D97-AF65-F5344CB8AC3E}">
        <p14:creationId xmlns:p14="http://schemas.microsoft.com/office/powerpoint/2010/main" val="23732191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peech Bubble: Rectangle 2">
            <a:extLst>
              <a:ext uri="{FF2B5EF4-FFF2-40B4-BE49-F238E27FC236}">
                <a16:creationId xmlns:a16="http://schemas.microsoft.com/office/drawing/2014/main" id="{F5E46A28-F21A-4D99-86E5-A5079D747FB2}"/>
              </a:ext>
            </a:extLst>
          </p:cNvPr>
          <p:cNvSpPr/>
          <p:nvPr/>
        </p:nvSpPr>
        <p:spPr>
          <a:xfrm>
            <a:off x="1981200" y="1828800"/>
            <a:ext cx="1600200" cy="609600"/>
          </a:xfrm>
          <a:prstGeom prst="roundRect">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3C37F2F-10F3-4D8F-BC30-8270BC8C4319}"/>
              </a:ext>
            </a:extLst>
          </p:cNvPr>
          <p:cNvSpPr>
            <a:spLocks noGrp="1"/>
          </p:cNvSpPr>
          <p:nvPr>
            <p:ph type="title"/>
          </p:nvPr>
        </p:nvSpPr>
        <p:spPr/>
        <p:txBody>
          <a:bodyPr/>
          <a:lstStyle/>
          <a:p>
            <a:r>
              <a:rPr lang="en-US" dirty="0"/>
              <a:t>Important Art Supply Store Features</a:t>
            </a:r>
          </a:p>
        </p:txBody>
      </p:sp>
      <p:sp>
        <p:nvSpPr>
          <p:cNvPr id="6" name="Text Placeholder 5">
            <a:extLst>
              <a:ext uri="{FF2B5EF4-FFF2-40B4-BE49-F238E27FC236}">
                <a16:creationId xmlns:a16="http://schemas.microsoft.com/office/drawing/2014/main" id="{7A0B2755-2354-4C3A-AC8B-CA59272E9F2E}"/>
              </a:ext>
            </a:extLst>
          </p:cNvPr>
          <p:cNvSpPr>
            <a:spLocks noGrp="1"/>
          </p:cNvSpPr>
          <p:nvPr>
            <p:ph type="body" sz="quarter" idx="10"/>
          </p:nvPr>
        </p:nvSpPr>
        <p:spPr>
          <a:xfrm>
            <a:off x="914400" y="6477000"/>
            <a:ext cx="6781800" cy="457200"/>
          </a:xfrm>
        </p:spPr>
        <p:txBody>
          <a:bodyPr/>
          <a:lstStyle/>
          <a:p>
            <a:r>
              <a:rPr lang="en-US" b="1" dirty="0"/>
              <a:t>26. When buying art supplies at your local  art supply store, how important are these store features to you?</a:t>
            </a:r>
            <a:endParaRPr lang="en-US" dirty="0"/>
          </a:p>
        </p:txBody>
      </p:sp>
      <p:sp>
        <p:nvSpPr>
          <p:cNvPr id="5" name="Slide Number Placeholder 1">
            <a:extLst>
              <a:ext uri="{FF2B5EF4-FFF2-40B4-BE49-F238E27FC236}">
                <a16:creationId xmlns:a16="http://schemas.microsoft.com/office/drawing/2014/main" id="{99100630-D50D-42F3-B70D-830D66445D12}"/>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38</a:t>
            </a:fld>
            <a:endParaRPr lang="en-US" dirty="0"/>
          </a:p>
        </p:txBody>
      </p:sp>
      <p:sp>
        <p:nvSpPr>
          <p:cNvPr id="8" name="Text Placeholder 7">
            <a:extLst>
              <a:ext uri="{FF2B5EF4-FFF2-40B4-BE49-F238E27FC236}">
                <a16:creationId xmlns:a16="http://schemas.microsoft.com/office/drawing/2014/main" id="{643E7309-6323-4E78-8141-200F8B106DB6}"/>
              </a:ext>
            </a:extLst>
          </p:cNvPr>
          <p:cNvSpPr txBox="1">
            <a:spLocks/>
          </p:cNvSpPr>
          <p:nvPr/>
        </p:nvSpPr>
        <p:spPr>
          <a:xfrm>
            <a:off x="381000" y="914400"/>
            <a:ext cx="7620000" cy="1001713"/>
          </a:xfrm>
          <a:prstGeom prst="rect">
            <a:avLst/>
          </a:prstGeom>
          <a:ln>
            <a:noFill/>
          </a:ln>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53975"/>
            <a:r>
              <a:rPr lang="en-US" sz="2000" kern="0" dirty="0"/>
              <a:t>Product quality and prices receive highest importance ratings.</a:t>
            </a:r>
          </a:p>
        </p:txBody>
      </p:sp>
      <p:graphicFrame>
        <p:nvGraphicFramePr>
          <p:cNvPr id="16" name="Content Placeholder 15">
            <a:extLst>
              <a:ext uri="{FF2B5EF4-FFF2-40B4-BE49-F238E27FC236}">
                <a16:creationId xmlns:a16="http://schemas.microsoft.com/office/drawing/2014/main" id="{5F648AF0-319C-4C8E-9400-72F404F585AB}"/>
              </a:ext>
            </a:extLst>
          </p:cNvPr>
          <p:cNvGraphicFramePr>
            <a:graphicFrameLocks noGrp="1"/>
          </p:cNvGraphicFramePr>
          <p:nvPr>
            <p:ph idx="1"/>
            <p:extLst>
              <p:ext uri="{D42A27DB-BD31-4B8C-83A1-F6EECF244321}">
                <p14:modId xmlns:p14="http://schemas.microsoft.com/office/powerpoint/2010/main" val="1209519336"/>
              </p:ext>
            </p:extLst>
          </p:nvPr>
        </p:nvGraphicFramePr>
        <p:xfrm>
          <a:off x="228600" y="1723311"/>
          <a:ext cx="7415784"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D01C2EE5-BFE9-4BFF-A8C8-81DECF8BF435}"/>
              </a:ext>
            </a:extLst>
          </p:cNvPr>
          <p:cNvSpPr txBox="1"/>
          <p:nvPr/>
        </p:nvSpPr>
        <p:spPr>
          <a:xfrm>
            <a:off x="228600" y="5562600"/>
            <a:ext cx="718466" cy="246221"/>
          </a:xfrm>
          <a:prstGeom prst="rect">
            <a:avLst/>
          </a:prstGeom>
          <a:noFill/>
        </p:spPr>
        <p:txBody>
          <a:bodyPr wrap="none" rtlCol="0">
            <a:spAutoFit/>
          </a:bodyPr>
          <a:lstStyle/>
          <a:p>
            <a:r>
              <a:rPr lang="en-US" sz="1000" dirty="0">
                <a:solidFill>
                  <a:schemeClr val="bg1"/>
                </a:solidFill>
              </a:rPr>
              <a:t>n = 6,857</a:t>
            </a:r>
          </a:p>
        </p:txBody>
      </p:sp>
      <p:pic>
        <p:nvPicPr>
          <p:cNvPr id="9" name="Graphic 8" descr="Small paint brush">
            <a:extLst>
              <a:ext uri="{FF2B5EF4-FFF2-40B4-BE49-F238E27FC236}">
                <a16:creationId xmlns:a16="http://schemas.microsoft.com/office/drawing/2014/main" id="{AB4CFF0D-CFEA-435A-B55A-2062AE5C101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441538">
            <a:off x="92665" y="949029"/>
            <a:ext cx="408940" cy="381000"/>
          </a:xfrm>
          <a:prstGeom prst="rect">
            <a:avLst/>
          </a:prstGeom>
        </p:spPr>
      </p:pic>
    </p:spTree>
    <p:extLst>
      <p:ext uri="{BB962C8B-B14F-4D97-AF65-F5344CB8AC3E}">
        <p14:creationId xmlns:p14="http://schemas.microsoft.com/office/powerpoint/2010/main" val="33018387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C37F2F-10F3-4D8F-BC30-8270BC8C4319}"/>
              </a:ext>
            </a:extLst>
          </p:cNvPr>
          <p:cNvSpPr>
            <a:spLocks noGrp="1"/>
          </p:cNvSpPr>
          <p:nvPr>
            <p:ph type="title"/>
          </p:nvPr>
        </p:nvSpPr>
        <p:spPr/>
        <p:txBody>
          <a:bodyPr/>
          <a:lstStyle/>
          <a:p>
            <a:r>
              <a:rPr lang="en-US" dirty="0"/>
              <a:t>Important Online Art Supply Store Features</a:t>
            </a:r>
          </a:p>
        </p:txBody>
      </p:sp>
      <p:sp>
        <p:nvSpPr>
          <p:cNvPr id="6" name="Text Placeholder 5">
            <a:extLst>
              <a:ext uri="{FF2B5EF4-FFF2-40B4-BE49-F238E27FC236}">
                <a16:creationId xmlns:a16="http://schemas.microsoft.com/office/drawing/2014/main" id="{7A0B2755-2354-4C3A-AC8B-CA59272E9F2E}"/>
              </a:ext>
            </a:extLst>
          </p:cNvPr>
          <p:cNvSpPr>
            <a:spLocks noGrp="1"/>
          </p:cNvSpPr>
          <p:nvPr>
            <p:ph type="body" sz="quarter" idx="10"/>
          </p:nvPr>
        </p:nvSpPr>
        <p:spPr>
          <a:xfrm>
            <a:off x="914400" y="6477000"/>
            <a:ext cx="6781800" cy="457200"/>
          </a:xfrm>
        </p:spPr>
        <p:txBody>
          <a:bodyPr/>
          <a:lstStyle/>
          <a:p>
            <a:r>
              <a:rPr lang="en-US" b="1" dirty="0"/>
              <a:t>27. If you are buying art supplies online, how important are these store features to you?</a:t>
            </a:r>
            <a:endParaRPr lang="en-US" dirty="0"/>
          </a:p>
        </p:txBody>
      </p:sp>
      <p:sp>
        <p:nvSpPr>
          <p:cNvPr id="5" name="Slide Number Placeholder 1">
            <a:extLst>
              <a:ext uri="{FF2B5EF4-FFF2-40B4-BE49-F238E27FC236}">
                <a16:creationId xmlns:a16="http://schemas.microsoft.com/office/drawing/2014/main" id="{99100630-D50D-42F3-B70D-830D66445D12}"/>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39</a:t>
            </a:fld>
            <a:endParaRPr lang="en-US" dirty="0"/>
          </a:p>
        </p:txBody>
      </p:sp>
      <p:sp>
        <p:nvSpPr>
          <p:cNvPr id="8" name="Text Placeholder 7">
            <a:extLst>
              <a:ext uri="{FF2B5EF4-FFF2-40B4-BE49-F238E27FC236}">
                <a16:creationId xmlns:a16="http://schemas.microsoft.com/office/drawing/2014/main" id="{643E7309-6323-4E78-8141-200F8B106DB6}"/>
              </a:ext>
            </a:extLst>
          </p:cNvPr>
          <p:cNvSpPr txBox="1">
            <a:spLocks/>
          </p:cNvSpPr>
          <p:nvPr/>
        </p:nvSpPr>
        <p:spPr>
          <a:xfrm>
            <a:off x="457200" y="903287"/>
            <a:ext cx="7239000" cy="1001713"/>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53975"/>
            <a:r>
              <a:rPr lang="en-US" sz="2000" kern="0" dirty="0"/>
              <a:t>Product price and shipping cost receive the highest importance ratings.</a:t>
            </a:r>
          </a:p>
        </p:txBody>
      </p:sp>
      <p:graphicFrame>
        <p:nvGraphicFramePr>
          <p:cNvPr id="16" name="Content Placeholder 15">
            <a:extLst>
              <a:ext uri="{FF2B5EF4-FFF2-40B4-BE49-F238E27FC236}">
                <a16:creationId xmlns:a16="http://schemas.microsoft.com/office/drawing/2014/main" id="{5F648AF0-319C-4C8E-9400-72F404F585AB}"/>
              </a:ext>
            </a:extLst>
          </p:cNvPr>
          <p:cNvGraphicFramePr>
            <a:graphicFrameLocks noGrp="1"/>
          </p:cNvGraphicFramePr>
          <p:nvPr>
            <p:ph idx="1"/>
            <p:extLst>
              <p:ext uri="{D42A27DB-BD31-4B8C-83A1-F6EECF244321}">
                <p14:modId xmlns:p14="http://schemas.microsoft.com/office/powerpoint/2010/main" val="685799474"/>
              </p:ext>
            </p:extLst>
          </p:nvPr>
        </p:nvGraphicFramePr>
        <p:xfrm>
          <a:off x="228600" y="1600200"/>
          <a:ext cx="76200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a:extLst>
              <a:ext uri="{FF2B5EF4-FFF2-40B4-BE49-F238E27FC236}">
                <a16:creationId xmlns:a16="http://schemas.microsoft.com/office/drawing/2014/main" id="{D01C2EE5-BFE9-4BFF-A8C8-81DECF8BF435}"/>
              </a:ext>
            </a:extLst>
          </p:cNvPr>
          <p:cNvSpPr txBox="1"/>
          <p:nvPr/>
        </p:nvSpPr>
        <p:spPr>
          <a:xfrm>
            <a:off x="228600" y="5562600"/>
            <a:ext cx="718466" cy="246221"/>
          </a:xfrm>
          <a:prstGeom prst="rect">
            <a:avLst/>
          </a:prstGeom>
          <a:noFill/>
        </p:spPr>
        <p:txBody>
          <a:bodyPr wrap="none" rtlCol="0">
            <a:spAutoFit/>
          </a:bodyPr>
          <a:lstStyle/>
          <a:p>
            <a:r>
              <a:rPr lang="en-US" sz="1000" dirty="0">
                <a:solidFill>
                  <a:schemeClr val="bg1"/>
                </a:solidFill>
              </a:rPr>
              <a:t>n = 6,857</a:t>
            </a:r>
          </a:p>
        </p:txBody>
      </p:sp>
      <p:pic>
        <p:nvPicPr>
          <p:cNvPr id="9" name="Graphic 8" descr="Small paint brush">
            <a:extLst>
              <a:ext uri="{FF2B5EF4-FFF2-40B4-BE49-F238E27FC236}">
                <a16:creationId xmlns:a16="http://schemas.microsoft.com/office/drawing/2014/main" id="{71EB7922-C7ED-4854-8DEB-964E999DC4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441538">
            <a:off x="92665" y="949029"/>
            <a:ext cx="408940" cy="381000"/>
          </a:xfrm>
          <a:prstGeom prst="rect">
            <a:avLst/>
          </a:prstGeom>
        </p:spPr>
      </p:pic>
    </p:spTree>
    <p:extLst>
      <p:ext uri="{BB962C8B-B14F-4D97-AF65-F5344CB8AC3E}">
        <p14:creationId xmlns:p14="http://schemas.microsoft.com/office/powerpoint/2010/main" val="696811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A311-4849-4A10-8E11-FCB6F7EBC54B}"/>
              </a:ext>
            </a:extLst>
          </p:cNvPr>
          <p:cNvSpPr>
            <a:spLocks noGrp="1"/>
          </p:cNvSpPr>
          <p:nvPr>
            <p:ph type="title"/>
          </p:nvPr>
        </p:nvSpPr>
        <p:spPr/>
        <p:txBody>
          <a:bodyPr/>
          <a:lstStyle/>
          <a:p>
            <a:r>
              <a:rPr lang="en-US" dirty="0"/>
              <a:t>Methodology</a:t>
            </a:r>
          </a:p>
        </p:txBody>
      </p:sp>
      <p:sp>
        <p:nvSpPr>
          <p:cNvPr id="3" name="Text Placeholder 2">
            <a:extLst>
              <a:ext uri="{FF2B5EF4-FFF2-40B4-BE49-F238E27FC236}">
                <a16:creationId xmlns:a16="http://schemas.microsoft.com/office/drawing/2014/main" id="{689437D0-BA8D-4169-ACF1-828B9DF14F55}"/>
              </a:ext>
            </a:extLst>
          </p:cNvPr>
          <p:cNvSpPr>
            <a:spLocks noGrp="1"/>
          </p:cNvSpPr>
          <p:nvPr>
            <p:ph type="body" sz="quarter" idx="10"/>
          </p:nvPr>
        </p:nvSpPr>
        <p:spPr>
          <a:xfrm>
            <a:off x="228600" y="685800"/>
            <a:ext cx="7415784" cy="6096000"/>
          </a:xfrm>
        </p:spPr>
        <p:txBody>
          <a:bodyPr/>
          <a:lstStyle/>
          <a:p>
            <a:r>
              <a:rPr lang="en-US" sz="1800" dirty="0"/>
              <a:t>NAMTA crafted a survey which was administered online to a </a:t>
            </a:r>
            <a:r>
              <a:rPr lang="en-US" sz="1800" dirty="0">
                <a:latin typeface="Arial" panose="020B0604020202020204" pitchFamily="34" charset="0"/>
                <a:ea typeface="Times New Roman" panose="02020603050405020304" pitchFamily="18" charset="0"/>
                <a:cs typeface="Times New Roman" panose="02020603050405020304" pitchFamily="18" charset="0"/>
              </a:rPr>
              <a:t>sample of fine art artists made available through NAMTA's membership of art retailers, manufacturers, and suppliers as well as artists who accessed it through other online venues.</a:t>
            </a:r>
          </a:p>
          <a:p>
            <a:pPr marL="914400" lvl="1" indent="0">
              <a:buNone/>
            </a:pPr>
            <a:r>
              <a:rPr lang="en-US" sz="1600" b="0" dirty="0"/>
              <a:t>The survey link was distributed through a variety of means including links sent by local art materials stores, links sent by online art materials stores, links sent by art materials manufacturers, links forwarded by other artists, link on the NAMTA website, and links found while surfing the web.</a:t>
            </a:r>
          </a:p>
          <a:p>
            <a:pPr marL="914400" lvl="1" indent="0">
              <a:buNone/>
            </a:pPr>
            <a:r>
              <a:rPr lang="en-US" sz="1600" b="0" dirty="0"/>
              <a:t>The survey was open to U.S. and Canadian artists from October 16, 2017- November 13, 2017.</a:t>
            </a:r>
          </a:p>
          <a:p>
            <a:r>
              <a:rPr lang="en-US" sz="1800" dirty="0"/>
              <a:t>In total, 7,090 interviews were completed consisting of 5,713 Hobbyists (neither Student nor Professional), 723 Students (studied full-time during past 12 months) and 654 Professionals (earn at least 50% of their income from sales of art).</a:t>
            </a:r>
          </a:p>
          <a:p>
            <a:pPr marL="914400" lvl="1" indent="0">
              <a:buNone/>
            </a:pPr>
            <a:r>
              <a:rPr lang="en-US" sz="1600" b="0" dirty="0"/>
              <a:t>Persons classifiable both as Students and Professionals were placed in the Professional category.</a:t>
            </a:r>
          </a:p>
          <a:p>
            <a:pPr marL="914400" lvl="1" indent="0">
              <a:buNone/>
            </a:pPr>
            <a:r>
              <a:rPr lang="en-US" sz="1600" b="0" dirty="0"/>
              <a:t>Respondents were not required to answer every question.</a:t>
            </a:r>
          </a:p>
          <a:p>
            <a:endParaRPr lang="en-US" dirty="0"/>
          </a:p>
        </p:txBody>
      </p:sp>
      <p:sp>
        <p:nvSpPr>
          <p:cNvPr id="4" name="Slide Number Placeholder 1">
            <a:extLst>
              <a:ext uri="{FF2B5EF4-FFF2-40B4-BE49-F238E27FC236}">
                <a16:creationId xmlns:a16="http://schemas.microsoft.com/office/drawing/2014/main" id="{14F0A8F3-CCCA-4B17-A51D-BBA93F48A0F7}"/>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a:t>
            </a:fld>
            <a:endParaRPr lang="en-US" dirty="0"/>
          </a:p>
        </p:txBody>
      </p:sp>
      <p:pic>
        <p:nvPicPr>
          <p:cNvPr id="5" name="Graphic 4" descr="Small paint brush">
            <a:extLst>
              <a:ext uri="{FF2B5EF4-FFF2-40B4-BE49-F238E27FC236}">
                <a16:creationId xmlns:a16="http://schemas.microsoft.com/office/drawing/2014/main" id="{1A1DD283-FD55-4571-8CEB-4F51438AF0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47274" y="1863819"/>
            <a:ext cx="408940" cy="381000"/>
          </a:xfrm>
          <a:prstGeom prst="rect">
            <a:avLst/>
          </a:prstGeom>
        </p:spPr>
      </p:pic>
      <p:pic>
        <p:nvPicPr>
          <p:cNvPr id="6" name="Graphic 5" descr="Small paint brush">
            <a:extLst>
              <a:ext uri="{FF2B5EF4-FFF2-40B4-BE49-F238E27FC236}">
                <a16:creationId xmlns:a16="http://schemas.microsoft.com/office/drawing/2014/main" id="{8A1A8F1D-6129-4A0E-B850-CA74A8095F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47274" y="3159219"/>
            <a:ext cx="408940" cy="381000"/>
          </a:xfrm>
          <a:prstGeom prst="rect">
            <a:avLst/>
          </a:prstGeom>
        </p:spPr>
      </p:pic>
      <p:pic>
        <p:nvPicPr>
          <p:cNvPr id="7" name="Graphic 6" descr="Small paint brush">
            <a:extLst>
              <a:ext uri="{FF2B5EF4-FFF2-40B4-BE49-F238E27FC236}">
                <a16:creationId xmlns:a16="http://schemas.microsoft.com/office/drawing/2014/main" id="{5576F5A6-FFE7-4C72-97F4-59D2CF4459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20186" y="4835619"/>
            <a:ext cx="408940" cy="381000"/>
          </a:xfrm>
          <a:prstGeom prst="rect">
            <a:avLst/>
          </a:prstGeom>
        </p:spPr>
      </p:pic>
      <p:pic>
        <p:nvPicPr>
          <p:cNvPr id="8" name="Graphic 7" descr="Small paint brush">
            <a:extLst>
              <a:ext uri="{FF2B5EF4-FFF2-40B4-BE49-F238E27FC236}">
                <a16:creationId xmlns:a16="http://schemas.microsoft.com/office/drawing/2014/main" id="{5C422B75-2D92-4614-A542-DAA7EACB4E7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47274" y="5375181"/>
            <a:ext cx="408940" cy="381000"/>
          </a:xfrm>
          <a:prstGeom prst="rect">
            <a:avLst/>
          </a:prstGeom>
        </p:spPr>
      </p:pic>
    </p:spTree>
    <p:extLst>
      <p:ext uri="{BB962C8B-B14F-4D97-AF65-F5344CB8AC3E}">
        <p14:creationId xmlns:p14="http://schemas.microsoft.com/office/powerpoint/2010/main" val="1646496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a:xfrm>
            <a:off x="228600" y="330200"/>
            <a:ext cx="7239000" cy="508000"/>
          </a:xfrm>
        </p:spPr>
        <p:txBody>
          <a:bodyPr/>
          <a:lstStyle/>
          <a:p>
            <a:r>
              <a:rPr lang="en-US" dirty="0"/>
              <a:t>Art Supply Categories Needing </a:t>
            </a:r>
            <a:r>
              <a:rPr lang="en-US" dirty="0">
                <a:solidFill>
                  <a:schemeClr val="bg1"/>
                </a:solidFill>
              </a:rPr>
              <a:t>Improvement</a:t>
            </a:r>
            <a:br>
              <a:rPr lang="en-US" dirty="0">
                <a:solidFill>
                  <a:schemeClr val="tx2"/>
                </a:solidFill>
              </a:rPr>
            </a:br>
            <a:r>
              <a:rPr lang="en-US" sz="1200" dirty="0">
                <a:solidFill>
                  <a:schemeClr val="bg1"/>
                </a:solidFill>
              </a:rPr>
              <a:t>TOP 10 RESPONSES</a:t>
            </a:r>
            <a:endParaRPr lang="en-US" dirty="0">
              <a:solidFill>
                <a:schemeClr val="tx2"/>
              </a:solidFill>
            </a:endParaRPr>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228600" y="1066800"/>
            <a:ext cx="7339584" cy="1001713"/>
          </a:xfrm>
        </p:spPr>
        <p:txBody>
          <a:bodyPr/>
          <a:lstStyle/>
          <a:p>
            <a:pPr marL="171450" indent="0">
              <a:buNone/>
            </a:pPr>
            <a:r>
              <a:rPr lang="en-US" dirty="0"/>
              <a:t>Various types of paint and drawing instruments (pens, pencils, markers, etc.) are at the top of the “needs improvement” list.</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1153375660"/>
              </p:ext>
            </p:extLst>
          </p:nvPr>
        </p:nvGraphicFramePr>
        <p:xfrm>
          <a:off x="228600" y="1838960"/>
          <a:ext cx="7391400" cy="4028440"/>
        </p:xfrm>
        <a:graphic>
          <a:graphicData uri="http://schemas.openxmlformats.org/drawingml/2006/table">
            <a:tbl>
              <a:tblPr firstRow="1" bandRow="1">
                <a:tableStyleId>{93296810-A885-4BE3-A3E7-6D5BEEA58F35}</a:tableStyleId>
              </a:tblPr>
              <a:tblGrid>
                <a:gridCol w="2052034">
                  <a:extLst>
                    <a:ext uri="{9D8B030D-6E8A-4147-A177-3AD203B41FA5}">
                      <a16:colId xmlns:a16="http://schemas.microsoft.com/office/drawing/2014/main" val="3124580405"/>
                    </a:ext>
                  </a:extLst>
                </a:gridCol>
                <a:gridCol w="802416">
                  <a:extLst>
                    <a:ext uri="{9D8B030D-6E8A-4147-A177-3AD203B41FA5}">
                      <a16:colId xmlns:a16="http://schemas.microsoft.com/office/drawing/2014/main" val="3408498545"/>
                    </a:ext>
                  </a:extLst>
                </a:gridCol>
                <a:gridCol w="854902">
                  <a:extLst>
                    <a:ext uri="{9D8B030D-6E8A-4147-A177-3AD203B41FA5}">
                      <a16:colId xmlns:a16="http://schemas.microsoft.com/office/drawing/2014/main" val="3533829055"/>
                    </a:ext>
                  </a:extLst>
                </a:gridCol>
                <a:gridCol w="920512">
                  <a:extLst>
                    <a:ext uri="{9D8B030D-6E8A-4147-A177-3AD203B41FA5}">
                      <a16:colId xmlns:a16="http://schemas.microsoft.com/office/drawing/2014/main" val="4142446680"/>
                    </a:ext>
                  </a:extLst>
                </a:gridCol>
                <a:gridCol w="920512">
                  <a:extLst>
                    <a:ext uri="{9D8B030D-6E8A-4147-A177-3AD203B41FA5}">
                      <a16:colId xmlns:a16="http://schemas.microsoft.com/office/drawing/2014/main" val="2399029991"/>
                    </a:ext>
                  </a:extLst>
                </a:gridCol>
                <a:gridCol w="920512">
                  <a:extLst>
                    <a:ext uri="{9D8B030D-6E8A-4147-A177-3AD203B41FA5}">
                      <a16:colId xmlns:a16="http://schemas.microsoft.com/office/drawing/2014/main" val="2908534431"/>
                    </a:ext>
                  </a:extLst>
                </a:gridCol>
                <a:gridCol w="920512">
                  <a:extLst>
                    <a:ext uri="{9D8B030D-6E8A-4147-A177-3AD203B41FA5}">
                      <a16:colId xmlns:a16="http://schemas.microsoft.com/office/drawing/2014/main" val="1076768269"/>
                    </a:ext>
                  </a:extLst>
                </a:gridCol>
              </a:tblGrid>
              <a:tr h="370840">
                <a:tc>
                  <a:txBody>
                    <a:bodyPr/>
                    <a:lstStyle/>
                    <a:p>
                      <a:pPr algn="ctr"/>
                      <a:endParaRPr lang="en-US" sz="1200" dirty="0">
                        <a:solidFill>
                          <a:schemeClr val="tx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Total</a:t>
                      </a:r>
                      <a:endParaRPr lang="en-US" sz="1200" dirty="0">
                        <a:solidFill>
                          <a:schemeClr val="tx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dirty="0"/>
                        <a:t>U.S.</a:t>
                      </a:r>
                      <a:endParaRPr lang="en-US" sz="1200" dirty="0">
                        <a:solidFill>
                          <a:schemeClr val="tx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dirty="0"/>
                        <a:t>Canada</a:t>
                      </a:r>
                      <a:endParaRPr lang="en-US" sz="1200" dirty="0">
                        <a:solidFill>
                          <a:schemeClr val="tx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dirty="0"/>
                        <a:t>Student</a:t>
                      </a:r>
                      <a:endParaRPr lang="en-US" sz="1200" dirty="0">
                        <a:solidFill>
                          <a:schemeClr val="tx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dirty="0"/>
                        <a:t>Pro</a:t>
                      </a:r>
                      <a:endParaRPr lang="en-US" sz="1200" dirty="0">
                        <a:solidFill>
                          <a:schemeClr val="tx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200" dirty="0"/>
                        <a:t>Hobbyist</a:t>
                      </a:r>
                      <a:endParaRPr lang="en-US" sz="1200" dirty="0">
                        <a:solidFill>
                          <a:schemeClr val="tx2"/>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72700539"/>
                  </a:ext>
                </a:extLst>
              </a:tr>
              <a:tr h="0">
                <a:tc>
                  <a:txBody>
                    <a:bodyPr/>
                    <a:lstStyle/>
                    <a:p>
                      <a:endParaRPr lang="en-US" sz="1200" b="1" dirty="0">
                        <a:solidFill>
                          <a:sysClr val="windowText" lastClr="000000"/>
                        </a:solidFill>
                      </a:endParaRP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200" dirty="0">
                        <a:solidFill>
                          <a:sysClr val="windowText" lastClr="000000"/>
                        </a:solidFill>
                      </a:endParaRP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(a)</a:t>
                      </a:r>
                      <a:endParaRPr lang="en-US" sz="1200" b="1" dirty="0">
                        <a:solidFill>
                          <a:sysClr val="windowText" lastClr="000000"/>
                        </a:solidFill>
                      </a:endParaRP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(b)</a:t>
                      </a:r>
                      <a:endParaRPr lang="en-US" sz="1200" b="1" dirty="0">
                        <a:solidFill>
                          <a:sysClr val="windowText" lastClr="000000"/>
                        </a:solidFill>
                      </a:endParaRP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(c)</a:t>
                      </a:r>
                      <a:endParaRPr lang="en-US" sz="1200" b="1" dirty="0">
                        <a:solidFill>
                          <a:sysClr val="windowText" lastClr="000000"/>
                        </a:solidFill>
                      </a:endParaRP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(d)</a:t>
                      </a:r>
                      <a:endParaRPr lang="en-US" sz="1200" b="1" dirty="0">
                        <a:solidFill>
                          <a:sysClr val="windowText" lastClr="000000"/>
                        </a:solidFill>
                      </a:endParaRP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(e)</a:t>
                      </a:r>
                      <a:endParaRPr lang="en-US" sz="1200" b="1" dirty="0">
                        <a:solidFill>
                          <a:sysClr val="windowText" lastClr="000000"/>
                        </a:solidFill>
                      </a:endParaRP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23750114"/>
                  </a:ext>
                </a:extLst>
              </a:tr>
              <a:tr h="0">
                <a:tc>
                  <a:txBody>
                    <a:bodyPr/>
                    <a:lstStyle/>
                    <a:p>
                      <a:r>
                        <a:rPr lang="en-US" sz="1200" dirty="0">
                          <a:solidFill>
                            <a:srgbClr val="FFFFFF"/>
                          </a:solidFill>
                        </a:rPr>
                        <a:t>Paints</a:t>
                      </a:r>
                      <a:endParaRPr lang="en-US" sz="12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A400"/>
                    </a:solidFill>
                  </a:tcPr>
                </a:tc>
                <a:tc>
                  <a:txBody>
                    <a:bodyPr/>
                    <a:lstStyle/>
                    <a:p>
                      <a:pPr algn="ctr"/>
                      <a:r>
                        <a:rPr lang="en-US" sz="1200" dirty="0">
                          <a:solidFill>
                            <a:srgbClr val="FFFFFF"/>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A400"/>
                    </a:solidFill>
                  </a:tcPr>
                </a:tc>
                <a:tc>
                  <a:txBody>
                    <a:bodyPr/>
                    <a:lstStyle/>
                    <a:p>
                      <a:pPr algn="ctr"/>
                      <a:r>
                        <a:rPr lang="en-US" sz="1200" baseline="0" dirty="0">
                          <a:solidFill>
                            <a:srgbClr val="FFFFFF"/>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A400"/>
                    </a:solidFill>
                  </a:tcPr>
                </a:tc>
                <a:tc>
                  <a:txBody>
                    <a:bodyPr/>
                    <a:lstStyle/>
                    <a:p>
                      <a:pPr algn="ctr"/>
                      <a:r>
                        <a:rPr lang="en-US" sz="1200" dirty="0">
                          <a:solidFill>
                            <a:srgbClr val="FFFFFF"/>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A400"/>
                    </a:solidFill>
                  </a:tcPr>
                </a:tc>
                <a:tc>
                  <a:txBody>
                    <a:bodyPr/>
                    <a:lstStyle/>
                    <a:p>
                      <a:pPr algn="ctr"/>
                      <a:r>
                        <a:rPr lang="en-US" sz="1200" baseline="0" dirty="0">
                          <a:solidFill>
                            <a:srgbClr val="FFFFFF"/>
                          </a:solidFill>
                        </a:rPr>
                        <a:t>7%</a:t>
                      </a:r>
                      <a:r>
                        <a:rPr lang="en-US" sz="1200" baseline="30000" dirty="0">
                          <a:solidFill>
                            <a:srgbClr val="FFFFFF"/>
                          </a:solidFill>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A400"/>
                    </a:solidFill>
                  </a:tcPr>
                </a:tc>
                <a:tc>
                  <a:txBody>
                    <a:bodyPr/>
                    <a:lstStyle/>
                    <a:p>
                      <a:pPr algn="ctr"/>
                      <a:r>
                        <a:rPr lang="en-US" sz="1200" baseline="0" dirty="0">
                          <a:solidFill>
                            <a:srgbClr val="FFFFFF"/>
                          </a:solidFill>
                        </a:rPr>
                        <a:t>11%</a:t>
                      </a:r>
                      <a:r>
                        <a:rPr lang="en-US" sz="1200" baseline="30000" dirty="0">
                          <a:solidFill>
                            <a:srgbClr val="FFFFFF"/>
                          </a:solidFill>
                        </a:rPr>
                        <a:t>(</a:t>
                      </a:r>
                      <a:r>
                        <a:rPr lang="en-US" sz="1200" baseline="30000" dirty="0" err="1">
                          <a:solidFill>
                            <a:srgbClr val="FFFFFF"/>
                          </a:solidFill>
                        </a:rPr>
                        <a:t>c,e</a:t>
                      </a:r>
                      <a:r>
                        <a:rPr lang="en-US" sz="1200" baseline="30000" dirty="0">
                          <a:solidFill>
                            <a:srgbClr val="FFFFFF"/>
                          </a:solidFill>
                        </a:rPr>
                        <a:t>)</a:t>
                      </a: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A400"/>
                    </a:solidFill>
                  </a:tcPr>
                </a:tc>
                <a:tc>
                  <a:txBody>
                    <a:bodyPr/>
                    <a:lstStyle/>
                    <a:p>
                      <a:pPr algn="ctr"/>
                      <a:r>
                        <a:rPr lang="en-US" sz="1200" baseline="0" dirty="0">
                          <a:solidFill>
                            <a:srgbClr val="FFFFFF"/>
                          </a:solidFill>
                        </a:rPr>
                        <a:t>8%</a:t>
                      </a:r>
                      <a:r>
                        <a:rPr lang="en-US" sz="1200" baseline="30000" dirty="0">
                          <a:solidFill>
                            <a:srgbClr val="FFFFFF"/>
                          </a:solidFill>
                        </a:rPr>
                        <a:t>(d)</a:t>
                      </a:r>
                      <a:endParaRPr lang="en-US" sz="1200"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A400"/>
                    </a:solidFill>
                  </a:tcPr>
                </a:tc>
                <a:extLst>
                  <a:ext uri="{0D108BD9-81ED-4DB2-BD59-A6C34878D82A}">
                    <a16:rowId xmlns:a16="http://schemas.microsoft.com/office/drawing/2014/main" val="4230878191"/>
                  </a:ext>
                </a:extLst>
              </a:tr>
              <a:tr h="0">
                <a:tc>
                  <a:txBody>
                    <a:bodyPr/>
                    <a:lstStyle/>
                    <a:p>
                      <a:r>
                        <a:rPr lang="en-US" sz="1200" dirty="0">
                          <a:solidFill>
                            <a:srgbClr val="FFFFFF"/>
                          </a:solidFill>
                        </a:rPr>
                        <a:t>Drawing instruments</a:t>
                      </a:r>
                      <a:endParaRPr lang="en-US" sz="1200" b="1" dirty="0">
                        <a:solidFill>
                          <a:srgbClr val="FFFFFF"/>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A400"/>
                    </a:solidFill>
                  </a:tcPr>
                </a:tc>
                <a:tc>
                  <a:txBody>
                    <a:bodyPr/>
                    <a:lstStyle/>
                    <a:p>
                      <a:pPr algn="ctr"/>
                      <a:r>
                        <a:rPr lang="en-US" sz="1200" dirty="0">
                          <a:solidFill>
                            <a:srgbClr val="FFFFFF"/>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A400"/>
                    </a:solidFill>
                  </a:tcPr>
                </a:tc>
                <a:tc>
                  <a:txBody>
                    <a:bodyPr/>
                    <a:lstStyle/>
                    <a:p>
                      <a:pPr algn="ctr"/>
                      <a:r>
                        <a:rPr lang="en-US" sz="1200" dirty="0">
                          <a:solidFill>
                            <a:srgbClr val="FFFFFF"/>
                          </a:solidFill>
                        </a:rPr>
                        <a:t>6%</a:t>
                      </a:r>
                      <a:r>
                        <a:rPr lang="en-US" sz="1200" baseline="30000" dirty="0">
                          <a:solidFill>
                            <a:srgbClr val="FFFFFF"/>
                          </a:solidFill>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A400"/>
                    </a:solidFill>
                  </a:tcPr>
                </a:tc>
                <a:tc>
                  <a:txBody>
                    <a:bodyPr/>
                    <a:lstStyle/>
                    <a:p>
                      <a:pPr algn="ctr"/>
                      <a:r>
                        <a:rPr lang="en-US" sz="1200" dirty="0">
                          <a:solidFill>
                            <a:srgbClr val="FFFFFF"/>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A400"/>
                    </a:solidFill>
                  </a:tcPr>
                </a:tc>
                <a:tc>
                  <a:txBody>
                    <a:bodyPr/>
                    <a:lstStyle/>
                    <a:p>
                      <a:pPr algn="ctr"/>
                      <a:r>
                        <a:rPr lang="en-US" sz="1200" dirty="0">
                          <a:solidFill>
                            <a:srgbClr val="FFFFFF"/>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A4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FFFFFF"/>
                          </a:solidFill>
                          <a:effectLst/>
                          <a:uLnTx/>
                          <a:uFillTx/>
                        </a:rPr>
                        <a:t>5%</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A4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rgbClr val="FFFFFF"/>
                          </a:solidFill>
                          <a:effectLst/>
                          <a:uLnTx/>
                          <a:uFillTx/>
                        </a:rPr>
                        <a:t>5%</a:t>
                      </a:r>
                      <a:endParaRPr kumimoji="0" lang="en-US" sz="1200" b="0" i="0" u="none" strike="noStrike" kern="1200" cap="none" spc="0" normalizeH="0" baseline="0" noProof="0" dirty="0">
                        <a:ln>
                          <a:noFill/>
                        </a:ln>
                        <a:solidFill>
                          <a:srgbClr val="FFFFFF"/>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8A400"/>
                    </a:solidFill>
                  </a:tcPr>
                </a:tc>
                <a:extLst>
                  <a:ext uri="{0D108BD9-81ED-4DB2-BD59-A6C34878D82A}">
                    <a16:rowId xmlns:a16="http://schemas.microsoft.com/office/drawing/2014/main" val="399659408"/>
                  </a:ext>
                </a:extLst>
              </a:tr>
              <a:tr h="0">
                <a:tc>
                  <a:txBody>
                    <a:bodyPr/>
                    <a:lstStyle/>
                    <a:p>
                      <a:r>
                        <a:rPr lang="en-US" sz="1200" dirty="0">
                          <a:solidFill>
                            <a:sysClr val="windowText" lastClr="000000"/>
                          </a:solidFill>
                        </a:rPr>
                        <a:t>Paper/pads</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4%</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4%</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4%</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4%</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9702854"/>
                  </a:ext>
                </a:extLst>
              </a:tr>
              <a:tr h="254000">
                <a:tc>
                  <a:txBody>
                    <a:bodyPr/>
                    <a:lstStyle/>
                    <a:p>
                      <a:r>
                        <a:rPr lang="en-US" sz="1200" dirty="0">
                          <a:solidFill>
                            <a:sysClr val="windowText" lastClr="000000"/>
                          </a:solidFill>
                        </a:rPr>
                        <a:t>Brushes</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a:solidFill>
                            <a:sysClr val="windowText" lastClr="000000"/>
                          </a:solidFill>
                        </a:rPr>
                        <a:t>3%</a:t>
                      </a:r>
                      <a:endParaRPr lang="en-US"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ysClr val="windowText" lastClr="000000"/>
                          </a:solidFill>
                        </a:rPr>
                        <a:t>1%</a:t>
                      </a:r>
                      <a:r>
                        <a:rPr lang="en-US" sz="1200" baseline="30000" dirty="0">
                          <a:solidFill>
                            <a:sysClr val="windowText" lastClr="000000"/>
                          </a:solidFill>
                        </a:rPr>
                        <a:t>(</a:t>
                      </a:r>
                      <a:r>
                        <a:rPr lang="en-US" sz="1200" baseline="30000" dirty="0" err="1">
                          <a:solidFill>
                            <a:sysClr val="windowText" lastClr="000000"/>
                          </a:solidFill>
                        </a:rPr>
                        <a:t>d,e</a:t>
                      </a:r>
                      <a:r>
                        <a:rPr lang="en-US" sz="1200" baseline="30000" dirty="0">
                          <a:solidFill>
                            <a:sysClr val="windowText" lastClr="00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ysClr val="windowText" lastClr="000000"/>
                          </a:solidFill>
                        </a:rPr>
                        <a:t>4%</a:t>
                      </a:r>
                      <a:r>
                        <a:rPr lang="en-US" sz="1200" baseline="30000" dirty="0">
                          <a:solidFill>
                            <a:sysClr val="windowText" lastClr="000000"/>
                          </a:solidFill>
                        </a:rPr>
                        <a:t>(c)</a:t>
                      </a:r>
                      <a:endParaRPr lang="en-US"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ysClr val="windowText" lastClr="000000"/>
                          </a:solidFill>
                        </a:rPr>
                        <a:t>3%</a:t>
                      </a:r>
                      <a:r>
                        <a:rPr lang="en-US" sz="1200" baseline="30000" dirty="0">
                          <a:solidFill>
                            <a:sysClr val="windowText" lastClr="000000"/>
                          </a:solidFill>
                        </a:rPr>
                        <a:t>(c)</a:t>
                      </a:r>
                      <a:endParaRPr lang="en-US"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3760334"/>
                  </a:ext>
                </a:extLst>
              </a:tr>
              <a:tr h="0">
                <a:tc>
                  <a:txBody>
                    <a:bodyPr/>
                    <a:lstStyle/>
                    <a:p>
                      <a:r>
                        <a:rPr lang="en-US" sz="1200" dirty="0">
                          <a:solidFill>
                            <a:sysClr val="windowText" lastClr="000000"/>
                          </a:solidFill>
                        </a:rPr>
                        <a:t>Other painting supplies</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a:solidFill>
                            <a:sysClr val="windowText" lastClr="000000"/>
                          </a:solidFill>
                        </a:rPr>
                        <a:t>2%</a:t>
                      </a:r>
                      <a:endParaRPr lang="en-US"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ysClr val="windowText" lastClr="000000"/>
                          </a:solidFill>
                        </a:rPr>
                        <a:t>3%</a:t>
                      </a:r>
                      <a:endParaRPr lang="en-US" sz="1200" baseline="30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ysClr val="windowText" lastClr="000000"/>
                          </a:solidFill>
                        </a:rPr>
                        <a:t>4%</a:t>
                      </a:r>
                      <a:r>
                        <a:rPr lang="en-US" sz="1200" baseline="30000" dirty="0">
                          <a:solidFill>
                            <a:sysClr val="windowText" lastClr="000000"/>
                          </a:solidFill>
                        </a:rPr>
                        <a:t>(e)</a:t>
                      </a:r>
                      <a:endParaRPr lang="en-US"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ysClr val="windowText" lastClr="000000"/>
                          </a:solidFill>
                        </a:rPr>
                        <a:t>2%</a:t>
                      </a:r>
                      <a:r>
                        <a:rPr lang="en-US" sz="1200" baseline="30000" dirty="0">
                          <a:solidFill>
                            <a:sysClr val="windowText" lastClr="000000"/>
                          </a:solidFill>
                        </a:rPr>
                        <a:t>(d)</a:t>
                      </a:r>
                      <a:endParaRPr lang="en-US"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0973540"/>
                  </a:ext>
                </a:extLst>
              </a:tr>
              <a:tr h="0">
                <a:tc>
                  <a:txBody>
                    <a:bodyPr/>
                    <a:lstStyle/>
                    <a:p>
                      <a:r>
                        <a:rPr lang="en-US" sz="1200" dirty="0">
                          <a:solidFill>
                            <a:sysClr val="windowText" lastClr="000000"/>
                          </a:solidFill>
                        </a:rPr>
                        <a:t>Boards/canvasses/</a:t>
                      </a:r>
                    </a:p>
                    <a:p>
                      <a:r>
                        <a:rPr lang="en-US" sz="1200" dirty="0">
                          <a:solidFill>
                            <a:sysClr val="windowText" lastClr="000000"/>
                          </a:solidFill>
                        </a:rPr>
                        <a:t>stretchers/palettes/easels</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a:solidFill>
                            <a:sysClr val="windowText" lastClr="000000"/>
                          </a:solidFill>
                        </a:rPr>
                        <a:t>2%</a:t>
                      </a:r>
                      <a:endParaRPr lang="en-US"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3%</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u="none" strike="noStrike" kern="1200" cap="none" spc="0" normalizeH="0" baseline="0" noProof="0" dirty="0">
                          <a:ln>
                            <a:noFill/>
                          </a:ln>
                          <a:solidFill>
                            <a:sysClr val="windowText" lastClr="000000"/>
                          </a:solidFill>
                          <a:effectLst/>
                          <a:uLnTx/>
                          <a:uFillTx/>
                        </a:rPr>
                        <a:t>2%</a:t>
                      </a:r>
                      <a:endParaRPr kumimoji="0" lang="en-US" sz="1200" b="0" i="0" u="none" strike="noStrike" kern="1200" cap="none" spc="0" normalizeH="0" baseline="0" noProof="0" dirty="0">
                        <a:ln>
                          <a:noFill/>
                        </a:ln>
                        <a:solidFill>
                          <a:sysClr val="windowText" lastClr="000000"/>
                        </a:solidFill>
                        <a:effectLst/>
                        <a:uLnTx/>
                        <a:uFillTx/>
                        <a:latin typeface="Arial"/>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8177052"/>
                  </a:ext>
                </a:extLst>
              </a:tr>
              <a:tr h="0">
                <a:tc>
                  <a:txBody>
                    <a:bodyPr/>
                    <a:lstStyle/>
                    <a:p>
                      <a:r>
                        <a:rPr lang="en-US" sz="1200" dirty="0">
                          <a:solidFill>
                            <a:sysClr val="windowText" lastClr="000000"/>
                          </a:solidFill>
                        </a:rPr>
                        <a:t>Craft supplies</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8962705"/>
                  </a:ext>
                </a:extLst>
              </a:tr>
              <a:tr h="147320">
                <a:tc>
                  <a:txBody>
                    <a:bodyPr/>
                    <a:lstStyle/>
                    <a:p>
                      <a:r>
                        <a:rPr lang="en-US" sz="1200" dirty="0">
                          <a:solidFill>
                            <a:sysClr val="windowText" lastClr="000000"/>
                          </a:solidFill>
                        </a:rPr>
                        <a:t>Prices</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a:solidFill>
                            <a:sysClr val="windowText" lastClr="000000"/>
                          </a:solidFill>
                        </a:rPr>
                        <a:t>1%</a:t>
                      </a:r>
                      <a:endParaRPr lang="en-US"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29227096"/>
                  </a:ext>
                </a:extLst>
              </a:tr>
              <a:tr h="147320">
                <a:tc>
                  <a:txBody>
                    <a:bodyPr/>
                    <a:lstStyle/>
                    <a:p>
                      <a:r>
                        <a:rPr lang="en-US" sz="1200" dirty="0">
                          <a:solidFill>
                            <a:sysClr val="windowText" lastClr="000000"/>
                          </a:solidFill>
                        </a:rPr>
                        <a:t>Inks</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4235590"/>
                  </a:ext>
                </a:extLst>
              </a:tr>
              <a:tr h="147320">
                <a:tc>
                  <a:txBody>
                    <a:bodyPr/>
                    <a:lstStyle/>
                    <a:p>
                      <a:r>
                        <a:rPr lang="en-US" sz="1200" dirty="0">
                          <a:solidFill>
                            <a:sysClr val="windowText" lastClr="000000"/>
                          </a:solidFill>
                        </a:rPr>
                        <a:t>Sculpting, pottery materials, and supplies</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dirty="0">
                          <a:solidFill>
                            <a:sysClr val="windowText" lastClr="000000"/>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ysClr val="windowText" lastClr="000000"/>
                          </a:solidFill>
                        </a:rPr>
                        <a:t>1%</a:t>
                      </a:r>
                      <a:endParaRPr lang="en-US" sz="1200" baseline="300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ysClr val="windowText" lastClr="000000"/>
                          </a:solidFill>
                        </a:rPr>
                        <a:t>2%</a:t>
                      </a:r>
                      <a:r>
                        <a:rPr lang="en-US" sz="1200" baseline="30000" dirty="0">
                          <a:solidFill>
                            <a:sysClr val="windowText" lastClr="000000"/>
                          </a:solidFill>
                        </a:rPr>
                        <a:t>(e)</a:t>
                      </a:r>
                      <a:endParaRPr lang="en-US"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200" baseline="0" dirty="0">
                          <a:solidFill>
                            <a:sysClr val="windowText" lastClr="000000"/>
                          </a:solidFill>
                        </a:rPr>
                        <a:t>1%</a:t>
                      </a:r>
                      <a:r>
                        <a:rPr lang="en-US" sz="1200" baseline="30000" dirty="0">
                          <a:solidFill>
                            <a:sysClr val="windowText" lastClr="000000"/>
                          </a:solidFill>
                        </a:rPr>
                        <a:t>(d)</a:t>
                      </a:r>
                      <a:endParaRPr lang="en-US" sz="1200"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9806970"/>
                  </a:ext>
                </a:extLst>
              </a:tr>
              <a:tr h="198120">
                <a:tc>
                  <a:txBody>
                    <a:bodyPr/>
                    <a:lstStyle/>
                    <a:p>
                      <a:pPr algn="ctr"/>
                      <a:r>
                        <a:rPr lang="en-US" sz="1200" dirty="0">
                          <a:solidFill>
                            <a:sysClr val="windowText" lastClr="000000"/>
                          </a:solidFill>
                        </a:rPr>
                        <a:t>n</a:t>
                      </a:r>
                      <a:endParaRPr lang="en-US" sz="12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7,090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4,466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2,333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723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654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a:solidFill>
                            <a:sysClr val="windowText" lastClr="000000"/>
                          </a:solidFill>
                        </a:rPr>
                        <a:t>5,713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4663771"/>
                  </a:ext>
                </a:extLst>
              </a:tr>
            </a:tbl>
          </a:graphicData>
        </a:graphic>
      </p:graphicFrame>
      <p:sp>
        <p:nvSpPr>
          <p:cNvPr id="9" name="Text Placeholder 6">
            <a:extLst>
              <a:ext uri="{FF2B5EF4-FFF2-40B4-BE49-F238E27FC236}">
                <a16:creationId xmlns:a16="http://schemas.microsoft.com/office/drawing/2014/main" id="{502B5C7F-969C-4B53-9B7B-733250B7259E}"/>
              </a:ext>
            </a:extLst>
          </p:cNvPr>
          <p:cNvSpPr txBox="1">
            <a:spLocks/>
          </p:cNvSpPr>
          <p:nvPr/>
        </p:nvSpPr>
        <p:spPr>
          <a:xfrm>
            <a:off x="914400" y="6477000"/>
            <a:ext cx="67818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b="1" dirty="0"/>
              <a:t>9. Is there a category of art supplies you wish were better and why?</a:t>
            </a:r>
            <a:r>
              <a:rPr lang="en-US" dirty="0"/>
              <a:t>   </a:t>
            </a:r>
            <a:endParaRPr lang="en-US" kern="0" dirty="0"/>
          </a:p>
        </p:txBody>
      </p:sp>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40</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152400" y="5867400"/>
            <a:ext cx="4267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b="1" dirty="0"/>
              <a:t>Letters</a:t>
            </a:r>
            <a:r>
              <a:rPr lang="en-US" dirty="0"/>
              <a:t> indicate numbers from which percentage differs significantly at p&lt;.05.</a:t>
            </a:r>
            <a:endParaRPr lang="en-US" kern="0" dirty="0"/>
          </a:p>
        </p:txBody>
      </p:sp>
      <p:pic>
        <p:nvPicPr>
          <p:cNvPr id="12" name="Graphic 11" descr="Small paint brush">
            <a:extLst>
              <a:ext uri="{FF2B5EF4-FFF2-40B4-BE49-F238E27FC236}">
                <a16:creationId xmlns:a16="http://schemas.microsoft.com/office/drawing/2014/main" id="{CC04B55D-B82E-4FB7-840B-8D31A81C99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441538">
            <a:off x="31795" y="1101429"/>
            <a:ext cx="408940" cy="381000"/>
          </a:xfrm>
          <a:prstGeom prst="rect">
            <a:avLst/>
          </a:prstGeom>
        </p:spPr>
      </p:pic>
      <p:sp>
        <p:nvSpPr>
          <p:cNvPr id="2" name="Rectangle: Rounded Corners 1">
            <a:extLst>
              <a:ext uri="{FF2B5EF4-FFF2-40B4-BE49-F238E27FC236}">
                <a16:creationId xmlns:a16="http://schemas.microsoft.com/office/drawing/2014/main" id="{0AD7929D-5568-4736-B558-297A9D91769A}"/>
              </a:ext>
            </a:extLst>
          </p:cNvPr>
          <p:cNvSpPr/>
          <p:nvPr/>
        </p:nvSpPr>
        <p:spPr>
          <a:xfrm>
            <a:off x="204215" y="2471596"/>
            <a:ext cx="7415785" cy="534154"/>
          </a:xfrm>
          <a:prstGeom prst="round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15864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B23D-252B-475A-AFCB-E1D12592BA70}"/>
              </a:ext>
            </a:extLst>
          </p:cNvPr>
          <p:cNvSpPr>
            <a:spLocks noGrp="1"/>
          </p:cNvSpPr>
          <p:nvPr>
            <p:ph type="title"/>
          </p:nvPr>
        </p:nvSpPr>
        <p:spPr/>
        <p:txBody>
          <a:bodyPr/>
          <a:lstStyle/>
          <a:p>
            <a:pPr algn="ctr"/>
            <a:r>
              <a:rPr lang="en-US" dirty="0">
                <a:solidFill>
                  <a:schemeClr val="accent2"/>
                </a:solidFill>
              </a:rPr>
              <a:t>Respondent profile</a:t>
            </a:r>
          </a:p>
        </p:txBody>
      </p:sp>
    </p:spTree>
    <p:extLst>
      <p:ext uri="{BB962C8B-B14F-4D97-AF65-F5344CB8AC3E}">
        <p14:creationId xmlns:p14="http://schemas.microsoft.com/office/powerpoint/2010/main" val="11749946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203B6DC3-FB4B-4FC8-9C0C-31C9594F7DB1}"/>
              </a:ext>
            </a:extLst>
          </p:cNvPr>
          <p:cNvGraphicFramePr/>
          <p:nvPr>
            <p:extLst>
              <p:ext uri="{D42A27DB-BD31-4B8C-83A1-F6EECF244321}">
                <p14:modId xmlns:p14="http://schemas.microsoft.com/office/powerpoint/2010/main" val="202437166"/>
              </p:ext>
            </p:extLst>
          </p:nvPr>
        </p:nvGraphicFramePr>
        <p:xfrm>
          <a:off x="1828800" y="494969"/>
          <a:ext cx="4495800" cy="2890489"/>
        </p:xfrm>
        <a:graphic>
          <a:graphicData uri="http://schemas.openxmlformats.org/drawingml/2006/chart">
            <c:chart xmlns:c="http://schemas.openxmlformats.org/drawingml/2006/chart" xmlns:r="http://schemas.openxmlformats.org/officeDocument/2006/relationships" r:id="rId3"/>
          </a:graphicData>
        </a:graphic>
      </p:graphicFrame>
      <p:sp>
        <p:nvSpPr>
          <p:cNvPr id="15" name="Slide Number Placeholder 14"/>
          <p:cNvSpPr>
            <a:spLocks noGrp="1"/>
          </p:cNvSpPr>
          <p:nvPr>
            <p:ph type="sldNum" sz="quarter" idx="4"/>
          </p:nvPr>
        </p:nvSpPr>
        <p:spPr/>
        <p:txBody>
          <a:bodyPr/>
          <a:lstStyle/>
          <a:p>
            <a:fld id="{FB11039C-3A9C-F74D-BF64-BDFA7A12F5ED}" type="slidenum">
              <a:rPr lang="fr-CA" smtClean="0">
                <a:solidFill>
                  <a:srgbClr val="492A22"/>
                </a:solidFill>
              </a:rPr>
              <a:pPr/>
              <a:t>42</a:t>
            </a:fld>
            <a:endParaRPr lang="fr-CA" dirty="0">
              <a:solidFill>
                <a:srgbClr val="492A22"/>
              </a:solidFill>
            </a:endParaRPr>
          </a:p>
        </p:txBody>
      </p:sp>
      <p:sp>
        <p:nvSpPr>
          <p:cNvPr id="2" name="Title 1"/>
          <p:cNvSpPr>
            <a:spLocks noGrp="1"/>
          </p:cNvSpPr>
          <p:nvPr>
            <p:ph type="title" idx="4294967295"/>
          </p:nvPr>
        </p:nvSpPr>
        <p:spPr>
          <a:xfrm>
            <a:off x="0" y="188913"/>
            <a:ext cx="7086600" cy="508000"/>
          </a:xfrm>
        </p:spPr>
        <p:txBody>
          <a:bodyPr/>
          <a:lstStyle/>
          <a:p>
            <a:pPr marL="288925"/>
            <a:r>
              <a:rPr lang="en-CA" dirty="0"/>
              <a:t>Demographics</a:t>
            </a:r>
          </a:p>
        </p:txBody>
      </p:sp>
      <p:graphicFrame>
        <p:nvGraphicFramePr>
          <p:cNvPr id="12" name="Chart 11">
            <a:extLst>
              <a:ext uri="{FF2B5EF4-FFF2-40B4-BE49-F238E27FC236}">
                <a16:creationId xmlns:a16="http://schemas.microsoft.com/office/drawing/2014/main" id="{D456905C-4308-4608-9B86-A268E5048B4A}"/>
              </a:ext>
            </a:extLst>
          </p:cNvPr>
          <p:cNvGraphicFramePr/>
          <p:nvPr>
            <p:extLst>
              <p:ext uri="{D42A27DB-BD31-4B8C-83A1-F6EECF244321}">
                <p14:modId xmlns:p14="http://schemas.microsoft.com/office/powerpoint/2010/main" val="4189289091"/>
              </p:ext>
            </p:extLst>
          </p:nvPr>
        </p:nvGraphicFramePr>
        <p:xfrm>
          <a:off x="990600" y="3472542"/>
          <a:ext cx="2971800" cy="30044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85F8CFEF-7DFC-4F7A-8A9F-AED37552ABE4}"/>
              </a:ext>
            </a:extLst>
          </p:cNvPr>
          <p:cNvGraphicFramePr/>
          <p:nvPr>
            <p:extLst>
              <p:ext uri="{D42A27DB-BD31-4B8C-83A1-F6EECF244321}">
                <p14:modId xmlns:p14="http://schemas.microsoft.com/office/powerpoint/2010/main" val="1723487168"/>
              </p:ext>
            </p:extLst>
          </p:nvPr>
        </p:nvGraphicFramePr>
        <p:xfrm>
          <a:off x="4724400" y="3664629"/>
          <a:ext cx="2057252" cy="300445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476531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B23D-252B-475A-AFCB-E1D12592BA70}"/>
              </a:ext>
            </a:extLst>
          </p:cNvPr>
          <p:cNvSpPr>
            <a:spLocks noGrp="1"/>
          </p:cNvSpPr>
          <p:nvPr>
            <p:ph type="title"/>
          </p:nvPr>
        </p:nvSpPr>
        <p:spPr/>
        <p:txBody>
          <a:bodyPr/>
          <a:lstStyle/>
          <a:p>
            <a:pPr algn="ctr"/>
            <a:r>
              <a:rPr lang="en-US" dirty="0">
                <a:solidFill>
                  <a:schemeClr val="accent2"/>
                </a:solidFill>
              </a:rPr>
              <a:t>appendix</a:t>
            </a:r>
          </a:p>
        </p:txBody>
      </p:sp>
    </p:spTree>
    <p:extLst>
      <p:ext uri="{BB962C8B-B14F-4D97-AF65-F5344CB8AC3E}">
        <p14:creationId xmlns:p14="http://schemas.microsoft.com/office/powerpoint/2010/main" val="26051857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C37F2F-10F3-4D8F-BC30-8270BC8C4319}"/>
              </a:ext>
            </a:extLst>
          </p:cNvPr>
          <p:cNvSpPr>
            <a:spLocks noGrp="1"/>
          </p:cNvSpPr>
          <p:nvPr>
            <p:ph type="title"/>
          </p:nvPr>
        </p:nvSpPr>
        <p:spPr/>
        <p:txBody>
          <a:bodyPr/>
          <a:lstStyle/>
          <a:p>
            <a:r>
              <a:rPr lang="en-US" dirty="0"/>
              <a:t>Sabbatical From Art</a:t>
            </a:r>
          </a:p>
        </p:txBody>
      </p:sp>
      <p:graphicFrame>
        <p:nvGraphicFramePr>
          <p:cNvPr id="9" name="Content Placeholder 8">
            <a:extLst>
              <a:ext uri="{FF2B5EF4-FFF2-40B4-BE49-F238E27FC236}">
                <a16:creationId xmlns:a16="http://schemas.microsoft.com/office/drawing/2014/main" id="{1BCE7B19-4597-4688-8326-5C520C95E9D2}"/>
              </a:ext>
            </a:extLst>
          </p:cNvPr>
          <p:cNvGraphicFramePr>
            <a:graphicFrameLocks noGrp="1"/>
          </p:cNvGraphicFramePr>
          <p:nvPr>
            <p:ph idx="1"/>
            <p:extLst>
              <p:ext uri="{D42A27DB-BD31-4B8C-83A1-F6EECF244321}">
                <p14:modId xmlns:p14="http://schemas.microsoft.com/office/powerpoint/2010/main" val="972334243"/>
              </p:ext>
            </p:extLst>
          </p:nvPr>
        </p:nvGraphicFramePr>
        <p:xfrm>
          <a:off x="228600" y="1600200"/>
          <a:ext cx="762000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a:extLst>
              <a:ext uri="{FF2B5EF4-FFF2-40B4-BE49-F238E27FC236}">
                <a16:creationId xmlns:a16="http://schemas.microsoft.com/office/drawing/2014/main" id="{7A0B2755-2354-4C3A-AC8B-CA59272E9F2E}"/>
              </a:ext>
            </a:extLst>
          </p:cNvPr>
          <p:cNvSpPr>
            <a:spLocks noGrp="1"/>
          </p:cNvSpPr>
          <p:nvPr>
            <p:ph type="body" sz="quarter" idx="10"/>
          </p:nvPr>
        </p:nvSpPr>
        <p:spPr>
          <a:xfrm>
            <a:off x="914400" y="6477000"/>
            <a:ext cx="6781800" cy="457200"/>
          </a:xfrm>
        </p:spPr>
        <p:txBody>
          <a:bodyPr/>
          <a:lstStyle/>
          <a:p>
            <a:r>
              <a:rPr lang="en-US" b="1" dirty="0"/>
              <a:t>10. As an adult, have you ever stopped doing art for more than a year?</a:t>
            </a:r>
            <a:endParaRPr lang="en-US" dirty="0"/>
          </a:p>
        </p:txBody>
      </p:sp>
      <p:sp>
        <p:nvSpPr>
          <p:cNvPr id="5" name="Slide Number Placeholder 1">
            <a:extLst>
              <a:ext uri="{FF2B5EF4-FFF2-40B4-BE49-F238E27FC236}">
                <a16:creationId xmlns:a16="http://schemas.microsoft.com/office/drawing/2014/main" id="{99100630-D50D-42F3-B70D-830D66445D12}"/>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44</a:t>
            </a:fld>
            <a:endParaRPr lang="en-US" dirty="0"/>
          </a:p>
        </p:txBody>
      </p:sp>
      <p:sp>
        <p:nvSpPr>
          <p:cNvPr id="8" name="Text Placeholder 7">
            <a:extLst>
              <a:ext uri="{FF2B5EF4-FFF2-40B4-BE49-F238E27FC236}">
                <a16:creationId xmlns:a16="http://schemas.microsoft.com/office/drawing/2014/main" id="{643E7309-6323-4E78-8141-200F8B106DB6}"/>
              </a:ext>
            </a:extLst>
          </p:cNvPr>
          <p:cNvSpPr txBox="1">
            <a:spLocks/>
          </p:cNvSpPr>
          <p:nvPr/>
        </p:nvSpPr>
        <p:spPr>
          <a:xfrm>
            <a:off x="457200" y="903287"/>
            <a:ext cx="7086600" cy="1001713"/>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53975"/>
            <a:r>
              <a:rPr lang="en-US" sz="2000" kern="0" dirty="0"/>
              <a:t>As might be expected, Hobbyists are most likely to have stopp</a:t>
            </a:r>
            <a:r>
              <a:rPr lang="en-US" sz="2000" kern="0" dirty="0">
                <a:solidFill>
                  <a:schemeClr val="bg1"/>
                </a:solidFill>
              </a:rPr>
              <a:t>ed</a:t>
            </a:r>
            <a:r>
              <a:rPr lang="en-US" sz="2000" kern="0" dirty="0"/>
              <a:t> doing art for more than a year.</a:t>
            </a:r>
          </a:p>
        </p:txBody>
      </p:sp>
      <p:sp>
        <p:nvSpPr>
          <p:cNvPr id="2" name="TextBox 1">
            <a:extLst>
              <a:ext uri="{FF2B5EF4-FFF2-40B4-BE49-F238E27FC236}">
                <a16:creationId xmlns:a16="http://schemas.microsoft.com/office/drawing/2014/main" id="{19CC8CB0-18F2-4BCF-BB5E-40B8B8CC517B}"/>
              </a:ext>
            </a:extLst>
          </p:cNvPr>
          <p:cNvSpPr txBox="1"/>
          <p:nvPr/>
        </p:nvSpPr>
        <p:spPr>
          <a:xfrm>
            <a:off x="2107002" y="5773579"/>
            <a:ext cx="255198" cy="246221"/>
          </a:xfrm>
          <a:prstGeom prst="rect">
            <a:avLst/>
          </a:prstGeom>
          <a:noFill/>
        </p:spPr>
        <p:txBody>
          <a:bodyPr wrap="none" rtlCol="0">
            <a:spAutoFit/>
          </a:bodyPr>
          <a:lstStyle/>
          <a:p>
            <a:r>
              <a:rPr lang="en-US" sz="1000" b="1" dirty="0">
                <a:solidFill>
                  <a:schemeClr val="bg1"/>
                </a:solidFill>
              </a:rPr>
              <a:t>a</a:t>
            </a:r>
          </a:p>
        </p:txBody>
      </p:sp>
      <p:sp>
        <p:nvSpPr>
          <p:cNvPr id="10" name="TextBox 9">
            <a:extLst>
              <a:ext uri="{FF2B5EF4-FFF2-40B4-BE49-F238E27FC236}">
                <a16:creationId xmlns:a16="http://schemas.microsoft.com/office/drawing/2014/main" id="{FED1410B-B670-4DEF-94E1-EAD3CAC2CBAB}"/>
              </a:ext>
            </a:extLst>
          </p:cNvPr>
          <p:cNvSpPr txBox="1"/>
          <p:nvPr/>
        </p:nvSpPr>
        <p:spPr>
          <a:xfrm>
            <a:off x="3318186" y="5773579"/>
            <a:ext cx="263214" cy="246221"/>
          </a:xfrm>
          <a:prstGeom prst="rect">
            <a:avLst/>
          </a:prstGeom>
          <a:noFill/>
        </p:spPr>
        <p:txBody>
          <a:bodyPr wrap="none" rtlCol="0">
            <a:spAutoFit/>
          </a:bodyPr>
          <a:lstStyle/>
          <a:p>
            <a:r>
              <a:rPr lang="en-US" sz="1000" b="1" dirty="0">
                <a:solidFill>
                  <a:schemeClr val="bg1"/>
                </a:solidFill>
              </a:rPr>
              <a:t>b</a:t>
            </a:r>
          </a:p>
        </p:txBody>
      </p:sp>
      <p:sp>
        <p:nvSpPr>
          <p:cNvPr id="11" name="TextBox 10">
            <a:extLst>
              <a:ext uri="{FF2B5EF4-FFF2-40B4-BE49-F238E27FC236}">
                <a16:creationId xmlns:a16="http://schemas.microsoft.com/office/drawing/2014/main" id="{25575056-D746-4519-BBC5-641C24AE3DE3}"/>
              </a:ext>
            </a:extLst>
          </p:cNvPr>
          <p:cNvSpPr txBox="1"/>
          <p:nvPr/>
        </p:nvSpPr>
        <p:spPr>
          <a:xfrm>
            <a:off x="4469202" y="5773579"/>
            <a:ext cx="255198" cy="246221"/>
          </a:xfrm>
          <a:prstGeom prst="rect">
            <a:avLst/>
          </a:prstGeom>
          <a:noFill/>
        </p:spPr>
        <p:txBody>
          <a:bodyPr wrap="none" rtlCol="0">
            <a:spAutoFit/>
          </a:bodyPr>
          <a:lstStyle/>
          <a:p>
            <a:r>
              <a:rPr lang="en-US" sz="1000" b="1" dirty="0">
                <a:solidFill>
                  <a:schemeClr val="bg1"/>
                </a:solidFill>
              </a:rPr>
              <a:t>c</a:t>
            </a:r>
          </a:p>
        </p:txBody>
      </p:sp>
      <p:sp>
        <p:nvSpPr>
          <p:cNvPr id="12" name="TextBox 11">
            <a:extLst>
              <a:ext uri="{FF2B5EF4-FFF2-40B4-BE49-F238E27FC236}">
                <a16:creationId xmlns:a16="http://schemas.microsoft.com/office/drawing/2014/main" id="{406652D7-2E16-4FD1-A125-9E1BB5373B7A}"/>
              </a:ext>
            </a:extLst>
          </p:cNvPr>
          <p:cNvSpPr txBox="1"/>
          <p:nvPr/>
        </p:nvSpPr>
        <p:spPr>
          <a:xfrm>
            <a:off x="5688402" y="5773579"/>
            <a:ext cx="263214" cy="246221"/>
          </a:xfrm>
          <a:prstGeom prst="rect">
            <a:avLst/>
          </a:prstGeom>
          <a:noFill/>
        </p:spPr>
        <p:txBody>
          <a:bodyPr wrap="none" rtlCol="0">
            <a:spAutoFit/>
          </a:bodyPr>
          <a:lstStyle/>
          <a:p>
            <a:r>
              <a:rPr lang="en-US" sz="1000" b="1" dirty="0">
                <a:solidFill>
                  <a:schemeClr val="bg1"/>
                </a:solidFill>
              </a:rPr>
              <a:t>d</a:t>
            </a:r>
          </a:p>
        </p:txBody>
      </p:sp>
      <p:sp>
        <p:nvSpPr>
          <p:cNvPr id="13" name="TextBox 12">
            <a:extLst>
              <a:ext uri="{FF2B5EF4-FFF2-40B4-BE49-F238E27FC236}">
                <a16:creationId xmlns:a16="http://schemas.microsoft.com/office/drawing/2014/main" id="{F65D2CFC-AD54-4D2F-8D42-D8C7667BECCC}"/>
              </a:ext>
            </a:extLst>
          </p:cNvPr>
          <p:cNvSpPr txBox="1"/>
          <p:nvPr/>
        </p:nvSpPr>
        <p:spPr>
          <a:xfrm>
            <a:off x="6983802" y="5791200"/>
            <a:ext cx="255198" cy="246221"/>
          </a:xfrm>
          <a:prstGeom prst="rect">
            <a:avLst/>
          </a:prstGeom>
          <a:noFill/>
        </p:spPr>
        <p:txBody>
          <a:bodyPr wrap="none" rtlCol="0">
            <a:spAutoFit/>
          </a:bodyPr>
          <a:lstStyle/>
          <a:p>
            <a:r>
              <a:rPr lang="en-US" sz="1000" b="1" dirty="0">
                <a:solidFill>
                  <a:schemeClr val="bg1"/>
                </a:solidFill>
              </a:rPr>
              <a:t>e</a:t>
            </a:r>
          </a:p>
        </p:txBody>
      </p:sp>
      <p:sp>
        <p:nvSpPr>
          <p:cNvPr id="14" name="Text Placeholder 6">
            <a:extLst>
              <a:ext uri="{FF2B5EF4-FFF2-40B4-BE49-F238E27FC236}">
                <a16:creationId xmlns:a16="http://schemas.microsoft.com/office/drawing/2014/main" id="{6BBB9F90-F57F-4039-A550-845FA63DC7C9}"/>
              </a:ext>
            </a:extLst>
          </p:cNvPr>
          <p:cNvSpPr txBox="1">
            <a:spLocks/>
          </p:cNvSpPr>
          <p:nvPr/>
        </p:nvSpPr>
        <p:spPr>
          <a:xfrm>
            <a:off x="228600" y="6019800"/>
            <a:ext cx="41910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p:txBody>
      </p:sp>
      <p:sp>
        <p:nvSpPr>
          <p:cNvPr id="15" name="TextBox 14">
            <a:extLst>
              <a:ext uri="{FF2B5EF4-FFF2-40B4-BE49-F238E27FC236}">
                <a16:creationId xmlns:a16="http://schemas.microsoft.com/office/drawing/2014/main" id="{16DA5383-3523-40A9-8CC9-0934A43BEA37}"/>
              </a:ext>
            </a:extLst>
          </p:cNvPr>
          <p:cNvSpPr txBox="1"/>
          <p:nvPr/>
        </p:nvSpPr>
        <p:spPr>
          <a:xfrm>
            <a:off x="2286000" y="3505200"/>
            <a:ext cx="255198" cy="246221"/>
          </a:xfrm>
          <a:prstGeom prst="rect">
            <a:avLst/>
          </a:prstGeom>
          <a:noFill/>
        </p:spPr>
        <p:txBody>
          <a:bodyPr wrap="square" rtlCol="0">
            <a:spAutoFit/>
          </a:bodyPr>
          <a:lstStyle/>
          <a:p>
            <a:r>
              <a:rPr lang="en-US" sz="1000" b="1" dirty="0">
                <a:solidFill>
                  <a:schemeClr val="bg1"/>
                </a:solidFill>
              </a:rPr>
              <a:t>b</a:t>
            </a:r>
          </a:p>
        </p:txBody>
      </p:sp>
      <p:sp>
        <p:nvSpPr>
          <p:cNvPr id="16" name="TextBox 15">
            <a:extLst>
              <a:ext uri="{FF2B5EF4-FFF2-40B4-BE49-F238E27FC236}">
                <a16:creationId xmlns:a16="http://schemas.microsoft.com/office/drawing/2014/main" id="{20BDE663-5068-413E-9B73-7383D575F7F4}"/>
              </a:ext>
            </a:extLst>
          </p:cNvPr>
          <p:cNvSpPr txBox="1"/>
          <p:nvPr/>
        </p:nvSpPr>
        <p:spPr>
          <a:xfrm>
            <a:off x="4724400" y="3886200"/>
            <a:ext cx="457200" cy="246221"/>
          </a:xfrm>
          <a:prstGeom prst="rect">
            <a:avLst/>
          </a:prstGeom>
          <a:noFill/>
        </p:spPr>
        <p:txBody>
          <a:bodyPr wrap="square" rtlCol="0">
            <a:spAutoFit/>
          </a:bodyPr>
          <a:lstStyle/>
          <a:p>
            <a:r>
              <a:rPr lang="en-US" sz="1000" b="1" dirty="0">
                <a:solidFill>
                  <a:schemeClr val="bg1"/>
                </a:solidFill>
              </a:rPr>
              <a:t>d,e</a:t>
            </a:r>
          </a:p>
        </p:txBody>
      </p:sp>
      <p:sp>
        <p:nvSpPr>
          <p:cNvPr id="17" name="TextBox 16">
            <a:extLst>
              <a:ext uri="{FF2B5EF4-FFF2-40B4-BE49-F238E27FC236}">
                <a16:creationId xmlns:a16="http://schemas.microsoft.com/office/drawing/2014/main" id="{3D003C80-12A4-42B9-A06F-E97A56EBA2F6}"/>
              </a:ext>
            </a:extLst>
          </p:cNvPr>
          <p:cNvSpPr txBox="1"/>
          <p:nvPr/>
        </p:nvSpPr>
        <p:spPr>
          <a:xfrm>
            <a:off x="5943600" y="4173379"/>
            <a:ext cx="457200" cy="246221"/>
          </a:xfrm>
          <a:prstGeom prst="rect">
            <a:avLst/>
          </a:prstGeom>
          <a:noFill/>
        </p:spPr>
        <p:txBody>
          <a:bodyPr wrap="square" rtlCol="0">
            <a:spAutoFit/>
          </a:bodyPr>
          <a:lstStyle/>
          <a:p>
            <a:r>
              <a:rPr lang="en-US" sz="1000" b="1" dirty="0">
                <a:solidFill>
                  <a:schemeClr val="bg1"/>
                </a:solidFill>
              </a:rPr>
              <a:t>c,e</a:t>
            </a:r>
          </a:p>
        </p:txBody>
      </p:sp>
      <p:sp>
        <p:nvSpPr>
          <p:cNvPr id="18" name="TextBox 17">
            <a:extLst>
              <a:ext uri="{FF2B5EF4-FFF2-40B4-BE49-F238E27FC236}">
                <a16:creationId xmlns:a16="http://schemas.microsoft.com/office/drawing/2014/main" id="{CD93C38B-26EF-440A-AA37-3369240A7C51}"/>
              </a:ext>
            </a:extLst>
          </p:cNvPr>
          <p:cNvSpPr txBox="1"/>
          <p:nvPr/>
        </p:nvSpPr>
        <p:spPr>
          <a:xfrm>
            <a:off x="7162800" y="3276600"/>
            <a:ext cx="457200" cy="246221"/>
          </a:xfrm>
          <a:prstGeom prst="rect">
            <a:avLst/>
          </a:prstGeom>
          <a:noFill/>
        </p:spPr>
        <p:txBody>
          <a:bodyPr wrap="square" rtlCol="0">
            <a:spAutoFit/>
          </a:bodyPr>
          <a:lstStyle/>
          <a:p>
            <a:r>
              <a:rPr lang="en-US" sz="1000" b="1" dirty="0">
                <a:solidFill>
                  <a:schemeClr val="bg1"/>
                </a:solidFill>
              </a:rPr>
              <a:t>c,d</a:t>
            </a:r>
          </a:p>
        </p:txBody>
      </p:sp>
      <p:pic>
        <p:nvPicPr>
          <p:cNvPr id="19" name="Graphic 18" descr="Small paint brush">
            <a:extLst>
              <a:ext uri="{FF2B5EF4-FFF2-40B4-BE49-F238E27FC236}">
                <a16:creationId xmlns:a16="http://schemas.microsoft.com/office/drawing/2014/main" id="{187FC551-9312-4D93-9E52-3792D3F11B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441538">
            <a:off x="92665" y="949029"/>
            <a:ext cx="408940" cy="381000"/>
          </a:xfrm>
          <a:prstGeom prst="rect">
            <a:avLst/>
          </a:prstGeom>
        </p:spPr>
      </p:pic>
    </p:spTree>
    <p:extLst>
      <p:ext uri="{BB962C8B-B14F-4D97-AF65-F5344CB8AC3E}">
        <p14:creationId xmlns:p14="http://schemas.microsoft.com/office/powerpoint/2010/main" val="4080788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Age When Returned to Art</a:t>
            </a:r>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457200" y="903287"/>
            <a:ext cx="7086600" cy="1001713"/>
          </a:xfrm>
        </p:spPr>
        <p:txBody>
          <a:bodyPr/>
          <a:lstStyle/>
          <a:p>
            <a:pPr marL="53975" indent="0">
              <a:buNone/>
            </a:pPr>
            <a:r>
              <a:rPr lang="en-US" dirty="0"/>
              <a:t>Professionals tend to return to art at an earlier age than othe</a:t>
            </a:r>
            <a:r>
              <a:rPr lang="en-US" dirty="0">
                <a:solidFill>
                  <a:schemeClr val="bg1"/>
                </a:solidFill>
              </a:rPr>
              <a:t>r</a:t>
            </a:r>
            <a:r>
              <a:rPr lang="en-US" dirty="0"/>
              <a:t> segments.</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651069355"/>
              </p:ext>
            </p:extLst>
          </p:nvPr>
        </p:nvGraphicFramePr>
        <p:xfrm>
          <a:off x="228600" y="1960880"/>
          <a:ext cx="7415785" cy="2839720"/>
        </p:xfrm>
        <a:graphic>
          <a:graphicData uri="http://schemas.openxmlformats.org/drawingml/2006/table">
            <a:tbl>
              <a:tblPr firstRow="1" bandRow="1">
                <a:tableStyleId>{9D7B26C5-4107-4FEC-AEDC-1716B250A1EF}</a:tableStyleId>
              </a:tblPr>
              <a:tblGrid>
                <a:gridCol w="2076419">
                  <a:extLst>
                    <a:ext uri="{9D8B030D-6E8A-4147-A177-3AD203B41FA5}">
                      <a16:colId xmlns:a16="http://schemas.microsoft.com/office/drawing/2014/main" val="3124580405"/>
                    </a:ext>
                  </a:extLst>
                </a:gridCol>
                <a:gridCol w="802416">
                  <a:extLst>
                    <a:ext uri="{9D8B030D-6E8A-4147-A177-3AD203B41FA5}">
                      <a16:colId xmlns:a16="http://schemas.microsoft.com/office/drawing/2014/main" val="3408498545"/>
                    </a:ext>
                  </a:extLst>
                </a:gridCol>
                <a:gridCol w="854902">
                  <a:extLst>
                    <a:ext uri="{9D8B030D-6E8A-4147-A177-3AD203B41FA5}">
                      <a16:colId xmlns:a16="http://schemas.microsoft.com/office/drawing/2014/main" val="3533829055"/>
                    </a:ext>
                  </a:extLst>
                </a:gridCol>
                <a:gridCol w="920512">
                  <a:extLst>
                    <a:ext uri="{9D8B030D-6E8A-4147-A177-3AD203B41FA5}">
                      <a16:colId xmlns:a16="http://schemas.microsoft.com/office/drawing/2014/main" val="4142446680"/>
                    </a:ext>
                  </a:extLst>
                </a:gridCol>
                <a:gridCol w="920512">
                  <a:extLst>
                    <a:ext uri="{9D8B030D-6E8A-4147-A177-3AD203B41FA5}">
                      <a16:colId xmlns:a16="http://schemas.microsoft.com/office/drawing/2014/main" val="2399029991"/>
                    </a:ext>
                  </a:extLst>
                </a:gridCol>
                <a:gridCol w="920512">
                  <a:extLst>
                    <a:ext uri="{9D8B030D-6E8A-4147-A177-3AD203B41FA5}">
                      <a16:colId xmlns:a16="http://schemas.microsoft.com/office/drawing/2014/main" val="2908534431"/>
                    </a:ext>
                  </a:extLst>
                </a:gridCol>
                <a:gridCol w="920512">
                  <a:extLst>
                    <a:ext uri="{9D8B030D-6E8A-4147-A177-3AD203B41FA5}">
                      <a16:colId xmlns:a16="http://schemas.microsoft.com/office/drawing/2014/main" val="1076768269"/>
                    </a:ext>
                  </a:extLst>
                </a:gridCol>
              </a:tblGrid>
              <a:tr h="370840">
                <a:tc>
                  <a:txBody>
                    <a:bodyPr/>
                    <a:lstStyle/>
                    <a:p>
                      <a:pPr algn="ctr"/>
                      <a:endParaRPr lang="en-US" sz="1200"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Total</a:t>
                      </a:r>
                    </a:p>
                  </a:txBody>
                  <a:tcPr anchor="ctr"/>
                </a:tc>
                <a:tc>
                  <a:txBody>
                    <a:bodyPr/>
                    <a:lstStyle/>
                    <a:p>
                      <a:pPr algn="ctr"/>
                      <a:r>
                        <a:rPr lang="en-US" sz="1200" dirty="0">
                          <a:solidFill>
                            <a:schemeClr val="bg1"/>
                          </a:solidFill>
                        </a:rPr>
                        <a:t>U.S.</a:t>
                      </a:r>
                    </a:p>
                  </a:txBody>
                  <a:tcPr anchor="ctr"/>
                </a:tc>
                <a:tc>
                  <a:txBody>
                    <a:bodyPr/>
                    <a:lstStyle/>
                    <a:p>
                      <a:pPr algn="ctr"/>
                      <a:r>
                        <a:rPr lang="en-US" sz="1200" dirty="0">
                          <a:solidFill>
                            <a:schemeClr val="bg1"/>
                          </a:solidFill>
                        </a:rPr>
                        <a:t>Canada</a:t>
                      </a:r>
                    </a:p>
                  </a:txBody>
                  <a:tcPr anchor="ctr"/>
                </a:tc>
                <a:tc>
                  <a:txBody>
                    <a:bodyPr/>
                    <a:lstStyle/>
                    <a:p>
                      <a:pPr algn="ctr"/>
                      <a:r>
                        <a:rPr lang="en-US" sz="1200" dirty="0">
                          <a:solidFill>
                            <a:schemeClr val="bg1"/>
                          </a:solidFill>
                        </a:rPr>
                        <a:t>Student</a:t>
                      </a:r>
                    </a:p>
                  </a:txBody>
                  <a:tcPr anchor="ctr"/>
                </a:tc>
                <a:tc>
                  <a:txBody>
                    <a:bodyPr/>
                    <a:lstStyle/>
                    <a:p>
                      <a:pPr algn="ctr"/>
                      <a:r>
                        <a:rPr lang="en-US" sz="1200" dirty="0">
                          <a:solidFill>
                            <a:schemeClr val="bg1"/>
                          </a:solidFill>
                        </a:rPr>
                        <a:t>Pro</a:t>
                      </a:r>
                    </a:p>
                  </a:txBody>
                  <a:tcPr anchor="ctr"/>
                </a:tc>
                <a:tc>
                  <a:txBody>
                    <a:bodyPr/>
                    <a:lstStyle/>
                    <a:p>
                      <a:pPr algn="ctr"/>
                      <a:r>
                        <a:rPr lang="en-US" sz="1200" dirty="0">
                          <a:solidFill>
                            <a:schemeClr val="bg1"/>
                          </a:solidFill>
                        </a:rPr>
                        <a:t>Hobbyist</a:t>
                      </a:r>
                    </a:p>
                  </a:txBody>
                  <a:tcPr anchor="ctr"/>
                </a:tc>
                <a:extLst>
                  <a:ext uri="{0D108BD9-81ED-4DB2-BD59-A6C34878D82A}">
                    <a16:rowId xmlns:a16="http://schemas.microsoft.com/office/drawing/2014/main" val="1672700539"/>
                  </a:ext>
                </a:extLst>
              </a:tr>
              <a:tr h="0">
                <a:tc>
                  <a:txBody>
                    <a:bodyPr/>
                    <a:lstStyle/>
                    <a:p>
                      <a:endParaRPr lang="en-US" sz="1200" b="1" dirty="0">
                        <a:solidFill>
                          <a:schemeClr val="bg1"/>
                        </a:solidFill>
                      </a:endParaRPr>
                    </a:p>
                  </a:txBody>
                  <a:tcPr anchor="ctr">
                    <a:noFill/>
                  </a:tcPr>
                </a:tc>
                <a:tc>
                  <a:txBody>
                    <a:bodyPr/>
                    <a:lstStyle/>
                    <a:p>
                      <a:pPr algn="ctr"/>
                      <a:endParaRPr lang="en-US" sz="1200" dirty="0">
                        <a:solidFill>
                          <a:schemeClr val="bg1"/>
                        </a:solidFill>
                      </a:endParaRPr>
                    </a:p>
                  </a:txBody>
                  <a:tcPr anchor="ctr">
                    <a:noFill/>
                  </a:tcPr>
                </a:tc>
                <a:tc>
                  <a:txBody>
                    <a:bodyPr/>
                    <a:lstStyle/>
                    <a:p>
                      <a:pPr algn="ctr"/>
                      <a:r>
                        <a:rPr lang="en-US" sz="1200" dirty="0">
                          <a:solidFill>
                            <a:schemeClr val="bg1"/>
                          </a:solidFill>
                        </a:rPr>
                        <a:t>(a)</a:t>
                      </a:r>
                      <a:endParaRPr lang="en-US" sz="1200" b="1" dirty="0">
                        <a:solidFill>
                          <a:schemeClr val="bg1"/>
                        </a:solidFill>
                      </a:endParaRPr>
                    </a:p>
                  </a:txBody>
                  <a:tcPr anchor="ctr">
                    <a:noFill/>
                  </a:tcPr>
                </a:tc>
                <a:tc>
                  <a:txBody>
                    <a:bodyPr/>
                    <a:lstStyle/>
                    <a:p>
                      <a:pPr algn="ctr"/>
                      <a:r>
                        <a:rPr lang="en-US" sz="1200" dirty="0">
                          <a:solidFill>
                            <a:schemeClr val="bg1"/>
                          </a:solidFill>
                        </a:rPr>
                        <a:t>(b)</a:t>
                      </a:r>
                      <a:endParaRPr lang="en-US" sz="1200" b="1" dirty="0">
                        <a:solidFill>
                          <a:schemeClr val="bg1"/>
                        </a:solidFill>
                      </a:endParaRPr>
                    </a:p>
                  </a:txBody>
                  <a:tcPr anchor="ctr">
                    <a:noFill/>
                  </a:tcPr>
                </a:tc>
                <a:tc>
                  <a:txBody>
                    <a:bodyPr/>
                    <a:lstStyle/>
                    <a:p>
                      <a:pPr algn="ctr"/>
                      <a:r>
                        <a:rPr lang="en-US" sz="1200" dirty="0">
                          <a:solidFill>
                            <a:schemeClr val="bg1"/>
                          </a:solidFill>
                        </a:rPr>
                        <a:t>(c)</a:t>
                      </a:r>
                      <a:endParaRPr lang="en-US" sz="1200" b="1" dirty="0">
                        <a:solidFill>
                          <a:schemeClr val="bg1"/>
                        </a:solidFill>
                      </a:endParaRPr>
                    </a:p>
                  </a:txBody>
                  <a:tcPr anchor="ctr">
                    <a:noFill/>
                  </a:tcPr>
                </a:tc>
                <a:tc>
                  <a:txBody>
                    <a:bodyPr/>
                    <a:lstStyle/>
                    <a:p>
                      <a:pPr algn="ctr"/>
                      <a:r>
                        <a:rPr lang="en-US" sz="1200" dirty="0">
                          <a:solidFill>
                            <a:schemeClr val="bg1"/>
                          </a:solidFill>
                        </a:rPr>
                        <a:t>(d)</a:t>
                      </a:r>
                      <a:endParaRPr lang="en-US" sz="1200" b="1" dirty="0">
                        <a:solidFill>
                          <a:schemeClr val="bg1"/>
                        </a:solidFill>
                      </a:endParaRPr>
                    </a:p>
                  </a:txBody>
                  <a:tcPr anchor="ctr">
                    <a:noFill/>
                  </a:tcPr>
                </a:tc>
                <a:tc>
                  <a:txBody>
                    <a:bodyPr/>
                    <a:lstStyle/>
                    <a:p>
                      <a:pPr algn="ctr"/>
                      <a:r>
                        <a:rPr lang="en-US" sz="1200" dirty="0">
                          <a:solidFill>
                            <a:schemeClr val="bg1"/>
                          </a:solidFill>
                        </a:rPr>
                        <a:t>(e)</a:t>
                      </a:r>
                      <a:endParaRPr lang="en-US" sz="1200" b="1" dirty="0">
                        <a:solidFill>
                          <a:schemeClr val="bg1"/>
                        </a:solidFill>
                      </a:endParaRPr>
                    </a:p>
                  </a:txBody>
                  <a:tcPr anchor="ctr">
                    <a:noFill/>
                  </a:tcPr>
                </a:tc>
                <a:extLst>
                  <a:ext uri="{0D108BD9-81ED-4DB2-BD59-A6C34878D82A}">
                    <a16:rowId xmlns:a16="http://schemas.microsoft.com/office/drawing/2014/main" val="3423750114"/>
                  </a:ext>
                </a:extLst>
              </a:tr>
              <a:tr h="0">
                <a:tc>
                  <a:txBody>
                    <a:bodyPr/>
                    <a:lstStyle/>
                    <a:p>
                      <a:r>
                        <a:rPr lang="en-US" sz="1200" dirty="0">
                          <a:solidFill>
                            <a:schemeClr val="bg1"/>
                          </a:solidFill>
                        </a:rPr>
                        <a:t>19 or younger </a:t>
                      </a:r>
                      <a:endParaRPr lang="en-US" sz="1200" b="1" dirty="0">
                        <a:solidFill>
                          <a:schemeClr val="bg1"/>
                        </a:solidFill>
                      </a:endParaRPr>
                    </a:p>
                  </a:txBody>
                  <a:tcPr anchor="ctr">
                    <a:noFill/>
                  </a:tcPr>
                </a:tc>
                <a:tc>
                  <a:txBody>
                    <a:bodyPr/>
                    <a:lstStyle/>
                    <a:p>
                      <a:pPr algn="ctr"/>
                      <a:r>
                        <a:rPr lang="en-US" sz="1200" dirty="0">
                          <a:solidFill>
                            <a:schemeClr val="bg1"/>
                          </a:solidFill>
                        </a:rPr>
                        <a:t>4%</a:t>
                      </a:r>
                    </a:p>
                  </a:txBody>
                  <a:tcPr anchor="ctr">
                    <a:noFill/>
                  </a:tcPr>
                </a:tc>
                <a:tc>
                  <a:txBody>
                    <a:bodyPr/>
                    <a:lstStyle/>
                    <a:p>
                      <a:pPr algn="ctr"/>
                      <a:r>
                        <a:rPr lang="en-US" sz="1200" dirty="0">
                          <a:solidFill>
                            <a:schemeClr val="bg1"/>
                          </a:solidFill>
                        </a:rPr>
                        <a:t>4%</a:t>
                      </a:r>
                    </a:p>
                  </a:txBody>
                  <a:tcPr anchor="ctr">
                    <a:noFill/>
                  </a:tcPr>
                </a:tc>
                <a:tc>
                  <a:txBody>
                    <a:bodyPr/>
                    <a:lstStyle/>
                    <a:p>
                      <a:pPr algn="ctr"/>
                      <a:r>
                        <a:rPr lang="en-US" sz="1200" dirty="0">
                          <a:solidFill>
                            <a:schemeClr val="bg1"/>
                          </a:solidFill>
                        </a:rPr>
                        <a:t>4%</a:t>
                      </a:r>
                    </a:p>
                  </a:txBody>
                  <a:tcPr anchor="ctr">
                    <a:noFill/>
                  </a:tcPr>
                </a:tc>
                <a:tc>
                  <a:txBody>
                    <a:bodyPr/>
                    <a:lstStyle/>
                    <a:p>
                      <a:pPr algn="ctr"/>
                      <a:r>
                        <a:rPr lang="en-US" sz="1200" baseline="0" dirty="0">
                          <a:solidFill>
                            <a:schemeClr val="bg1"/>
                          </a:solidFill>
                        </a:rPr>
                        <a:t>12%</a:t>
                      </a:r>
                      <a:r>
                        <a:rPr lang="en-US" sz="1200" baseline="30000" dirty="0">
                          <a:solidFill>
                            <a:schemeClr val="bg1"/>
                          </a:solidFill>
                        </a:rPr>
                        <a:t>(d,e)</a:t>
                      </a:r>
                    </a:p>
                  </a:txBody>
                  <a:tcPr anchor="ctr">
                    <a:noFill/>
                  </a:tcPr>
                </a:tc>
                <a:tc>
                  <a:txBody>
                    <a:bodyPr/>
                    <a:lstStyle/>
                    <a:p>
                      <a:pPr algn="ctr"/>
                      <a:r>
                        <a:rPr lang="en-US" sz="1200" dirty="0">
                          <a:solidFill>
                            <a:schemeClr val="bg1"/>
                          </a:solidFill>
                        </a:rPr>
                        <a:t>4%</a:t>
                      </a:r>
                      <a:r>
                        <a:rPr lang="en-US" sz="1200" baseline="30000" dirty="0">
                          <a:solidFill>
                            <a:schemeClr val="bg1"/>
                          </a:solidFill>
                        </a:rPr>
                        <a:t>(c)</a:t>
                      </a:r>
                      <a:endParaRPr lang="en-US" sz="1200" b="0" baseline="30000" dirty="0">
                        <a:solidFill>
                          <a:schemeClr val="bg1"/>
                        </a:solidFill>
                      </a:endParaRPr>
                    </a:p>
                  </a:txBody>
                  <a:tcPr anchor="ctr">
                    <a:noFill/>
                  </a:tcPr>
                </a:tc>
                <a:tc>
                  <a:txBody>
                    <a:bodyPr/>
                    <a:lstStyle/>
                    <a:p>
                      <a:pPr algn="ctr"/>
                      <a:r>
                        <a:rPr lang="en-US" sz="1200" dirty="0">
                          <a:solidFill>
                            <a:schemeClr val="bg1"/>
                          </a:solidFill>
                        </a:rPr>
                        <a:t>4%</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4230878191"/>
                  </a:ext>
                </a:extLst>
              </a:tr>
              <a:tr h="0">
                <a:tc>
                  <a:txBody>
                    <a:bodyPr/>
                    <a:lstStyle/>
                    <a:p>
                      <a:r>
                        <a:rPr lang="en-US" sz="1200" dirty="0">
                          <a:solidFill>
                            <a:schemeClr val="bg1"/>
                          </a:solidFill>
                        </a:rPr>
                        <a:t>20s</a:t>
                      </a:r>
                      <a:endParaRPr lang="en-US" sz="1200" b="1" dirty="0">
                        <a:solidFill>
                          <a:schemeClr val="bg1"/>
                        </a:solidFill>
                      </a:endParaRPr>
                    </a:p>
                  </a:txBody>
                  <a:tcPr anchor="c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9%</a:t>
                      </a:r>
                    </a:p>
                  </a:txBody>
                  <a:tcPr anchor="ctr">
                    <a:noFill/>
                  </a:tcPr>
                </a:tc>
                <a:tc>
                  <a:txBody>
                    <a:bodyPr/>
                    <a:lstStyle/>
                    <a:p>
                      <a:pPr algn="ctr"/>
                      <a:r>
                        <a:rPr lang="en-US" sz="1200" dirty="0">
                          <a:solidFill>
                            <a:schemeClr val="bg1"/>
                          </a:solidFill>
                        </a:rPr>
                        <a:t>10%</a:t>
                      </a:r>
                    </a:p>
                  </a:txBody>
                  <a:tcPr anchor="ctr">
                    <a:noFill/>
                  </a:tcPr>
                </a:tc>
                <a:tc>
                  <a:txBody>
                    <a:bodyPr/>
                    <a:lstStyle/>
                    <a:p>
                      <a:pPr algn="ctr"/>
                      <a:r>
                        <a:rPr lang="en-US" sz="1200" dirty="0">
                          <a:solidFill>
                            <a:schemeClr val="bg1"/>
                          </a:solidFill>
                        </a:rPr>
                        <a:t>8%</a:t>
                      </a:r>
                    </a:p>
                  </a:txBody>
                  <a:tcPr anchor="ctr">
                    <a:noFill/>
                  </a:tcPr>
                </a:tc>
                <a:tc>
                  <a:txBody>
                    <a:bodyPr/>
                    <a:lstStyle/>
                    <a:p>
                      <a:pPr algn="ctr"/>
                      <a:r>
                        <a:rPr lang="en-US" sz="1200" baseline="0" dirty="0">
                          <a:solidFill>
                            <a:schemeClr val="bg1"/>
                          </a:solidFill>
                        </a:rPr>
                        <a:t>17%</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15%</a:t>
                      </a:r>
                      <a:r>
                        <a:rPr lang="en-US" sz="1200" baseline="30000" dirty="0">
                          <a:solidFill>
                            <a:schemeClr val="bg1"/>
                          </a:solidFill>
                        </a:rPr>
                        <a:t>(e)</a:t>
                      </a:r>
                      <a:endParaRPr lang="en-US" sz="1200" b="0" dirty="0">
                        <a:solidFill>
                          <a:schemeClr val="bg1"/>
                        </a:solidFill>
                      </a:endParaRPr>
                    </a:p>
                  </a:txBody>
                  <a:tcPr anchor="ctr">
                    <a:noFill/>
                  </a:tcPr>
                </a:tc>
                <a:tc>
                  <a:txBody>
                    <a:bodyPr/>
                    <a:lstStyle/>
                    <a:p>
                      <a:pPr algn="ctr"/>
                      <a:r>
                        <a:rPr lang="en-US" sz="1200" dirty="0">
                          <a:solidFill>
                            <a:schemeClr val="bg1"/>
                          </a:solidFill>
                        </a:rPr>
                        <a:t>8%</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399659408"/>
                  </a:ext>
                </a:extLst>
              </a:tr>
              <a:tr h="0">
                <a:tc>
                  <a:txBody>
                    <a:bodyPr/>
                    <a:lstStyle/>
                    <a:p>
                      <a:r>
                        <a:rPr lang="en-US" sz="1200" dirty="0">
                          <a:solidFill>
                            <a:schemeClr val="bg1"/>
                          </a:solidFill>
                        </a:rPr>
                        <a:t>30s</a:t>
                      </a:r>
                      <a:endParaRPr lang="en-US" sz="1200" b="1" dirty="0">
                        <a:solidFill>
                          <a:schemeClr val="bg1"/>
                        </a:solidFill>
                      </a:endParaRPr>
                    </a:p>
                  </a:txBody>
                  <a:tcPr anchor="ctr">
                    <a:noFill/>
                  </a:tcPr>
                </a:tc>
                <a:tc>
                  <a:txBody>
                    <a:bodyPr/>
                    <a:lstStyle/>
                    <a:p>
                      <a:pPr algn="ctr"/>
                      <a:r>
                        <a:rPr lang="en-US" sz="1200" dirty="0">
                          <a:solidFill>
                            <a:schemeClr val="bg1"/>
                          </a:solidFill>
                        </a:rPr>
                        <a:t>17%</a:t>
                      </a:r>
                    </a:p>
                  </a:txBody>
                  <a:tcPr anchor="ctr">
                    <a:noFill/>
                  </a:tcPr>
                </a:tc>
                <a:tc>
                  <a:txBody>
                    <a:bodyPr/>
                    <a:lstStyle/>
                    <a:p>
                      <a:pPr algn="ctr"/>
                      <a:r>
                        <a:rPr lang="en-US" sz="1200" dirty="0">
                          <a:solidFill>
                            <a:schemeClr val="bg1"/>
                          </a:solidFill>
                        </a:rPr>
                        <a:t>17%</a:t>
                      </a:r>
                    </a:p>
                  </a:txBody>
                  <a:tcPr anchor="ctr">
                    <a:noFill/>
                  </a:tcPr>
                </a:tc>
                <a:tc>
                  <a:txBody>
                    <a:bodyPr/>
                    <a:lstStyle/>
                    <a:p>
                      <a:pPr algn="ctr"/>
                      <a:r>
                        <a:rPr lang="en-US" sz="1200" dirty="0">
                          <a:solidFill>
                            <a:schemeClr val="bg1"/>
                          </a:solidFill>
                        </a:rPr>
                        <a:t>16%</a:t>
                      </a:r>
                    </a:p>
                  </a:txBody>
                  <a:tcPr anchor="ctr">
                    <a:noFill/>
                  </a:tcPr>
                </a:tc>
                <a:tc>
                  <a:txBody>
                    <a:bodyPr/>
                    <a:lstStyle/>
                    <a:p>
                      <a:pPr algn="ctr"/>
                      <a:r>
                        <a:rPr lang="en-US" sz="1200" baseline="0" dirty="0">
                          <a:solidFill>
                            <a:schemeClr val="bg1"/>
                          </a:solidFill>
                        </a:rPr>
                        <a:t>16%</a:t>
                      </a:r>
                      <a:r>
                        <a:rPr lang="en-US" sz="1200" baseline="30000" dirty="0">
                          <a:solidFill>
                            <a:schemeClr val="bg1"/>
                          </a:solidFill>
                        </a:rPr>
                        <a:t>(d)</a:t>
                      </a:r>
                      <a:endParaRPr lang="en-US" sz="1200" baseline="0" dirty="0">
                        <a:solidFill>
                          <a:schemeClr val="bg1"/>
                        </a:solidFill>
                      </a:endParaRPr>
                    </a:p>
                  </a:txBody>
                  <a:tcPr anchor="ctr">
                    <a:noFill/>
                  </a:tcPr>
                </a:tc>
                <a:tc>
                  <a:txBody>
                    <a:bodyPr/>
                    <a:lstStyle/>
                    <a:p>
                      <a:pPr algn="ctr"/>
                      <a:r>
                        <a:rPr lang="en-US" sz="1200" dirty="0">
                          <a:solidFill>
                            <a:schemeClr val="bg1"/>
                          </a:solidFill>
                        </a:rPr>
                        <a:t>32%</a:t>
                      </a:r>
                      <a:r>
                        <a:rPr lang="en-US" sz="1200" baseline="30000" dirty="0">
                          <a:solidFill>
                            <a:schemeClr val="bg1"/>
                          </a:solidFill>
                        </a:rPr>
                        <a:t>(c,e)</a:t>
                      </a:r>
                      <a:endParaRPr lang="en-US" sz="1200" b="0" dirty="0">
                        <a:solidFill>
                          <a:schemeClr val="bg1"/>
                        </a:solidFill>
                      </a:endParaRPr>
                    </a:p>
                  </a:txBody>
                  <a:tcPr anchor="ctr">
                    <a:noFill/>
                  </a:tcPr>
                </a:tc>
                <a:tc>
                  <a:txBody>
                    <a:bodyPr/>
                    <a:lstStyle/>
                    <a:p>
                      <a:pPr algn="ctr"/>
                      <a:r>
                        <a:rPr lang="en-US" sz="1200" dirty="0">
                          <a:solidFill>
                            <a:schemeClr val="bg1"/>
                          </a:solidFill>
                        </a:rPr>
                        <a:t>16%</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2159702854"/>
                  </a:ext>
                </a:extLst>
              </a:tr>
              <a:tr h="254000">
                <a:tc>
                  <a:txBody>
                    <a:bodyPr/>
                    <a:lstStyle/>
                    <a:p>
                      <a:pPr marL="0" algn="l" defTabSz="914400" rtl="0" eaLnBrk="1" latinLnBrk="0" hangingPunct="1"/>
                      <a:r>
                        <a:rPr lang="en-US" sz="1200" kern="1200" dirty="0">
                          <a:solidFill>
                            <a:schemeClr val="bg1"/>
                          </a:solidFill>
                        </a:rPr>
                        <a:t>40s</a:t>
                      </a:r>
                      <a:endParaRPr lang="en-US" sz="1200" b="1" kern="1200" dirty="0">
                        <a:solidFill>
                          <a:schemeClr val="bg1"/>
                        </a:solidFill>
                        <a:latin typeface="+mn-lt"/>
                        <a:ea typeface="+mn-ea"/>
                        <a:cs typeface="+mn-cs"/>
                      </a:endParaRPr>
                    </a:p>
                  </a:txBody>
                  <a:tcPr anchor="ctr">
                    <a:noFill/>
                  </a:tcPr>
                </a:tc>
                <a:tc>
                  <a:txBody>
                    <a:bodyPr/>
                    <a:lstStyle/>
                    <a:p>
                      <a:pPr algn="ctr"/>
                      <a:r>
                        <a:rPr lang="en-US" sz="1200" dirty="0">
                          <a:solidFill>
                            <a:schemeClr val="bg1"/>
                          </a:solidFill>
                        </a:rPr>
                        <a:t>23%</a:t>
                      </a:r>
                    </a:p>
                  </a:txBody>
                  <a:tcPr anchor="ctr">
                    <a:noFill/>
                  </a:tcPr>
                </a:tc>
                <a:tc>
                  <a:txBody>
                    <a:bodyPr/>
                    <a:lstStyle/>
                    <a:p>
                      <a:pPr algn="ctr"/>
                      <a:r>
                        <a:rPr lang="en-US" sz="1200" dirty="0">
                          <a:solidFill>
                            <a:schemeClr val="bg1"/>
                          </a:solidFill>
                        </a:rPr>
                        <a:t>23%</a:t>
                      </a:r>
                    </a:p>
                  </a:txBody>
                  <a:tcPr anchor="ctr">
                    <a:noFill/>
                  </a:tcPr>
                </a:tc>
                <a:tc>
                  <a:txBody>
                    <a:bodyPr/>
                    <a:lstStyle/>
                    <a:p>
                      <a:pPr algn="ctr"/>
                      <a:r>
                        <a:rPr lang="en-US" sz="1200" dirty="0">
                          <a:solidFill>
                            <a:schemeClr val="bg1"/>
                          </a:solidFill>
                        </a:rPr>
                        <a:t>24%</a:t>
                      </a:r>
                    </a:p>
                  </a:txBody>
                  <a:tcPr anchor="ctr">
                    <a:noFill/>
                  </a:tcPr>
                </a:tc>
                <a:tc>
                  <a:txBody>
                    <a:bodyPr/>
                    <a:lstStyle/>
                    <a:p>
                      <a:pPr algn="ctr"/>
                      <a:r>
                        <a:rPr lang="en-US" sz="1200" baseline="0" dirty="0">
                          <a:solidFill>
                            <a:schemeClr val="bg1"/>
                          </a:solidFill>
                        </a:rPr>
                        <a:t>17%</a:t>
                      </a:r>
                      <a:r>
                        <a:rPr lang="en-US" sz="1200" baseline="30000" dirty="0">
                          <a:solidFill>
                            <a:schemeClr val="bg1"/>
                          </a:solidFill>
                        </a:rPr>
                        <a:t>(d,e)</a:t>
                      </a:r>
                    </a:p>
                  </a:txBody>
                  <a:tcPr anchor="ctr">
                    <a:noFill/>
                  </a:tcPr>
                </a:tc>
                <a:tc>
                  <a:txBody>
                    <a:bodyPr/>
                    <a:lstStyle/>
                    <a:p>
                      <a:pPr algn="ctr"/>
                      <a:r>
                        <a:rPr lang="en-US" sz="1200" dirty="0">
                          <a:solidFill>
                            <a:schemeClr val="bg1"/>
                          </a:solidFill>
                        </a:rPr>
                        <a:t>27%</a:t>
                      </a:r>
                      <a:r>
                        <a:rPr lang="en-US" sz="1200" baseline="30000" dirty="0">
                          <a:solidFill>
                            <a:schemeClr val="bg1"/>
                          </a:solidFill>
                        </a:rPr>
                        <a:t>(c)</a:t>
                      </a:r>
                      <a:endParaRPr lang="en-US" sz="1200" b="0" baseline="30000" dirty="0">
                        <a:solidFill>
                          <a:schemeClr val="bg1"/>
                        </a:solidFill>
                      </a:endParaRPr>
                    </a:p>
                  </a:txBody>
                  <a:tcPr anchor="ctr">
                    <a:noFill/>
                  </a:tcPr>
                </a:tc>
                <a:tc>
                  <a:txBody>
                    <a:bodyPr/>
                    <a:lstStyle/>
                    <a:p>
                      <a:pPr algn="ctr"/>
                      <a:r>
                        <a:rPr lang="en-US" sz="1200" dirty="0">
                          <a:solidFill>
                            <a:schemeClr val="bg1"/>
                          </a:solidFill>
                        </a:rPr>
                        <a:t>24%</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3343760334"/>
                  </a:ext>
                </a:extLst>
              </a:tr>
              <a:tr h="0">
                <a:tc>
                  <a:txBody>
                    <a:bodyPr/>
                    <a:lstStyle/>
                    <a:p>
                      <a:r>
                        <a:rPr lang="en-US" sz="1200" dirty="0">
                          <a:solidFill>
                            <a:schemeClr val="bg1"/>
                          </a:solidFill>
                        </a:rPr>
                        <a:t>50s</a:t>
                      </a:r>
                      <a:endParaRPr lang="en-US" sz="1200" b="1" dirty="0">
                        <a:solidFill>
                          <a:schemeClr val="bg1"/>
                        </a:solidFill>
                      </a:endParaRPr>
                    </a:p>
                  </a:txBody>
                  <a:tcPr anchor="ctr">
                    <a:noFill/>
                  </a:tcPr>
                </a:tc>
                <a:tc>
                  <a:txBody>
                    <a:bodyPr/>
                    <a:lstStyle/>
                    <a:p>
                      <a:pPr algn="ctr"/>
                      <a:r>
                        <a:rPr lang="en-US" sz="1200" dirty="0">
                          <a:solidFill>
                            <a:schemeClr val="bg1"/>
                          </a:solidFill>
                        </a:rPr>
                        <a:t>28%</a:t>
                      </a:r>
                    </a:p>
                  </a:txBody>
                  <a:tcPr anchor="ctr">
                    <a:noFill/>
                  </a:tcPr>
                </a:tc>
                <a:tc>
                  <a:txBody>
                    <a:bodyPr/>
                    <a:lstStyle/>
                    <a:p>
                      <a:pPr algn="ctr"/>
                      <a:r>
                        <a:rPr lang="en-US" sz="1200" dirty="0">
                          <a:solidFill>
                            <a:schemeClr val="bg1"/>
                          </a:solidFill>
                        </a:rPr>
                        <a:t>27%</a:t>
                      </a:r>
                    </a:p>
                  </a:txBody>
                  <a:tcPr anchor="ctr">
                    <a:noFill/>
                  </a:tcPr>
                </a:tc>
                <a:tc>
                  <a:txBody>
                    <a:bodyPr/>
                    <a:lstStyle/>
                    <a:p>
                      <a:pPr algn="ctr"/>
                      <a:r>
                        <a:rPr lang="en-US" sz="1200" dirty="0">
                          <a:solidFill>
                            <a:schemeClr val="bg1"/>
                          </a:solidFill>
                        </a:rPr>
                        <a:t>30%</a:t>
                      </a:r>
                    </a:p>
                  </a:txBody>
                  <a:tcPr anchor="ctr">
                    <a:noFill/>
                  </a:tcPr>
                </a:tc>
                <a:tc>
                  <a:txBody>
                    <a:bodyPr/>
                    <a:lstStyle/>
                    <a:p>
                      <a:pPr algn="ctr"/>
                      <a:r>
                        <a:rPr lang="en-US" sz="1200" baseline="0" dirty="0">
                          <a:solidFill>
                            <a:schemeClr val="bg1"/>
                          </a:solidFill>
                        </a:rPr>
                        <a:t>22%</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17%</a:t>
                      </a:r>
                      <a:r>
                        <a:rPr lang="en-US" sz="1200" baseline="30000" dirty="0">
                          <a:solidFill>
                            <a:schemeClr val="bg1"/>
                          </a:solidFill>
                        </a:rPr>
                        <a:t>(e)</a:t>
                      </a:r>
                      <a:endParaRPr lang="en-US" sz="1200" b="0" dirty="0">
                        <a:solidFill>
                          <a:schemeClr val="bg1"/>
                        </a:solidFill>
                      </a:endParaRPr>
                    </a:p>
                  </a:txBody>
                  <a:tcPr anchor="ctr">
                    <a:noFill/>
                  </a:tcPr>
                </a:tc>
                <a:tc>
                  <a:txBody>
                    <a:bodyPr/>
                    <a:lstStyle/>
                    <a:p>
                      <a:pPr algn="ctr"/>
                      <a:r>
                        <a:rPr lang="en-US" sz="1200" dirty="0">
                          <a:solidFill>
                            <a:schemeClr val="bg1"/>
                          </a:solidFill>
                        </a:rPr>
                        <a:t>29%</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1260973540"/>
                  </a:ext>
                </a:extLst>
              </a:tr>
              <a:tr h="0">
                <a:tc>
                  <a:txBody>
                    <a:bodyPr/>
                    <a:lstStyle/>
                    <a:p>
                      <a:r>
                        <a:rPr lang="en-US" sz="1200" dirty="0">
                          <a:solidFill>
                            <a:schemeClr val="bg1"/>
                          </a:solidFill>
                        </a:rPr>
                        <a:t>60s</a:t>
                      </a:r>
                      <a:endParaRPr lang="en-US" sz="1200" b="1" dirty="0">
                        <a:solidFill>
                          <a:schemeClr val="bg1"/>
                        </a:solidFill>
                      </a:endParaRPr>
                    </a:p>
                  </a:txBody>
                  <a:tcPr anchor="ctr">
                    <a:noFill/>
                  </a:tcPr>
                </a:tc>
                <a:tc>
                  <a:txBody>
                    <a:bodyPr/>
                    <a:lstStyle/>
                    <a:p>
                      <a:pPr algn="ctr"/>
                      <a:r>
                        <a:rPr lang="en-US" sz="1200" dirty="0">
                          <a:solidFill>
                            <a:schemeClr val="bg1"/>
                          </a:solidFill>
                        </a:rPr>
                        <a:t>16%</a:t>
                      </a:r>
                    </a:p>
                  </a:txBody>
                  <a:tcPr anchor="ctr">
                    <a:noFill/>
                  </a:tcPr>
                </a:tc>
                <a:tc>
                  <a:txBody>
                    <a:bodyPr/>
                    <a:lstStyle/>
                    <a:p>
                      <a:pPr algn="ctr"/>
                      <a:r>
                        <a:rPr lang="en-US" sz="1200" dirty="0">
                          <a:solidFill>
                            <a:schemeClr val="bg1"/>
                          </a:solidFill>
                        </a:rPr>
                        <a:t>15%</a:t>
                      </a:r>
                    </a:p>
                  </a:txBody>
                  <a:tcPr anchor="ctr">
                    <a:noFill/>
                  </a:tcPr>
                </a:tc>
                <a:tc>
                  <a:txBody>
                    <a:bodyPr/>
                    <a:lstStyle/>
                    <a:p>
                      <a:pPr algn="ctr"/>
                      <a:r>
                        <a:rPr lang="en-US" sz="1200" dirty="0">
                          <a:solidFill>
                            <a:schemeClr val="bg1"/>
                          </a:solidFill>
                        </a:rPr>
                        <a:t>17%</a:t>
                      </a:r>
                    </a:p>
                  </a:txBody>
                  <a:tcPr anchor="ctr">
                    <a:noFill/>
                  </a:tcPr>
                </a:tc>
                <a:tc>
                  <a:txBody>
                    <a:bodyPr/>
                    <a:lstStyle/>
                    <a:p>
                      <a:pPr algn="ctr"/>
                      <a:r>
                        <a:rPr lang="en-US" sz="1200" baseline="0" dirty="0">
                          <a:solidFill>
                            <a:schemeClr val="bg1"/>
                          </a:solidFill>
                        </a:rPr>
                        <a:t>15%</a:t>
                      </a:r>
                      <a:r>
                        <a:rPr lang="en-US" sz="1200" baseline="30000" dirty="0">
                          <a:solidFill>
                            <a:schemeClr val="bg1"/>
                          </a:solidFill>
                        </a:rPr>
                        <a:t>(d)</a:t>
                      </a:r>
                      <a:endParaRPr lang="en-US" sz="1200" baseline="0" dirty="0">
                        <a:solidFill>
                          <a:schemeClr val="bg1"/>
                        </a:solidFill>
                      </a:endParaRPr>
                    </a:p>
                  </a:txBody>
                  <a:tcPr anchor="ctr">
                    <a:noFill/>
                  </a:tcPr>
                </a:tc>
                <a:tc>
                  <a:txBody>
                    <a:bodyPr/>
                    <a:lstStyle/>
                    <a:p>
                      <a:pPr algn="ctr"/>
                      <a:r>
                        <a:rPr lang="en-US" sz="1200" dirty="0">
                          <a:solidFill>
                            <a:schemeClr val="bg1"/>
                          </a:solidFill>
                        </a:rPr>
                        <a:t>6%</a:t>
                      </a:r>
                      <a:r>
                        <a:rPr lang="en-US" sz="1200" baseline="30000" dirty="0">
                          <a:solidFill>
                            <a:schemeClr val="bg1"/>
                          </a:solidFill>
                        </a:rPr>
                        <a:t>(c,e)</a:t>
                      </a:r>
                      <a:endParaRPr lang="en-US" sz="1200" b="0" dirty="0">
                        <a:solidFill>
                          <a:schemeClr val="bg1"/>
                        </a:solidFill>
                      </a:endParaRPr>
                    </a:p>
                  </a:txBody>
                  <a:tcPr anchor="ctr">
                    <a:noFill/>
                  </a:tcPr>
                </a:tc>
                <a:tc>
                  <a:txBody>
                    <a:bodyPr/>
                    <a:lstStyle/>
                    <a:p>
                      <a:pPr algn="ctr"/>
                      <a:r>
                        <a:rPr lang="en-US" sz="1200" dirty="0">
                          <a:solidFill>
                            <a:schemeClr val="bg1"/>
                          </a:solidFill>
                        </a:rPr>
                        <a:t>17%</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1118177052"/>
                  </a:ext>
                </a:extLst>
              </a:tr>
              <a:tr h="0">
                <a:tc>
                  <a:txBody>
                    <a:bodyPr/>
                    <a:lstStyle/>
                    <a:p>
                      <a:r>
                        <a:rPr lang="en-US" sz="1200" dirty="0">
                          <a:solidFill>
                            <a:schemeClr val="bg1"/>
                          </a:solidFill>
                        </a:rPr>
                        <a:t>70 or older</a:t>
                      </a:r>
                      <a:endParaRPr lang="en-US" sz="1200" b="1" dirty="0">
                        <a:solidFill>
                          <a:schemeClr val="bg1"/>
                        </a:solidFill>
                      </a:endParaRPr>
                    </a:p>
                  </a:txBody>
                  <a:tcPr anchor="ctr">
                    <a:noFill/>
                  </a:tcPr>
                </a:tc>
                <a:tc>
                  <a:txBody>
                    <a:bodyPr/>
                    <a:lstStyle/>
                    <a:p>
                      <a:pPr algn="ctr"/>
                      <a:r>
                        <a:rPr lang="en-US" sz="1200" dirty="0">
                          <a:solidFill>
                            <a:schemeClr val="bg1"/>
                          </a:solidFill>
                        </a:rPr>
                        <a:t>3%</a:t>
                      </a:r>
                    </a:p>
                  </a:txBody>
                  <a:tcPr anchor="ctr">
                    <a:noFill/>
                  </a:tcPr>
                </a:tc>
                <a:tc>
                  <a:txBody>
                    <a:bodyPr/>
                    <a:lstStyle/>
                    <a:p>
                      <a:pPr algn="ctr"/>
                      <a:r>
                        <a:rPr lang="en-US" sz="1200" dirty="0">
                          <a:solidFill>
                            <a:schemeClr val="bg1"/>
                          </a:solidFill>
                        </a:rPr>
                        <a:t>3%</a:t>
                      </a:r>
                    </a:p>
                  </a:txBody>
                  <a:tcPr anchor="ctr">
                    <a:noFill/>
                  </a:tcPr>
                </a:tc>
                <a:tc>
                  <a:txBody>
                    <a:bodyPr/>
                    <a:lstStyle/>
                    <a:p>
                      <a:pPr algn="ctr"/>
                      <a:r>
                        <a:rPr lang="en-US" sz="1200" dirty="0">
                          <a:solidFill>
                            <a:schemeClr val="bg1"/>
                          </a:solidFill>
                        </a:rPr>
                        <a:t>2%</a:t>
                      </a:r>
                    </a:p>
                  </a:txBody>
                  <a:tcPr anchor="ctr">
                    <a:noFill/>
                  </a:tcPr>
                </a:tc>
                <a:tc>
                  <a:txBody>
                    <a:bodyPr/>
                    <a:lstStyle/>
                    <a:p>
                      <a:pPr algn="ctr"/>
                      <a:r>
                        <a:rPr lang="en-US" sz="1200" baseline="0" dirty="0">
                          <a:solidFill>
                            <a:schemeClr val="bg1"/>
                          </a:solidFill>
                        </a:rPr>
                        <a:t>1%</a:t>
                      </a:r>
                      <a:endParaRPr lang="en-US" sz="1200" baseline="30000" dirty="0">
                        <a:solidFill>
                          <a:schemeClr val="bg1"/>
                        </a:solidFill>
                      </a:endParaRPr>
                    </a:p>
                  </a:txBody>
                  <a:tcPr anchor="ctr">
                    <a:noFill/>
                  </a:tcPr>
                </a:tc>
                <a:tc>
                  <a:txBody>
                    <a:bodyPr/>
                    <a:lstStyle/>
                    <a:p>
                      <a:pPr algn="ctr"/>
                      <a:r>
                        <a:rPr lang="en-US" sz="1200" dirty="0">
                          <a:solidFill>
                            <a:schemeClr val="bg1"/>
                          </a:solidFill>
                        </a:rPr>
                        <a:t>4%</a:t>
                      </a:r>
                      <a:r>
                        <a:rPr lang="en-US" sz="1200" baseline="30000" dirty="0">
                          <a:solidFill>
                            <a:schemeClr val="bg1"/>
                          </a:solidFill>
                        </a:rPr>
                        <a:t>(e)</a:t>
                      </a:r>
                      <a:endParaRPr lang="en-US" sz="1200" b="0" baseline="30000" dirty="0">
                        <a:solidFill>
                          <a:schemeClr val="bg1"/>
                        </a:solidFill>
                      </a:endParaRPr>
                    </a:p>
                  </a:txBody>
                  <a:tcPr anchor="ctr">
                    <a:noFill/>
                  </a:tcPr>
                </a:tc>
                <a:tc>
                  <a:txBody>
                    <a:bodyPr/>
                    <a:lstStyle/>
                    <a:p>
                      <a:pPr algn="ctr"/>
                      <a:r>
                        <a:rPr lang="en-US" sz="1200" dirty="0">
                          <a:solidFill>
                            <a:schemeClr val="bg1"/>
                          </a:solidFill>
                        </a:rPr>
                        <a:t>3%</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1478962705"/>
                  </a:ext>
                </a:extLst>
              </a:tr>
              <a:tr h="121920">
                <a:tc>
                  <a:txBody>
                    <a:bodyPr/>
                    <a:lstStyle/>
                    <a:p>
                      <a:pPr algn="ctr"/>
                      <a:r>
                        <a:rPr lang="en-US" sz="1200" dirty="0">
                          <a:solidFill>
                            <a:schemeClr val="bg1"/>
                          </a:solidFill>
                        </a:rPr>
                        <a:t>n</a:t>
                      </a:r>
                      <a:endParaRPr lang="en-US" sz="1200" b="1" dirty="0">
                        <a:solidFill>
                          <a:schemeClr val="bg1"/>
                        </a:solidFill>
                      </a:endParaRPr>
                    </a:p>
                  </a:txBody>
                  <a:tcPr anchor="ctr">
                    <a:noFill/>
                  </a:tcPr>
                </a:tc>
                <a:tc>
                  <a:txBody>
                    <a:bodyPr/>
                    <a:lstStyle/>
                    <a:p>
                      <a:pPr algn="ctr"/>
                      <a:r>
                        <a:rPr lang="en-US" sz="1200" dirty="0">
                          <a:solidFill>
                            <a:schemeClr val="bg1"/>
                          </a:solidFill>
                        </a:rPr>
                        <a:t>3,162</a:t>
                      </a:r>
                    </a:p>
                  </a:txBody>
                  <a:tcPr anchor="ctr">
                    <a:noFill/>
                  </a:tcPr>
                </a:tc>
                <a:tc>
                  <a:txBody>
                    <a:bodyPr/>
                    <a:lstStyle/>
                    <a:p>
                      <a:pPr algn="ctr"/>
                      <a:r>
                        <a:rPr lang="en-US" sz="1200" dirty="0">
                          <a:solidFill>
                            <a:schemeClr val="bg1"/>
                          </a:solidFill>
                        </a:rPr>
                        <a:t>1,872</a:t>
                      </a:r>
                    </a:p>
                  </a:txBody>
                  <a:tcPr anchor="ctr">
                    <a:noFill/>
                  </a:tcPr>
                </a:tc>
                <a:tc>
                  <a:txBody>
                    <a:bodyPr/>
                    <a:lstStyle/>
                    <a:p>
                      <a:pPr algn="ctr"/>
                      <a:r>
                        <a:rPr lang="en-US" sz="1200" dirty="0">
                          <a:solidFill>
                            <a:schemeClr val="bg1"/>
                          </a:solidFill>
                        </a:rPr>
                        <a:t>1,170</a:t>
                      </a:r>
                    </a:p>
                  </a:txBody>
                  <a:tcPr anchor="ctr">
                    <a:noFill/>
                  </a:tcPr>
                </a:tc>
                <a:tc>
                  <a:txBody>
                    <a:bodyPr/>
                    <a:lstStyle/>
                    <a:p>
                      <a:pPr algn="ctr"/>
                      <a:r>
                        <a:rPr lang="en-US" sz="1200" dirty="0">
                          <a:solidFill>
                            <a:schemeClr val="bg1"/>
                          </a:solidFill>
                        </a:rPr>
                        <a:t>225</a:t>
                      </a:r>
                    </a:p>
                  </a:txBody>
                  <a:tcPr anchor="ctr">
                    <a:noFill/>
                  </a:tcPr>
                </a:tc>
                <a:tc>
                  <a:txBody>
                    <a:bodyPr/>
                    <a:lstStyle/>
                    <a:p>
                      <a:pPr algn="ctr"/>
                      <a:r>
                        <a:rPr lang="en-US" sz="1200" dirty="0">
                          <a:solidFill>
                            <a:schemeClr val="bg1"/>
                          </a:solidFill>
                        </a:rPr>
                        <a:t>157</a:t>
                      </a:r>
                      <a:endParaRPr lang="en-US" sz="1200" b="0" dirty="0">
                        <a:solidFill>
                          <a:schemeClr val="bg1"/>
                        </a:solidFill>
                      </a:endParaRPr>
                    </a:p>
                  </a:txBody>
                  <a:tcPr anchor="ctr">
                    <a:noFill/>
                  </a:tcPr>
                </a:tc>
                <a:tc>
                  <a:txBody>
                    <a:bodyPr/>
                    <a:lstStyle/>
                    <a:p>
                      <a:pPr algn="ctr"/>
                      <a:r>
                        <a:rPr lang="en-US" sz="1200" dirty="0">
                          <a:solidFill>
                            <a:schemeClr val="bg1"/>
                          </a:solidFill>
                        </a:rPr>
                        <a:t>2,780</a:t>
                      </a:r>
                    </a:p>
                  </a:txBody>
                  <a:tcPr anchor="ctr">
                    <a:noFill/>
                  </a:tcPr>
                </a:tc>
                <a:extLst>
                  <a:ext uri="{0D108BD9-81ED-4DB2-BD59-A6C34878D82A}">
                    <a16:rowId xmlns:a16="http://schemas.microsoft.com/office/drawing/2014/main" val="3624663771"/>
                  </a:ext>
                </a:extLst>
              </a:tr>
            </a:tbl>
          </a:graphicData>
        </a:graphic>
      </p:graphicFrame>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45</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228600" y="4800600"/>
            <a:ext cx="9220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a:p>
            <a:endParaRPr lang="en-US" dirty="0"/>
          </a:p>
        </p:txBody>
      </p:sp>
      <p:sp>
        <p:nvSpPr>
          <p:cNvPr id="3" name="TextBox 2">
            <a:extLst>
              <a:ext uri="{FF2B5EF4-FFF2-40B4-BE49-F238E27FC236}">
                <a16:creationId xmlns:a16="http://schemas.microsoft.com/office/drawing/2014/main" id="{6B3F79B0-08B7-43D7-AD03-49C85E0001B6}"/>
              </a:ext>
            </a:extLst>
          </p:cNvPr>
          <p:cNvSpPr txBox="1"/>
          <p:nvPr/>
        </p:nvSpPr>
        <p:spPr>
          <a:xfrm>
            <a:off x="914400" y="6488668"/>
            <a:ext cx="4217821" cy="369332"/>
          </a:xfrm>
          <a:prstGeom prst="rect">
            <a:avLst/>
          </a:prstGeom>
          <a:noFill/>
        </p:spPr>
        <p:txBody>
          <a:bodyPr wrap="none" rtlCol="0">
            <a:spAutoFit/>
          </a:bodyPr>
          <a:lstStyle/>
          <a:p>
            <a:r>
              <a:rPr lang="en-US" sz="900" b="1" dirty="0">
                <a:solidFill>
                  <a:schemeClr val="bg1"/>
                </a:solidFill>
              </a:rPr>
              <a:t>11. How old were you when you started creating art again  most recently?</a:t>
            </a:r>
          </a:p>
          <a:p>
            <a:endParaRPr lang="en-US" sz="900" b="1" dirty="0">
              <a:solidFill>
                <a:schemeClr val="bg1"/>
              </a:solidFill>
            </a:endParaRPr>
          </a:p>
        </p:txBody>
      </p:sp>
      <p:pic>
        <p:nvPicPr>
          <p:cNvPr id="9" name="Graphic 8" descr="Small paint brush">
            <a:extLst>
              <a:ext uri="{FF2B5EF4-FFF2-40B4-BE49-F238E27FC236}">
                <a16:creationId xmlns:a16="http://schemas.microsoft.com/office/drawing/2014/main" id="{AB9F16EA-0F12-42E3-9BEB-5F50F835A9D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441538">
            <a:off x="92665" y="949029"/>
            <a:ext cx="408940" cy="381000"/>
          </a:xfrm>
          <a:prstGeom prst="rect">
            <a:avLst/>
          </a:prstGeom>
        </p:spPr>
      </p:pic>
    </p:spTree>
    <p:extLst>
      <p:ext uri="{BB962C8B-B14F-4D97-AF65-F5344CB8AC3E}">
        <p14:creationId xmlns:p14="http://schemas.microsoft.com/office/powerpoint/2010/main" val="1536655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C37F2F-10F3-4D8F-BC30-8270BC8C4319}"/>
              </a:ext>
            </a:extLst>
          </p:cNvPr>
          <p:cNvSpPr>
            <a:spLocks noGrp="1"/>
          </p:cNvSpPr>
          <p:nvPr>
            <p:ph type="title"/>
          </p:nvPr>
        </p:nvSpPr>
        <p:spPr/>
        <p:txBody>
          <a:bodyPr/>
          <a:lstStyle/>
          <a:p>
            <a:r>
              <a:rPr lang="en-US" dirty="0"/>
              <a:t>Spending Trends</a:t>
            </a:r>
          </a:p>
        </p:txBody>
      </p:sp>
      <p:graphicFrame>
        <p:nvGraphicFramePr>
          <p:cNvPr id="9" name="Content Placeholder 8">
            <a:extLst>
              <a:ext uri="{FF2B5EF4-FFF2-40B4-BE49-F238E27FC236}">
                <a16:creationId xmlns:a16="http://schemas.microsoft.com/office/drawing/2014/main" id="{1BCE7B19-4597-4688-8326-5C520C95E9D2}"/>
              </a:ext>
            </a:extLst>
          </p:cNvPr>
          <p:cNvGraphicFramePr>
            <a:graphicFrameLocks noGrp="1"/>
          </p:cNvGraphicFramePr>
          <p:nvPr>
            <p:ph idx="1"/>
            <p:extLst>
              <p:ext uri="{D42A27DB-BD31-4B8C-83A1-F6EECF244321}">
                <p14:modId xmlns:p14="http://schemas.microsoft.com/office/powerpoint/2010/main" val="963846818"/>
              </p:ext>
            </p:extLst>
          </p:nvPr>
        </p:nvGraphicFramePr>
        <p:xfrm>
          <a:off x="228600" y="1763713"/>
          <a:ext cx="7415784" cy="440848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Placeholder 5">
            <a:extLst>
              <a:ext uri="{FF2B5EF4-FFF2-40B4-BE49-F238E27FC236}">
                <a16:creationId xmlns:a16="http://schemas.microsoft.com/office/drawing/2014/main" id="{7A0B2755-2354-4C3A-AC8B-CA59272E9F2E}"/>
              </a:ext>
            </a:extLst>
          </p:cNvPr>
          <p:cNvSpPr>
            <a:spLocks noGrp="1"/>
          </p:cNvSpPr>
          <p:nvPr>
            <p:ph type="body" sz="quarter" idx="10"/>
          </p:nvPr>
        </p:nvSpPr>
        <p:spPr>
          <a:xfrm>
            <a:off x="914400" y="6477000"/>
            <a:ext cx="6781800" cy="457200"/>
          </a:xfrm>
        </p:spPr>
        <p:txBody>
          <a:bodyPr/>
          <a:lstStyle/>
          <a:p>
            <a:r>
              <a:rPr lang="en-US" b="1" dirty="0"/>
              <a:t>23. How much did you spend on art supplies this year versus the previous year?</a:t>
            </a:r>
            <a:r>
              <a:rPr lang="en-US" dirty="0"/>
              <a:t> </a:t>
            </a:r>
          </a:p>
        </p:txBody>
      </p:sp>
      <p:sp>
        <p:nvSpPr>
          <p:cNvPr id="5" name="Slide Number Placeholder 1">
            <a:extLst>
              <a:ext uri="{FF2B5EF4-FFF2-40B4-BE49-F238E27FC236}">
                <a16:creationId xmlns:a16="http://schemas.microsoft.com/office/drawing/2014/main" id="{99100630-D50D-42F3-B70D-830D66445D12}"/>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46</a:t>
            </a:fld>
            <a:endParaRPr lang="en-US" dirty="0"/>
          </a:p>
        </p:txBody>
      </p:sp>
      <p:sp>
        <p:nvSpPr>
          <p:cNvPr id="8" name="Text Placeholder 7">
            <a:extLst>
              <a:ext uri="{FF2B5EF4-FFF2-40B4-BE49-F238E27FC236}">
                <a16:creationId xmlns:a16="http://schemas.microsoft.com/office/drawing/2014/main" id="{643E7309-6323-4E78-8141-200F8B106DB6}"/>
              </a:ext>
            </a:extLst>
          </p:cNvPr>
          <p:cNvSpPr txBox="1">
            <a:spLocks/>
          </p:cNvSpPr>
          <p:nvPr/>
        </p:nvSpPr>
        <p:spPr>
          <a:xfrm>
            <a:off x="457200" y="903287"/>
            <a:ext cx="7086600" cy="1001713"/>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pPr marL="53975">
              <a:tabLst>
                <a:tab pos="53975" algn="l"/>
              </a:tabLst>
            </a:pPr>
            <a:r>
              <a:rPr lang="en-US" sz="2000" kern="0" dirty="0"/>
              <a:t>The largest percentage of participants spent more on art supplie</a:t>
            </a:r>
            <a:r>
              <a:rPr lang="en-US" sz="2000" kern="0" dirty="0">
                <a:solidFill>
                  <a:schemeClr val="bg1"/>
                </a:solidFill>
              </a:rPr>
              <a:t>s</a:t>
            </a:r>
            <a:r>
              <a:rPr lang="en-US" sz="2000" kern="0" dirty="0"/>
              <a:t> this year than the previous year.</a:t>
            </a:r>
          </a:p>
        </p:txBody>
      </p:sp>
      <p:sp>
        <p:nvSpPr>
          <p:cNvPr id="2" name="TextBox 1">
            <a:extLst>
              <a:ext uri="{FF2B5EF4-FFF2-40B4-BE49-F238E27FC236}">
                <a16:creationId xmlns:a16="http://schemas.microsoft.com/office/drawing/2014/main" id="{19CC8CB0-18F2-4BCF-BB5E-40B8B8CC517B}"/>
              </a:ext>
            </a:extLst>
          </p:cNvPr>
          <p:cNvSpPr txBox="1"/>
          <p:nvPr/>
        </p:nvSpPr>
        <p:spPr>
          <a:xfrm>
            <a:off x="2133600" y="1734979"/>
            <a:ext cx="255198" cy="246221"/>
          </a:xfrm>
          <a:prstGeom prst="rect">
            <a:avLst/>
          </a:prstGeom>
          <a:noFill/>
        </p:spPr>
        <p:txBody>
          <a:bodyPr wrap="none" rtlCol="0">
            <a:spAutoFit/>
          </a:bodyPr>
          <a:lstStyle/>
          <a:p>
            <a:r>
              <a:rPr lang="en-US" sz="1000" b="1" dirty="0">
                <a:solidFill>
                  <a:schemeClr val="bg1"/>
                </a:solidFill>
              </a:rPr>
              <a:t>a</a:t>
            </a:r>
          </a:p>
        </p:txBody>
      </p:sp>
      <p:sp>
        <p:nvSpPr>
          <p:cNvPr id="10" name="TextBox 9">
            <a:extLst>
              <a:ext uri="{FF2B5EF4-FFF2-40B4-BE49-F238E27FC236}">
                <a16:creationId xmlns:a16="http://schemas.microsoft.com/office/drawing/2014/main" id="{FED1410B-B670-4DEF-94E1-EAD3CAC2CBAB}"/>
              </a:ext>
            </a:extLst>
          </p:cNvPr>
          <p:cNvSpPr txBox="1"/>
          <p:nvPr/>
        </p:nvSpPr>
        <p:spPr>
          <a:xfrm>
            <a:off x="3165786" y="1734979"/>
            <a:ext cx="263214" cy="246221"/>
          </a:xfrm>
          <a:prstGeom prst="rect">
            <a:avLst/>
          </a:prstGeom>
          <a:noFill/>
        </p:spPr>
        <p:txBody>
          <a:bodyPr wrap="square" rtlCol="0">
            <a:spAutoFit/>
          </a:bodyPr>
          <a:lstStyle/>
          <a:p>
            <a:r>
              <a:rPr lang="en-US" sz="1000" b="1" dirty="0">
                <a:solidFill>
                  <a:schemeClr val="bg1"/>
                </a:solidFill>
              </a:rPr>
              <a:t>b</a:t>
            </a:r>
          </a:p>
        </p:txBody>
      </p:sp>
      <p:sp>
        <p:nvSpPr>
          <p:cNvPr id="11" name="TextBox 10">
            <a:extLst>
              <a:ext uri="{FF2B5EF4-FFF2-40B4-BE49-F238E27FC236}">
                <a16:creationId xmlns:a16="http://schemas.microsoft.com/office/drawing/2014/main" id="{25575056-D746-4519-BBC5-641C24AE3DE3}"/>
              </a:ext>
            </a:extLst>
          </p:cNvPr>
          <p:cNvSpPr txBox="1"/>
          <p:nvPr/>
        </p:nvSpPr>
        <p:spPr>
          <a:xfrm>
            <a:off x="4191000" y="1734979"/>
            <a:ext cx="255198" cy="246221"/>
          </a:xfrm>
          <a:prstGeom prst="rect">
            <a:avLst/>
          </a:prstGeom>
          <a:noFill/>
        </p:spPr>
        <p:txBody>
          <a:bodyPr wrap="square" rtlCol="0">
            <a:spAutoFit/>
          </a:bodyPr>
          <a:lstStyle/>
          <a:p>
            <a:r>
              <a:rPr lang="en-US" sz="1000" b="1" dirty="0">
                <a:solidFill>
                  <a:schemeClr val="bg1"/>
                </a:solidFill>
              </a:rPr>
              <a:t>c</a:t>
            </a:r>
          </a:p>
        </p:txBody>
      </p:sp>
      <p:sp>
        <p:nvSpPr>
          <p:cNvPr id="12" name="TextBox 11">
            <a:extLst>
              <a:ext uri="{FF2B5EF4-FFF2-40B4-BE49-F238E27FC236}">
                <a16:creationId xmlns:a16="http://schemas.microsoft.com/office/drawing/2014/main" id="{406652D7-2E16-4FD1-A125-9E1BB5373B7A}"/>
              </a:ext>
            </a:extLst>
          </p:cNvPr>
          <p:cNvSpPr txBox="1"/>
          <p:nvPr/>
        </p:nvSpPr>
        <p:spPr>
          <a:xfrm>
            <a:off x="5223186" y="1734979"/>
            <a:ext cx="263214" cy="246221"/>
          </a:xfrm>
          <a:prstGeom prst="rect">
            <a:avLst/>
          </a:prstGeom>
          <a:noFill/>
        </p:spPr>
        <p:txBody>
          <a:bodyPr wrap="none" rtlCol="0">
            <a:spAutoFit/>
          </a:bodyPr>
          <a:lstStyle/>
          <a:p>
            <a:r>
              <a:rPr lang="en-US" sz="1000" b="1" dirty="0">
                <a:solidFill>
                  <a:schemeClr val="bg1"/>
                </a:solidFill>
              </a:rPr>
              <a:t>d</a:t>
            </a:r>
          </a:p>
        </p:txBody>
      </p:sp>
      <p:sp>
        <p:nvSpPr>
          <p:cNvPr id="13" name="TextBox 12">
            <a:extLst>
              <a:ext uri="{FF2B5EF4-FFF2-40B4-BE49-F238E27FC236}">
                <a16:creationId xmlns:a16="http://schemas.microsoft.com/office/drawing/2014/main" id="{F65D2CFC-AD54-4D2F-8D42-D8C7667BECCC}"/>
              </a:ext>
            </a:extLst>
          </p:cNvPr>
          <p:cNvSpPr txBox="1"/>
          <p:nvPr/>
        </p:nvSpPr>
        <p:spPr>
          <a:xfrm>
            <a:off x="6221802" y="1734979"/>
            <a:ext cx="255198" cy="246221"/>
          </a:xfrm>
          <a:prstGeom prst="rect">
            <a:avLst/>
          </a:prstGeom>
          <a:noFill/>
        </p:spPr>
        <p:txBody>
          <a:bodyPr wrap="none" rtlCol="0">
            <a:spAutoFit/>
          </a:bodyPr>
          <a:lstStyle/>
          <a:p>
            <a:r>
              <a:rPr lang="en-US" sz="1000" b="1" dirty="0">
                <a:solidFill>
                  <a:schemeClr val="bg1"/>
                </a:solidFill>
              </a:rPr>
              <a:t>e</a:t>
            </a:r>
          </a:p>
        </p:txBody>
      </p:sp>
      <p:sp>
        <p:nvSpPr>
          <p:cNvPr id="14" name="Text Placeholder 6">
            <a:extLst>
              <a:ext uri="{FF2B5EF4-FFF2-40B4-BE49-F238E27FC236}">
                <a16:creationId xmlns:a16="http://schemas.microsoft.com/office/drawing/2014/main" id="{6BBB9F90-F57F-4039-A550-845FA63DC7C9}"/>
              </a:ext>
            </a:extLst>
          </p:cNvPr>
          <p:cNvSpPr txBox="1">
            <a:spLocks/>
          </p:cNvSpPr>
          <p:nvPr/>
        </p:nvSpPr>
        <p:spPr>
          <a:xfrm>
            <a:off x="228600" y="6172200"/>
            <a:ext cx="6960798"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p:txBody>
      </p:sp>
      <p:sp>
        <p:nvSpPr>
          <p:cNvPr id="15" name="TextBox 14">
            <a:extLst>
              <a:ext uri="{FF2B5EF4-FFF2-40B4-BE49-F238E27FC236}">
                <a16:creationId xmlns:a16="http://schemas.microsoft.com/office/drawing/2014/main" id="{16DA5383-3523-40A9-8CC9-0934A43BEA37}"/>
              </a:ext>
            </a:extLst>
          </p:cNvPr>
          <p:cNvSpPr txBox="1"/>
          <p:nvPr/>
        </p:nvSpPr>
        <p:spPr>
          <a:xfrm>
            <a:off x="4240602" y="2819400"/>
            <a:ext cx="407598" cy="246221"/>
          </a:xfrm>
          <a:prstGeom prst="rect">
            <a:avLst/>
          </a:prstGeom>
          <a:noFill/>
        </p:spPr>
        <p:txBody>
          <a:bodyPr wrap="square" rtlCol="0">
            <a:spAutoFit/>
          </a:bodyPr>
          <a:lstStyle/>
          <a:p>
            <a:r>
              <a:rPr lang="en-US" sz="1000" b="1" dirty="0">
                <a:solidFill>
                  <a:schemeClr val="tx2"/>
                </a:solidFill>
              </a:rPr>
              <a:t>d,e</a:t>
            </a:r>
          </a:p>
        </p:txBody>
      </p:sp>
      <p:sp>
        <p:nvSpPr>
          <p:cNvPr id="17" name="TextBox 16">
            <a:extLst>
              <a:ext uri="{FF2B5EF4-FFF2-40B4-BE49-F238E27FC236}">
                <a16:creationId xmlns:a16="http://schemas.microsoft.com/office/drawing/2014/main" id="{3D003C80-12A4-42B9-A06F-E97A56EBA2F6}"/>
              </a:ext>
            </a:extLst>
          </p:cNvPr>
          <p:cNvSpPr txBox="1"/>
          <p:nvPr/>
        </p:nvSpPr>
        <p:spPr>
          <a:xfrm>
            <a:off x="6324600" y="4495800"/>
            <a:ext cx="457200" cy="246221"/>
          </a:xfrm>
          <a:prstGeom prst="rect">
            <a:avLst/>
          </a:prstGeom>
          <a:noFill/>
        </p:spPr>
        <p:txBody>
          <a:bodyPr wrap="square" rtlCol="0">
            <a:spAutoFit/>
          </a:bodyPr>
          <a:lstStyle/>
          <a:p>
            <a:r>
              <a:rPr lang="en-US" sz="1000" b="1" dirty="0">
                <a:solidFill>
                  <a:schemeClr val="bg1"/>
                </a:solidFill>
              </a:rPr>
              <a:t>c</a:t>
            </a:r>
          </a:p>
        </p:txBody>
      </p:sp>
      <p:sp>
        <p:nvSpPr>
          <p:cNvPr id="18" name="TextBox 17">
            <a:extLst>
              <a:ext uri="{FF2B5EF4-FFF2-40B4-BE49-F238E27FC236}">
                <a16:creationId xmlns:a16="http://schemas.microsoft.com/office/drawing/2014/main" id="{CD93C38B-26EF-440A-AA37-3369240A7C51}"/>
              </a:ext>
            </a:extLst>
          </p:cNvPr>
          <p:cNvSpPr txBox="1"/>
          <p:nvPr/>
        </p:nvSpPr>
        <p:spPr>
          <a:xfrm>
            <a:off x="6248400" y="2971800"/>
            <a:ext cx="457200" cy="246221"/>
          </a:xfrm>
          <a:prstGeom prst="rect">
            <a:avLst/>
          </a:prstGeom>
          <a:noFill/>
        </p:spPr>
        <p:txBody>
          <a:bodyPr wrap="square" rtlCol="0">
            <a:spAutoFit/>
          </a:bodyPr>
          <a:lstStyle/>
          <a:p>
            <a:r>
              <a:rPr lang="en-US" sz="1000" b="1" dirty="0">
                <a:solidFill>
                  <a:schemeClr val="tx2"/>
                </a:solidFill>
              </a:rPr>
              <a:t>c,d</a:t>
            </a:r>
          </a:p>
        </p:txBody>
      </p:sp>
      <p:sp>
        <p:nvSpPr>
          <p:cNvPr id="19" name="TextBox 18">
            <a:extLst>
              <a:ext uri="{FF2B5EF4-FFF2-40B4-BE49-F238E27FC236}">
                <a16:creationId xmlns:a16="http://schemas.microsoft.com/office/drawing/2014/main" id="{A9D2B9EF-B1B7-4DAA-A4BD-30E10D5A6348}"/>
              </a:ext>
            </a:extLst>
          </p:cNvPr>
          <p:cNvSpPr txBox="1"/>
          <p:nvPr/>
        </p:nvSpPr>
        <p:spPr>
          <a:xfrm>
            <a:off x="5231202" y="2971800"/>
            <a:ext cx="407598" cy="246221"/>
          </a:xfrm>
          <a:prstGeom prst="rect">
            <a:avLst/>
          </a:prstGeom>
          <a:noFill/>
        </p:spPr>
        <p:txBody>
          <a:bodyPr wrap="square" rtlCol="0">
            <a:spAutoFit/>
          </a:bodyPr>
          <a:lstStyle/>
          <a:p>
            <a:r>
              <a:rPr lang="en-US" sz="1000" b="1" dirty="0">
                <a:solidFill>
                  <a:schemeClr val="tx2"/>
                </a:solidFill>
              </a:rPr>
              <a:t>c,e</a:t>
            </a:r>
          </a:p>
        </p:txBody>
      </p:sp>
      <p:sp>
        <p:nvSpPr>
          <p:cNvPr id="20" name="TextBox 19">
            <a:extLst>
              <a:ext uri="{FF2B5EF4-FFF2-40B4-BE49-F238E27FC236}">
                <a16:creationId xmlns:a16="http://schemas.microsoft.com/office/drawing/2014/main" id="{BE096346-126F-4FF4-BCC0-700874C7FC5D}"/>
              </a:ext>
            </a:extLst>
          </p:cNvPr>
          <p:cNvSpPr txBox="1"/>
          <p:nvPr/>
        </p:nvSpPr>
        <p:spPr>
          <a:xfrm>
            <a:off x="4240602" y="4343400"/>
            <a:ext cx="407598" cy="246221"/>
          </a:xfrm>
          <a:prstGeom prst="rect">
            <a:avLst/>
          </a:prstGeom>
          <a:noFill/>
        </p:spPr>
        <p:txBody>
          <a:bodyPr wrap="square" rtlCol="0">
            <a:spAutoFit/>
          </a:bodyPr>
          <a:lstStyle/>
          <a:p>
            <a:r>
              <a:rPr lang="en-US" sz="1000" b="1" dirty="0">
                <a:solidFill>
                  <a:schemeClr val="bg1"/>
                </a:solidFill>
              </a:rPr>
              <a:t>d,e</a:t>
            </a:r>
          </a:p>
        </p:txBody>
      </p:sp>
      <p:sp>
        <p:nvSpPr>
          <p:cNvPr id="21" name="TextBox 20">
            <a:extLst>
              <a:ext uri="{FF2B5EF4-FFF2-40B4-BE49-F238E27FC236}">
                <a16:creationId xmlns:a16="http://schemas.microsoft.com/office/drawing/2014/main" id="{2EC230CB-B370-48D0-9AB7-17AEDCC5D1BB}"/>
              </a:ext>
            </a:extLst>
          </p:cNvPr>
          <p:cNvSpPr txBox="1"/>
          <p:nvPr/>
        </p:nvSpPr>
        <p:spPr>
          <a:xfrm>
            <a:off x="5334000" y="4572000"/>
            <a:ext cx="407598" cy="246221"/>
          </a:xfrm>
          <a:prstGeom prst="rect">
            <a:avLst/>
          </a:prstGeom>
          <a:noFill/>
        </p:spPr>
        <p:txBody>
          <a:bodyPr wrap="square" rtlCol="0">
            <a:spAutoFit/>
          </a:bodyPr>
          <a:lstStyle/>
          <a:p>
            <a:r>
              <a:rPr lang="en-US" sz="1000" b="1" dirty="0">
                <a:solidFill>
                  <a:schemeClr val="bg1"/>
                </a:solidFill>
              </a:rPr>
              <a:t>c</a:t>
            </a:r>
          </a:p>
        </p:txBody>
      </p:sp>
      <p:pic>
        <p:nvPicPr>
          <p:cNvPr id="22" name="Graphic 21" descr="Small paint brush">
            <a:extLst>
              <a:ext uri="{FF2B5EF4-FFF2-40B4-BE49-F238E27FC236}">
                <a16:creationId xmlns:a16="http://schemas.microsoft.com/office/drawing/2014/main" id="{0F01AE1D-8638-48A3-98B1-11A0D85F9C4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441538">
            <a:off x="92665" y="949029"/>
            <a:ext cx="408940" cy="381000"/>
          </a:xfrm>
          <a:prstGeom prst="rect">
            <a:avLst/>
          </a:prstGeom>
        </p:spPr>
      </p:pic>
    </p:spTree>
    <p:extLst>
      <p:ext uri="{BB962C8B-B14F-4D97-AF65-F5344CB8AC3E}">
        <p14:creationId xmlns:p14="http://schemas.microsoft.com/office/powerpoint/2010/main" val="9859550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4970360-6B5F-41E8-ACD0-D47E10FABE9B}"/>
              </a:ext>
            </a:extLst>
          </p:cNvPr>
          <p:cNvSpPr>
            <a:spLocks noGrp="1"/>
          </p:cNvSpPr>
          <p:nvPr>
            <p:ph type="title"/>
          </p:nvPr>
        </p:nvSpPr>
        <p:spPr/>
        <p:txBody>
          <a:bodyPr/>
          <a:lstStyle/>
          <a:p>
            <a:r>
              <a:rPr lang="en-US" dirty="0"/>
              <a:t>Unusual Products Used</a:t>
            </a:r>
          </a:p>
        </p:txBody>
      </p:sp>
      <p:sp>
        <p:nvSpPr>
          <p:cNvPr id="8" name="Text Placeholder 7">
            <a:extLst>
              <a:ext uri="{FF2B5EF4-FFF2-40B4-BE49-F238E27FC236}">
                <a16:creationId xmlns:a16="http://schemas.microsoft.com/office/drawing/2014/main" id="{D194D166-1FDD-4128-BAE0-B6B514E00A26}"/>
              </a:ext>
            </a:extLst>
          </p:cNvPr>
          <p:cNvSpPr>
            <a:spLocks noGrp="1"/>
          </p:cNvSpPr>
          <p:nvPr>
            <p:ph type="body" sz="quarter" idx="10"/>
          </p:nvPr>
        </p:nvSpPr>
        <p:spPr>
          <a:xfrm>
            <a:off x="457200" y="914400"/>
            <a:ext cx="7086600" cy="1001713"/>
          </a:xfrm>
        </p:spPr>
        <p:txBody>
          <a:bodyPr/>
          <a:lstStyle/>
          <a:p>
            <a:pPr marL="53975" indent="0">
              <a:buNone/>
            </a:pPr>
            <a:r>
              <a:rPr lang="en-US" dirty="0"/>
              <a:t>Fabrics, wood and stencils rank high among the “alternative” creative products used.</a:t>
            </a:r>
          </a:p>
        </p:txBody>
      </p:sp>
      <p:graphicFrame>
        <p:nvGraphicFramePr>
          <p:cNvPr id="6" name="Content Placeholder 5">
            <a:extLst>
              <a:ext uri="{FF2B5EF4-FFF2-40B4-BE49-F238E27FC236}">
                <a16:creationId xmlns:a16="http://schemas.microsoft.com/office/drawing/2014/main" id="{61B37AF2-3E2D-43E4-8F16-06EFF4B9621B}"/>
              </a:ext>
            </a:extLst>
          </p:cNvPr>
          <p:cNvGraphicFramePr>
            <a:graphicFrameLocks noGrp="1"/>
          </p:cNvGraphicFramePr>
          <p:nvPr>
            <p:ph idx="4294967295"/>
            <p:extLst>
              <p:ext uri="{D42A27DB-BD31-4B8C-83A1-F6EECF244321}">
                <p14:modId xmlns:p14="http://schemas.microsoft.com/office/powerpoint/2010/main" val="3223515534"/>
              </p:ext>
            </p:extLst>
          </p:nvPr>
        </p:nvGraphicFramePr>
        <p:xfrm>
          <a:off x="228600" y="1960880"/>
          <a:ext cx="7415785" cy="3022600"/>
        </p:xfrm>
        <a:graphic>
          <a:graphicData uri="http://schemas.openxmlformats.org/drawingml/2006/table">
            <a:tbl>
              <a:tblPr firstRow="1" bandRow="1">
                <a:tableStyleId>{9D7B26C5-4107-4FEC-AEDC-1716B250A1EF}</a:tableStyleId>
              </a:tblPr>
              <a:tblGrid>
                <a:gridCol w="2076419">
                  <a:extLst>
                    <a:ext uri="{9D8B030D-6E8A-4147-A177-3AD203B41FA5}">
                      <a16:colId xmlns:a16="http://schemas.microsoft.com/office/drawing/2014/main" val="3124580405"/>
                    </a:ext>
                  </a:extLst>
                </a:gridCol>
                <a:gridCol w="802416">
                  <a:extLst>
                    <a:ext uri="{9D8B030D-6E8A-4147-A177-3AD203B41FA5}">
                      <a16:colId xmlns:a16="http://schemas.microsoft.com/office/drawing/2014/main" val="3408498545"/>
                    </a:ext>
                  </a:extLst>
                </a:gridCol>
                <a:gridCol w="854902">
                  <a:extLst>
                    <a:ext uri="{9D8B030D-6E8A-4147-A177-3AD203B41FA5}">
                      <a16:colId xmlns:a16="http://schemas.microsoft.com/office/drawing/2014/main" val="3533829055"/>
                    </a:ext>
                  </a:extLst>
                </a:gridCol>
                <a:gridCol w="920512">
                  <a:extLst>
                    <a:ext uri="{9D8B030D-6E8A-4147-A177-3AD203B41FA5}">
                      <a16:colId xmlns:a16="http://schemas.microsoft.com/office/drawing/2014/main" val="4142446680"/>
                    </a:ext>
                  </a:extLst>
                </a:gridCol>
                <a:gridCol w="920512">
                  <a:extLst>
                    <a:ext uri="{9D8B030D-6E8A-4147-A177-3AD203B41FA5}">
                      <a16:colId xmlns:a16="http://schemas.microsoft.com/office/drawing/2014/main" val="2399029991"/>
                    </a:ext>
                  </a:extLst>
                </a:gridCol>
                <a:gridCol w="920512">
                  <a:extLst>
                    <a:ext uri="{9D8B030D-6E8A-4147-A177-3AD203B41FA5}">
                      <a16:colId xmlns:a16="http://schemas.microsoft.com/office/drawing/2014/main" val="2908534431"/>
                    </a:ext>
                  </a:extLst>
                </a:gridCol>
                <a:gridCol w="920512">
                  <a:extLst>
                    <a:ext uri="{9D8B030D-6E8A-4147-A177-3AD203B41FA5}">
                      <a16:colId xmlns:a16="http://schemas.microsoft.com/office/drawing/2014/main" val="1076768269"/>
                    </a:ext>
                  </a:extLst>
                </a:gridCol>
              </a:tblGrid>
              <a:tr h="370840">
                <a:tc>
                  <a:txBody>
                    <a:bodyPr/>
                    <a:lstStyle/>
                    <a:p>
                      <a:pPr algn="ctr"/>
                      <a:endParaRPr lang="en-US" sz="1200" dirty="0">
                        <a:solidFill>
                          <a:schemeClr val="bg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Total</a:t>
                      </a:r>
                    </a:p>
                  </a:txBody>
                  <a:tcPr anchor="ctr"/>
                </a:tc>
                <a:tc>
                  <a:txBody>
                    <a:bodyPr/>
                    <a:lstStyle/>
                    <a:p>
                      <a:pPr algn="ctr"/>
                      <a:r>
                        <a:rPr lang="en-US" sz="1200" dirty="0">
                          <a:solidFill>
                            <a:schemeClr val="bg1"/>
                          </a:solidFill>
                        </a:rPr>
                        <a:t>U.S.</a:t>
                      </a:r>
                    </a:p>
                  </a:txBody>
                  <a:tcPr anchor="ctr"/>
                </a:tc>
                <a:tc>
                  <a:txBody>
                    <a:bodyPr/>
                    <a:lstStyle/>
                    <a:p>
                      <a:pPr algn="ctr"/>
                      <a:r>
                        <a:rPr lang="en-US" sz="1200" dirty="0">
                          <a:solidFill>
                            <a:schemeClr val="bg1"/>
                          </a:solidFill>
                        </a:rPr>
                        <a:t>Canada</a:t>
                      </a:r>
                    </a:p>
                  </a:txBody>
                  <a:tcPr anchor="ctr"/>
                </a:tc>
                <a:tc>
                  <a:txBody>
                    <a:bodyPr/>
                    <a:lstStyle/>
                    <a:p>
                      <a:pPr algn="ctr"/>
                      <a:r>
                        <a:rPr lang="en-US" sz="1200" dirty="0">
                          <a:solidFill>
                            <a:schemeClr val="bg1"/>
                          </a:solidFill>
                        </a:rPr>
                        <a:t>Student</a:t>
                      </a:r>
                    </a:p>
                  </a:txBody>
                  <a:tcPr anchor="ctr"/>
                </a:tc>
                <a:tc>
                  <a:txBody>
                    <a:bodyPr/>
                    <a:lstStyle/>
                    <a:p>
                      <a:pPr algn="ctr"/>
                      <a:r>
                        <a:rPr lang="en-US" sz="1200" dirty="0">
                          <a:solidFill>
                            <a:schemeClr val="bg1"/>
                          </a:solidFill>
                        </a:rPr>
                        <a:t>Pro</a:t>
                      </a:r>
                    </a:p>
                  </a:txBody>
                  <a:tcPr anchor="ctr"/>
                </a:tc>
                <a:tc>
                  <a:txBody>
                    <a:bodyPr/>
                    <a:lstStyle/>
                    <a:p>
                      <a:pPr algn="ctr"/>
                      <a:r>
                        <a:rPr lang="en-US" sz="1200" dirty="0">
                          <a:solidFill>
                            <a:schemeClr val="bg1"/>
                          </a:solidFill>
                        </a:rPr>
                        <a:t>Hobbyist</a:t>
                      </a:r>
                    </a:p>
                  </a:txBody>
                  <a:tcPr anchor="ctr"/>
                </a:tc>
                <a:extLst>
                  <a:ext uri="{0D108BD9-81ED-4DB2-BD59-A6C34878D82A}">
                    <a16:rowId xmlns:a16="http://schemas.microsoft.com/office/drawing/2014/main" val="1672700539"/>
                  </a:ext>
                </a:extLst>
              </a:tr>
              <a:tr h="0">
                <a:tc>
                  <a:txBody>
                    <a:bodyPr/>
                    <a:lstStyle/>
                    <a:p>
                      <a:endParaRPr lang="en-US" sz="1200" b="1" dirty="0">
                        <a:solidFill>
                          <a:schemeClr val="bg1"/>
                        </a:solidFill>
                      </a:endParaRPr>
                    </a:p>
                  </a:txBody>
                  <a:tcPr anchor="ctr">
                    <a:noFill/>
                  </a:tcPr>
                </a:tc>
                <a:tc>
                  <a:txBody>
                    <a:bodyPr/>
                    <a:lstStyle/>
                    <a:p>
                      <a:pPr algn="ctr"/>
                      <a:endParaRPr lang="en-US" sz="1200" dirty="0">
                        <a:solidFill>
                          <a:schemeClr val="bg1"/>
                        </a:solidFill>
                      </a:endParaRPr>
                    </a:p>
                  </a:txBody>
                  <a:tcPr anchor="ctr">
                    <a:noFill/>
                  </a:tcPr>
                </a:tc>
                <a:tc>
                  <a:txBody>
                    <a:bodyPr/>
                    <a:lstStyle/>
                    <a:p>
                      <a:pPr algn="ctr"/>
                      <a:r>
                        <a:rPr lang="en-US" sz="1200" dirty="0">
                          <a:solidFill>
                            <a:schemeClr val="bg1"/>
                          </a:solidFill>
                        </a:rPr>
                        <a:t>(a)</a:t>
                      </a:r>
                      <a:endParaRPr lang="en-US" sz="1200" b="1" dirty="0">
                        <a:solidFill>
                          <a:schemeClr val="bg1"/>
                        </a:solidFill>
                      </a:endParaRPr>
                    </a:p>
                  </a:txBody>
                  <a:tcPr anchor="ctr">
                    <a:noFill/>
                  </a:tcPr>
                </a:tc>
                <a:tc>
                  <a:txBody>
                    <a:bodyPr/>
                    <a:lstStyle/>
                    <a:p>
                      <a:pPr algn="ctr"/>
                      <a:r>
                        <a:rPr lang="en-US" sz="1200" dirty="0">
                          <a:solidFill>
                            <a:schemeClr val="bg1"/>
                          </a:solidFill>
                        </a:rPr>
                        <a:t>(b)</a:t>
                      </a:r>
                      <a:endParaRPr lang="en-US" sz="1200" b="1" dirty="0">
                        <a:solidFill>
                          <a:schemeClr val="bg1"/>
                        </a:solidFill>
                      </a:endParaRPr>
                    </a:p>
                  </a:txBody>
                  <a:tcPr anchor="ctr">
                    <a:noFill/>
                  </a:tcPr>
                </a:tc>
                <a:tc>
                  <a:txBody>
                    <a:bodyPr/>
                    <a:lstStyle/>
                    <a:p>
                      <a:pPr algn="ctr"/>
                      <a:r>
                        <a:rPr lang="en-US" sz="1200" dirty="0">
                          <a:solidFill>
                            <a:schemeClr val="bg1"/>
                          </a:solidFill>
                        </a:rPr>
                        <a:t>(c)</a:t>
                      </a:r>
                      <a:endParaRPr lang="en-US" sz="1200" b="1" dirty="0">
                        <a:solidFill>
                          <a:schemeClr val="bg1"/>
                        </a:solidFill>
                      </a:endParaRPr>
                    </a:p>
                  </a:txBody>
                  <a:tcPr anchor="ctr">
                    <a:noFill/>
                  </a:tcPr>
                </a:tc>
                <a:tc>
                  <a:txBody>
                    <a:bodyPr/>
                    <a:lstStyle/>
                    <a:p>
                      <a:pPr algn="ctr"/>
                      <a:r>
                        <a:rPr lang="en-US" sz="1200" dirty="0">
                          <a:solidFill>
                            <a:schemeClr val="bg1"/>
                          </a:solidFill>
                        </a:rPr>
                        <a:t>(d)</a:t>
                      </a:r>
                      <a:endParaRPr lang="en-US" sz="1200" b="1" dirty="0">
                        <a:solidFill>
                          <a:schemeClr val="bg1"/>
                        </a:solidFill>
                      </a:endParaRPr>
                    </a:p>
                  </a:txBody>
                  <a:tcPr anchor="ctr">
                    <a:noFill/>
                  </a:tcPr>
                </a:tc>
                <a:tc>
                  <a:txBody>
                    <a:bodyPr/>
                    <a:lstStyle/>
                    <a:p>
                      <a:pPr algn="ctr"/>
                      <a:r>
                        <a:rPr lang="en-US" sz="1200" dirty="0">
                          <a:solidFill>
                            <a:schemeClr val="bg1"/>
                          </a:solidFill>
                        </a:rPr>
                        <a:t>(e)</a:t>
                      </a:r>
                      <a:endParaRPr lang="en-US" sz="1200" b="1" dirty="0">
                        <a:solidFill>
                          <a:schemeClr val="bg1"/>
                        </a:solidFill>
                      </a:endParaRPr>
                    </a:p>
                  </a:txBody>
                  <a:tcPr anchor="ctr">
                    <a:noFill/>
                  </a:tcPr>
                </a:tc>
                <a:extLst>
                  <a:ext uri="{0D108BD9-81ED-4DB2-BD59-A6C34878D82A}">
                    <a16:rowId xmlns:a16="http://schemas.microsoft.com/office/drawing/2014/main" val="3423750114"/>
                  </a:ext>
                </a:extLst>
              </a:tr>
              <a:tr h="0">
                <a:tc>
                  <a:txBody>
                    <a:bodyPr/>
                    <a:lstStyle/>
                    <a:p>
                      <a:r>
                        <a:rPr lang="en-US" sz="1200" dirty="0">
                          <a:solidFill>
                            <a:schemeClr val="bg1"/>
                          </a:solidFill>
                        </a:rPr>
                        <a:t>Fabric, wood crafts, &amp; supplies</a:t>
                      </a:r>
                      <a:endParaRPr lang="en-US" sz="1200" b="1" dirty="0">
                        <a:solidFill>
                          <a:schemeClr val="bg1"/>
                        </a:solidFill>
                      </a:endParaRPr>
                    </a:p>
                  </a:txBody>
                  <a:tcPr anchor="ctr">
                    <a:noFill/>
                  </a:tcPr>
                </a:tc>
                <a:tc>
                  <a:txBody>
                    <a:bodyPr/>
                    <a:lstStyle/>
                    <a:p>
                      <a:pPr algn="ctr"/>
                      <a:r>
                        <a:rPr lang="en-US" sz="1200" dirty="0">
                          <a:solidFill>
                            <a:schemeClr val="bg1"/>
                          </a:solidFill>
                        </a:rPr>
                        <a:t>28%</a:t>
                      </a:r>
                    </a:p>
                  </a:txBody>
                  <a:tcPr anchor="ctr">
                    <a:noFill/>
                  </a:tcPr>
                </a:tc>
                <a:tc>
                  <a:txBody>
                    <a:bodyPr/>
                    <a:lstStyle/>
                    <a:p>
                      <a:pPr algn="ctr"/>
                      <a:r>
                        <a:rPr lang="en-US" sz="1200" dirty="0">
                          <a:solidFill>
                            <a:schemeClr val="bg1"/>
                          </a:solidFill>
                        </a:rPr>
                        <a:t>29%</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26%</a:t>
                      </a:r>
                    </a:p>
                  </a:txBody>
                  <a:tcPr anchor="ctr">
                    <a:noFill/>
                  </a:tcPr>
                </a:tc>
                <a:tc>
                  <a:txBody>
                    <a:bodyPr/>
                    <a:lstStyle/>
                    <a:p>
                      <a:pPr algn="ctr"/>
                      <a:r>
                        <a:rPr lang="en-US" sz="1200" baseline="0" dirty="0">
                          <a:solidFill>
                            <a:schemeClr val="bg1"/>
                          </a:solidFill>
                        </a:rPr>
                        <a:t>31%</a:t>
                      </a:r>
                      <a:r>
                        <a:rPr lang="en-US" sz="1200" baseline="30000" dirty="0">
                          <a:solidFill>
                            <a:schemeClr val="bg1"/>
                          </a:solidFill>
                        </a:rPr>
                        <a:t>(d,e)</a:t>
                      </a:r>
                      <a:endParaRPr lang="en-US" sz="1200" baseline="0" dirty="0">
                        <a:solidFill>
                          <a:schemeClr val="bg1"/>
                        </a:solidFill>
                      </a:endParaRPr>
                    </a:p>
                  </a:txBody>
                  <a:tcPr anchor="ctr">
                    <a:noFill/>
                  </a:tcPr>
                </a:tc>
                <a:tc>
                  <a:txBody>
                    <a:bodyPr/>
                    <a:lstStyle/>
                    <a:p>
                      <a:pPr algn="ctr"/>
                      <a:r>
                        <a:rPr lang="en-US" sz="1200" dirty="0">
                          <a:solidFill>
                            <a:schemeClr val="bg1"/>
                          </a:solidFill>
                        </a:rPr>
                        <a:t>26%</a:t>
                      </a:r>
                      <a:r>
                        <a:rPr lang="en-US" sz="1200" baseline="30000" dirty="0">
                          <a:solidFill>
                            <a:schemeClr val="bg1"/>
                          </a:solidFill>
                        </a:rPr>
                        <a:t>(c)</a:t>
                      </a:r>
                      <a:endParaRPr lang="en-US" sz="1200" dirty="0">
                        <a:solidFill>
                          <a:schemeClr val="bg1"/>
                        </a:solidFill>
                      </a:endParaRPr>
                    </a:p>
                  </a:txBody>
                  <a:tcPr anchor="ctr">
                    <a:noFill/>
                  </a:tcPr>
                </a:tc>
                <a:tc>
                  <a:txBody>
                    <a:bodyPr/>
                    <a:lstStyle/>
                    <a:p>
                      <a:pPr algn="ctr"/>
                      <a:r>
                        <a:rPr lang="en-US" sz="1200" dirty="0">
                          <a:solidFill>
                            <a:schemeClr val="bg1"/>
                          </a:solidFill>
                        </a:rPr>
                        <a:t>28%</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423087819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Stencils &amp; craft paints</a:t>
                      </a:r>
                      <a:endParaRPr lang="en-US" sz="1200" b="1" dirty="0">
                        <a:solidFill>
                          <a:schemeClr val="bg1"/>
                        </a:solidFill>
                      </a:endParaRPr>
                    </a:p>
                  </a:txBody>
                  <a:tcPr anchor="ctr">
                    <a:noFill/>
                  </a:tcPr>
                </a:tc>
                <a:tc>
                  <a:txBody>
                    <a:bodyPr/>
                    <a:lstStyle/>
                    <a:p>
                      <a:pPr algn="ctr"/>
                      <a:r>
                        <a:rPr lang="en-US" sz="1200" dirty="0">
                          <a:solidFill>
                            <a:schemeClr val="bg1"/>
                          </a:solidFill>
                        </a:rPr>
                        <a:t>26%</a:t>
                      </a:r>
                    </a:p>
                  </a:txBody>
                  <a:tcPr anchor="ctr">
                    <a:noFill/>
                  </a:tcPr>
                </a:tc>
                <a:tc>
                  <a:txBody>
                    <a:bodyPr/>
                    <a:lstStyle/>
                    <a:p>
                      <a:pPr algn="ctr"/>
                      <a:r>
                        <a:rPr lang="en-US" sz="1200" dirty="0">
                          <a:solidFill>
                            <a:schemeClr val="bg1"/>
                          </a:solidFill>
                        </a:rPr>
                        <a:t>28%</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23%</a:t>
                      </a:r>
                    </a:p>
                  </a:txBody>
                  <a:tcPr anchor="ctr">
                    <a:noFill/>
                  </a:tcPr>
                </a:tc>
                <a:tc>
                  <a:txBody>
                    <a:bodyPr/>
                    <a:lstStyle/>
                    <a:p>
                      <a:pPr algn="ctr"/>
                      <a:r>
                        <a:rPr lang="en-US" sz="1200" baseline="0" dirty="0">
                          <a:solidFill>
                            <a:schemeClr val="bg1"/>
                          </a:solidFill>
                        </a:rPr>
                        <a:t>20%</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24%</a:t>
                      </a:r>
                    </a:p>
                  </a:txBody>
                  <a:tcPr anchor="ctr">
                    <a:noFill/>
                  </a:tcPr>
                </a:tc>
                <a:tc>
                  <a:txBody>
                    <a:bodyPr/>
                    <a:lstStyle/>
                    <a:p>
                      <a:pPr algn="ctr"/>
                      <a:r>
                        <a:rPr lang="en-US" sz="1200" dirty="0">
                          <a:solidFill>
                            <a:schemeClr val="bg1"/>
                          </a:solidFill>
                        </a:rPr>
                        <a:t>27%</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399659408"/>
                  </a:ext>
                </a:extLst>
              </a:tr>
              <a:tr h="0">
                <a:tc>
                  <a:txBody>
                    <a:bodyPr/>
                    <a:lstStyle/>
                    <a:p>
                      <a:r>
                        <a:rPr lang="en-US" sz="1200" dirty="0">
                          <a:solidFill>
                            <a:schemeClr val="bg1"/>
                          </a:solidFill>
                        </a:rPr>
                        <a:t>Clay, molding, &amp; sculpting</a:t>
                      </a:r>
                      <a:endParaRPr lang="en-US" sz="1200" b="1" dirty="0">
                        <a:solidFill>
                          <a:schemeClr val="bg1"/>
                        </a:solidFill>
                      </a:endParaRPr>
                    </a:p>
                  </a:txBody>
                  <a:tcPr anchor="ctr">
                    <a:noFill/>
                  </a:tcPr>
                </a:tc>
                <a:tc>
                  <a:txBody>
                    <a:bodyPr/>
                    <a:lstStyle/>
                    <a:p>
                      <a:pPr algn="ctr"/>
                      <a:r>
                        <a:rPr lang="en-US" sz="1200" dirty="0">
                          <a:solidFill>
                            <a:schemeClr val="bg1"/>
                          </a:solidFill>
                        </a:rPr>
                        <a:t>15%</a:t>
                      </a:r>
                    </a:p>
                  </a:txBody>
                  <a:tcPr anchor="ctr">
                    <a:noFill/>
                  </a:tcPr>
                </a:tc>
                <a:tc>
                  <a:txBody>
                    <a:bodyPr/>
                    <a:lstStyle/>
                    <a:p>
                      <a:pPr algn="ctr"/>
                      <a:r>
                        <a:rPr lang="en-US" sz="1200" dirty="0">
                          <a:solidFill>
                            <a:schemeClr val="bg1"/>
                          </a:solidFill>
                        </a:rPr>
                        <a:t>15%</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13%</a:t>
                      </a:r>
                    </a:p>
                  </a:txBody>
                  <a:tcPr anchor="ctr">
                    <a:noFill/>
                  </a:tcPr>
                </a:tc>
                <a:tc>
                  <a:txBody>
                    <a:bodyPr/>
                    <a:lstStyle/>
                    <a:p>
                      <a:pPr algn="ctr"/>
                      <a:r>
                        <a:rPr lang="en-US" sz="1200" baseline="0" dirty="0">
                          <a:solidFill>
                            <a:schemeClr val="bg1"/>
                          </a:solidFill>
                        </a:rPr>
                        <a:t>23%</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20%</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13%</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2159702854"/>
                  </a:ext>
                </a:extLst>
              </a:tr>
              <a:tr h="254000">
                <a:tc>
                  <a:txBody>
                    <a:bodyPr/>
                    <a:lstStyle/>
                    <a:p>
                      <a:pPr marL="0" algn="l" defTabSz="914400" rtl="0" eaLnBrk="1" latinLnBrk="0" hangingPunct="1"/>
                      <a:r>
                        <a:rPr lang="en-US" sz="1200" kern="1200" dirty="0">
                          <a:solidFill>
                            <a:schemeClr val="bg1"/>
                          </a:solidFill>
                        </a:rPr>
                        <a:t>Metal</a:t>
                      </a:r>
                      <a:endParaRPr lang="en-US" sz="1200" b="1" kern="1200" dirty="0">
                        <a:solidFill>
                          <a:schemeClr val="bg1"/>
                        </a:solidFill>
                        <a:latin typeface="+mn-lt"/>
                        <a:ea typeface="+mn-ea"/>
                        <a:cs typeface="+mn-cs"/>
                      </a:endParaRPr>
                    </a:p>
                  </a:txBody>
                  <a:tcPr anchor="ctr">
                    <a:noFill/>
                  </a:tcPr>
                </a:tc>
                <a:tc>
                  <a:txBody>
                    <a:bodyPr/>
                    <a:lstStyle/>
                    <a:p>
                      <a:pPr algn="ctr"/>
                      <a:r>
                        <a:rPr lang="en-US" sz="1200" dirty="0">
                          <a:solidFill>
                            <a:schemeClr val="bg1"/>
                          </a:solidFill>
                        </a:rPr>
                        <a:t>13%</a:t>
                      </a:r>
                    </a:p>
                  </a:txBody>
                  <a:tcPr anchor="ctr">
                    <a:noFill/>
                  </a:tcPr>
                </a:tc>
                <a:tc>
                  <a:txBody>
                    <a:bodyPr/>
                    <a:lstStyle/>
                    <a:p>
                      <a:pPr algn="ctr"/>
                      <a:r>
                        <a:rPr lang="en-US" sz="1200" dirty="0">
                          <a:solidFill>
                            <a:schemeClr val="bg1"/>
                          </a:solidFill>
                        </a:rPr>
                        <a:t>14%</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baseline="0" dirty="0">
                          <a:solidFill>
                            <a:schemeClr val="bg1"/>
                          </a:solidFill>
                        </a:rPr>
                        <a:t>13%</a:t>
                      </a:r>
                      <a:r>
                        <a:rPr lang="en-US" sz="1200" baseline="30000" dirty="0">
                          <a:solidFill>
                            <a:schemeClr val="bg1"/>
                          </a:solidFill>
                        </a:rPr>
                        <a:t>(d)</a:t>
                      </a:r>
                      <a:endParaRPr lang="en-US" sz="1200" baseline="0" dirty="0">
                        <a:solidFill>
                          <a:schemeClr val="bg1"/>
                        </a:solidFill>
                      </a:endParaRPr>
                    </a:p>
                  </a:txBody>
                  <a:tcPr anchor="ctr">
                    <a:noFill/>
                  </a:tcPr>
                </a:tc>
                <a:tc>
                  <a:txBody>
                    <a:bodyPr/>
                    <a:lstStyle/>
                    <a:p>
                      <a:pPr algn="ctr"/>
                      <a:r>
                        <a:rPr lang="en-US" sz="1200" dirty="0">
                          <a:solidFill>
                            <a:schemeClr val="bg1"/>
                          </a:solidFill>
                        </a:rPr>
                        <a:t>19%</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12%</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3343760334"/>
                  </a:ext>
                </a:extLst>
              </a:tr>
              <a:tr h="0">
                <a:tc>
                  <a:txBody>
                    <a:bodyPr/>
                    <a:lstStyle/>
                    <a:p>
                      <a:r>
                        <a:rPr lang="en-US" sz="1200" dirty="0">
                          <a:solidFill>
                            <a:schemeClr val="bg1"/>
                          </a:solidFill>
                        </a:rPr>
                        <a:t>Mosaic tile/rocks</a:t>
                      </a:r>
                      <a:endParaRPr lang="en-US" sz="1200" b="1" dirty="0">
                        <a:solidFill>
                          <a:schemeClr val="bg1"/>
                        </a:solidFill>
                      </a:endParaRP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dirty="0">
                          <a:solidFill>
                            <a:schemeClr val="bg1"/>
                          </a:solidFill>
                        </a:rPr>
                        <a:t>10%</a:t>
                      </a:r>
                    </a:p>
                  </a:txBody>
                  <a:tcPr anchor="ctr">
                    <a:noFill/>
                  </a:tcPr>
                </a:tc>
                <a:tc>
                  <a:txBody>
                    <a:bodyPr/>
                    <a:lstStyle/>
                    <a:p>
                      <a:pPr algn="ctr"/>
                      <a:r>
                        <a:rPr lang="en-US" sz="1200" baseline="0" dirty="0">
                          <a:solidFill>
                            <a:schemeClr val="bg1"/>
                          </a:solidFill>
                        </a:rPr>
                        <a:t>8%</a:t>
                      </a:r>
                      <a:r>
                        <a:rPr lang="en-US" sz="1200" baseline="30000" dirty="0">
                          <a:solidFill>
                            <a:schemeClr val="bg1"/>
                          </a:solidFill>
                        </a:rPr>
                        <a:t>(e)</a:t>
                      </a:r>
                      <a:endParaRPr lang="en-US" sz="1200" baseline="0" dirty="0">
                        <a:solidFill>
                          <a:schemeClr val="bg1"/>
                        </a:solidFill>
                      </a:endParaRP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dirty="0">
                          <a:solidFill>
                            <a:schemeClr val="bg1"/>
                          </a:solidFill>
                        </a:rPr>
                        <a:t>11%</a:t>
                      </a:r>
                      <a:r>
                        <a:rPr lang="en-US" sz="1200" baseline="30000" dirty="0">
                          <a:solidFill>
                            <a:schemeClr val="bg1"/>
                          </a:solidFill>
                        </a:rPr>
                        <a:t>(c)</a:t>
                      </a:r>
                      <a:endParaRPr lang="en-US" sz="1200" dirty="0">
                        <a:solidFill>
                          <a:schemeClr val="bg1"/>
                        </a:solidFill>
                      </a:endParaRPr>
                    </a:p>
                  </a:txBody>
                  <a:tcPr anchor="ctr">
                    <a:noFill/>
                  </a:tcPr>
                </a:tc>
                <a:extLst>
                  <a:ext uri="{0D108BD9-81ED-4DB2-BD59-A6C34878D82A}">
                    <a16:rowId xmlns:a16="http://schemas.microsoft.com/office/drawing/2014/main" val="1260973540"/>
                  </a:ext>
                </a:extLst>
              </a:tr>
              <a:tr h="0">
                <a:tc>
                  <a:txBody>
                    <a:bodyPr/>
                    <a:lstStyle/>
                    <a:p>
                      <a:r>
                        <a:rPr lang="en-US" sz="1200" dirty="0">
                          <a:solidFill>
                            <a:schemeClr val="bg1"/>
                          </a:solidFill>
                        </a:rPr>
                        <a:t>Glass</a:t>
                      </a:r>
                      <a:endParaRPr lang="en-US" sz="1200" b="1" dirty="0">
                        <a:solidFill>
                          <a:schemeClr val="bg1"/>
                        </a:solidFill>
                      </a:endParaRPr>
                    </a:p>
                  </a:txBody>
                  <a:tcPr anchor="ctr">
                    <a:noFill/>
                  </a:tcPr>
                </a:tc>
                <a:tc>
                  <a:txBody>
                    <a:bodyPr/>
                    <a:lstStyle/>
                    <a:p>
                      <a:pPr algn="ctr"/>
                      <a:r>
                        <a:rPr lang="en-US" sz="1200" dirty="0">
                          <a:solidFill>
                            <a:schemeClr val="bg1"/>
                          </a:solidFill>
                        </a:rPr>
                        <a:t>11%</a:t>
                      </a:r>
                    </a:p>
                  </a:txBody>
                  <a:tcPr anchor="ctr">
                    <a:noFill/>
                  </a:tcPr>
                </a:tc>
                <a:tc>
                  <a:txBody>
                    <a:bodyPr/>
                    <a:lstStyle/>
                    <a:p>
                      <a:pPr algn="ctr"/>
                      <a:r>
                        <a:rPr lang="en-US" sz="1200" dirty="0">
                          <a:solidFill>
                            <a:schemeClr val="bg1"/>
                          </a:solidFill>
                        </a:rPr>
                        <a:t>12%</a:t>
                      </a:r>
                      <a:r>
                        <a:rPr lang="en-US" sz="1200" baseline="30000" dirty="0">
                          <a:solidFill>
                            <a:schemeClr val="bg1"/>
                          </a:solidFill>
                        </a:rPr>
                        <a:t>(b)</a:t>
                      </a:r>
                      <a:endParaRPr lang="en-US" sz="1200" dirty="0">
                        <a:solidFill>
                          <a:schemeClr val="bg1"/>
                        </a:solidFill>
                      </a:endParaRPr>
                    </a:p>
                  </a:txBody>
                  <a:tcPr anchor="ctr">
                    <a:noFill/>
                  </a:tcPr>
                </a:tc>
                <a:tc>
                  <a:txBody>
                    <a:bodyPr/>
                    <a:lstStyle/>
                    <a:p>
                      <a:pPr algn="ctr"/>
                      <a:r>
                        <a:rPr lang="en-US" sz="1200" dirty="0">
                          <a:solidFill>
                            <a:schemeClr val="bg1"/>
                          </a:solidFill>
                        </a:rPr>
                        <a:t>10%</a:t>
                      </a:r>
                    </a:p>
                  </a:txBody>
                  <a:tcPr anchor="ctr">
                    <a:noFill/>
                  </a:tcPr>
                </a:tc>
                <a:tc>
                  <a:txBody>
                    <a:bodyPr/>
                    <a:lstStyle/>
                    <a:p>
                      <a:pPr algn="ctr"/>
                      <a:r>
                        <a:rPr lang="en-US" sz="1200" baseline="0" dirty="0">
                          <a:solidFill>
                            <a:schemeClr val="bg1"/>
                          </a:solidFill>
                        </a:rPr>
                        <a:t>12%</a:t>
                      </a:r>
                    </a:p>
                  </a:txBody>
                  <a:tcPr anchor="ctr">
                    <a:noFill/>
                  </a:tcPr>
                </a:tc>
                <a:tc>
                  <a:txBody>
                    <a:bodyPr/>
                    <a:lstStyle/>
                    <a:p>
                      <a:pPr algn="ctr"/>
                      <a:r>
                        <a:rPr lang="en-US" sz="1200" dirty="0">
                          <a:solidFill>
                            <a:schemeClr val="bg1"/>
                          </a:solidFill>
                        </a:rPr>
                        <a:t>14%</a:t>
                      </a:r>
                      <a:r>
                        <a:rPr lang="en-US" sz="1200" baseline="30000" dirty="0">
                          <a:solidFill>
                            <a:schemeClr val="bg1"/>
                          </a:solidFill>
                        </a:rPr>
                        <a:t>(e)</a:t>
                      </a:r>
                      <a:endParaRPr lang="en-US" sz="1200" dirty="0">
                        <a:solidFill>
                          <a:schemeClr val="bg1"/>
                        </a:solidFill>
                      </a:endParaRPr>
                    </a:p>
                  </a:txBody>
                  <a:tcPr anchor="ctr">
                    <a:noFill/>
                  </a:tcPr>
                </a:tc>
                <a:tc>
                  <a:txBody>
                    <a:bodyPr/>
                    <a:lstStyle/>
                    <a:p>
                      <a:pPr algn="ctr"/>
                      <a:r>
                        <a:rPr lang="en-US" sz="1200" dirty="0">
                          <a:solidFill>
                            <a:schemeClr val="bg1"/>
                          </a:solidFill>
                        </a:rPr>
                        <a:t>10%</a:t>
                      </a:r>
                      <a:r>
                        <a:rPr lang="en-US" sz="1200" baseline="30000" dirty="0">
                          <a:solidFill>
                            <a:schemeClr val="bg1"/>
                          </a:solidFill>
                        </a:rPr>
                        <a:t>(d)</a:t>
                      </a:r>
                      <a:endParaRPr lang="en-US" sz="1200" dirty="0">
                        <a:solidFill>
                          <a:schemeClr val="bg1"/>
                        </a:solidFill>
                      </a:endParaRPr>
                    </a:p>
                  </a:txBody>
                  <a:tcPr anchor="ctr">
                    <a:noFill/>
                  </a:tcPr>
                </a:tc>
                <a:extLst>
                  <a:ext uri="{0D108BD9-81ED-4DB2-BD59-A6C34878D82A}">
                    <a16:rowId xmlns:a16="http://schemas.microsoft.com/office/drawing/2014/main" val="1118177052"/>
                  </a:ext>
                </a:extLst>
              </a:tr>
              <a:tr h="0">
                <a:tc>
                  <a:txBody>
                    <a:bodyPr/>
                    <a:lstStyle/>
                    <a:p>
                      <a:r>
                        <a:rPr lang="en-US" sz="1200" dirty="0">
                          <a:solidFill>
                            <a:schemeClr val="bg1"/>
                          </a:solidFill>
                        </a:rPr>
                        <a:t>Other</a:t>
                      </a:r>
                      <a:endParaRPr lang="en-US" sz="1200" b="1" dirty="0">
                        <a:solidFill>
                          <a:schemeClr val="bg1"/>
                        </a:solidFill>
                      </a:endParaRPr>
                    </a:p>
                  </a:txBody>
                  <a:tcPr anchor="ctr">
                    <a:noFill/>
                  </a:tcPr>
                </a:tc>
                <a:tc>
                  <a:txBody>
                    <a:bodyPr/>
                    <a:lstStyle/>
                    <a:p>
                      <a:pPr algn="ctr"/>
                      <a:r>
                        <a:rPr lang="en-US" sz="1200" dirty="0">
                          <a:solidFill>
                            <a:schemeClr val="bg1"/>
                          </a:solidFill>
                        </a:rPr>
                        <a:t>17%</a:t>
                      </a:r>
                    </a:p>
                  </a:txBody>
                  <a:tcPr anchor="ctr">
                    <a:noFill/>
                  </a:tcPr>
                </a:tc>
                <a:tc>
                  <a:txBody>
                    <a:bodyPr/>
                    <a:lstStyle/>
                    <a:p>
                      <a:pPr algn="ctr"/>
                      <a:r>
                        <a:rPr lang="en-US" sz="1200" dirty="0">
                          <a:solidFill>
                            <a:schemeClr val="bg1"/>
                          </a:solidFill>
                        </a:rPr>
                        <a:t>17%</a:t>
                      </a:r>
                    </a:p>
                  </a:txBody>
                  <a:tcPr anchor="ctr">
                    <a:noFill/>
                  </a:tcPr>
                </a:tc>
                <a:tc>
                  <a:txBody>
                    <a:bodyPr/>
                    <a:lstStyle/>
                    <a:p>
                      <a:pPr algn="ctr"/>
                      <a:r>
                        <a:rPr lang="en-US" sz="1200" dirty="0">
                          <a:solidFill>
                            <a:schemeClr val="bg1"/>
                          </a:solidFill>
                        </a:rPr>
                        <a:t>18%</a:t>
                      </a:r>
                    </a:p>
                  </a:txBody>
                  <a:tcPr anchor="ctr">
                    <a:noFill/>
                  </a:tcPr>
                </a:tc>
                <a:tc>
                  <a:txBody>
                    <a:bodyPr/>
                    <a:lstStyle/>
                    <a:p>
                      <a:pPr algn="ctr"/>
                      <a:r>
                        <a:rPr lang="en-US" sz="1200" baseline="0" dirty="0">
                          <a:solidFill>
                            <a:schemeClr val="bg1"/>
                          </a:solidFill>
                        </a:rPr>
                        <a:t>13%</a:t>
                      </a:r>
                      <a:r>
                        <a:rPr lang="en-US" sz="1200" baseline="30000" dirty="0">
                          <a:solidFill>
                            <a:schemeClr val="bg1"/>
                          </a:solidFill>
                        </a:rPr>
                        <a:t>(d,e)</a:t>
                      </a:r>
                      <a:endParaRPr lang="en-US" sz="1200" baseline="0" dirty="0">
                        <a:solidFill>
                          <a:schemeClr val="bg1"/>
                        </a:solidFill>
                      </a:endParaRPr>
                    </a:p>
                  </a:txBody>
                  <a:tcPr anchor="ctr">
                    <a:noFill/>
                  </a:tcPr>
                </a:tc>
                <a:tc>
                  <a:txBody>
                    <a:bodyPr/>
                    <a:lstStyle/>
                    <a:p>
                      <a:pPr algn="ctr"/>
                      <a:r>
                        <a:rPr lang="en-US" sz="1200" dirty="0">
                          <a:solidFill>
                            <a:schemeClr val="bg1"/>
                          </a:solidFill>
                        </a:rPr>
                        <a:t>23%</a:t>
                      </a:r>
                      <a:r>
                        <a:rPr lang="en-US" sz="1200" baseline="30000" dirty="0">
                          <a:solidFill>
                            <a:schemeClr val="bg1"/>
                          </a:solidFill>
                        </a:rPr>
                        <a:t>(c,e)</a:t>
                      </a:r>
                      <a:endParaRPr lang="en-US" sz="1200" dirty="0">
                        <a:solidFill>
                          <a:schemeClr val="bg1"/>
                        </a:solidFill>
                      </a:endParaRPr>
                    </a:p>
                  </a:txBody>
                  <a:tcPr anchor="ctr">
                    <a:noFill/>
                  </a:tcPr>
                </a:tc>
                <a:tc>
                  <a:txBody>
                    <a:bodyPr/>
                    <a:lstStyle/>
                    <a:p>
                      <a:pPr algn="ctr"/>
                      <a:r>
                        <a:rPr lang="en-US" sz="1200" dirty="0">
                          <a:solidFill>
                            <a:schemeClr val="bg1"/>
                          </a:solidFill>
                        </a:rPr>
                        <a:t>17%</a:t>
                      </a:r>
                      <a:r>
                        <a:rPr lang="en-US" sz="1200" baseline="30000" dirty="0">
                          <a:solidFill>
                            <a:schemeClr val="bg1"/>
                          </a:solidFill>
                        </a:rPr>
                        <a:t>(c,d)</a:t>
                      </a:r>
                      <a:endParaRPr lang="en-US" sz="1200" dirty="0">
                        <a:solidFill>
                          <a:schemeClr val="bg1"/>
                        </a:solidFill>
                      </a:endParaRPr>
                    </a:p>
                  </a:txBody>
                  <a:tcPr anchor="ctr">
                    <a:noFill/>
                  </a:tcPr>
                </a:tc>
                <a:extLst>
                  <a:ext uri="{0D108BD9-81ED-4DB2-BD59-A6C34878D82A}">
                    <a16:rowId xmlns:a16="http://schemas.microsoft.com/office/drawing/2014/main" val="1478962705"/>
                  </a:ext>
                </a:extLst>
              </a:tr>
              <a:tr h="198120">
                <a:tc>
                  <a:txBody>
                    <a:bodyPr/>
                    <a:lstStyle/>
                    <a:p>
                      <a:pPr algn="ctr"/>
                      <a:r>
                        <a:rPr lang="en-US" sz="1200" dirty="0">
                          <a:solidFill>
                            <a:schemeClr val="bg1"/>
                          </a:solidFill>
                        </a:rPr>
                        <a:t>n</a:t>
                      </a:r>
                      <a:endParaRPr lang="en-US" sz="1200" b="1" dirty="0">
                        <a:solidFill>
                          <a:schemeClr val="bg1"/>
                        </a:solidFill>
                      </a:endParaRPr>
                    </a:p>
                  </a:txBody>
                  <a:tcPr anchor="ctr">
                    <a:noFill/>
                  </a:tcPr>
                </a:tc>
                <a:tc>
                  <a:txBody>
                    <a:bodyPr/>
                    <a:lstStyle/>
                    <a:p>
                      <a:pPr algn="ctr"/>
                      <a:r>
                        <a:rPr lang="en-US" sz="1200" dirty="0">
                          <a:solidFill>
                            <a:schemeClr val="bg1"/>
                          </a:solidFill>
                        </a:rPr>
                        <a:t>7,090</a:t>
                      </a:r>
                    </a:p>
                  </a:txBody>
                  <a:tcPr anchor="ctr">
                    <a:noFill/>
                  </a:tcPr>
                </a:tc>
                <a:tc>
                  <a:txBody>
                    <a:bodyPr/>
                    <a:lstStyle/>
                    <a:p>
                      <a:pPr algn="ctr"/>
                      <a:r>
                        <a:rPr lang="en-US" sz="1200" dirty="0">
                          <a:solidFill>
                            <a:schemeClr val="bg1"/>
                          </a:solidFill>
                        </a:rPr>
                        <a:t>4,466</a:t>
                      </a:r>
                    </a:p>
                  </a:txBody>
                  <a:tcPr anchor="ctr">
                    <a:noFill/>
                  </a:tcPr>
                </a:tc>
                <a:tc>
                  <a:txBody>
                    <a:bodyPr/>
                    <a:lstStyle/>
                    <a:p>
                      <a:pPr algn="ctr"/>
                      <a:r>
                        <a:rPr lang="en-US" sz="1200" dirty="0">
                          <a:solidFill>
                            <a:schemeClr val="bg1"/>
                          </a:solidFill>
                        </a:rPr>
                        <a:t>2,333</a:t>
                      </a:r>
                    </a:p>
                  </a:txBody>
                  <a:tcPr anchor="ctr">
                    <a:noFill/>
                  </a:tcPr>
                </a:tc>
                <a:tc>
                  <a:txBody>
                    <a:bodyPr/>
                    <a:lstStyle/>
                    <a:p>
                      <a:pPr algn="ctr"/>
                      <a:r>
                        <a:rPr lang="en-US" sz="1200" dirty="0">
                          <a:solidFill>
                            <a:schemeClr val="bg1"/>
                          </a:solidFill>
                        </a:rPr>
                        <a:t>723</a:t>
                      </a:r>
                    </a:p>
                  </a:txBody>
                  <a:tcPr anchor="ctr">
                    <a:noFill/>
                  </a:tcPr>
                </a:tc>
                <a:tc>
                  <a:txBody>
                    <a:bodyPr/>
                    <a:lstStyle/>
                    <a:p>
                      <a:pPr algn="ctr"/>
                      <a:r>
                        <a:rPr lang="en-US" sz="1200" dirty="0">
                          <a:solidFill>
                            <a:schemeClr val="bg1"/>
                          </a:solidFill>
                        </a:rPr>
                        <a:t>654</a:t>
                      </a:r>
                    </a:p>
                  </a:txBody>
                  <a:tcPr anchor="ctr">
                    <a:noFill/>
                  </a:tcPr>
                </a:tc>
                <a:tc>
                  <a:txBody>
                    <a:bodyPr/>
                    <a:lstStyle/>
                    <a:p>
                      <a:pPr algn="ctr"/>
                      <a:r>
                        <a:rPr lang="en-US" sz="1200" dirty="0">
                          <a:solidFill>
                            <a:schemeClr val="bg1"/>
                          </a:solidFill>
                        </a:rPr>
                        <a:t>5,713</a:t>
                      </a:r>
                    </a:p>
                  </a:txBody>
                  <a:tcPr anchor="ctr">
                    <a:noFill/>
                  </a:tcPr>
                </a:tc>
                <a:extLst>
                  <a:ext uri="{0D108BD9-81ED-4DB2-BD59-A6C34878D82A}">
                    <a16:rowId xmlns:a16="http://schemas.microsoft.com/office/drawing/2014/main" val="3624663771"/>
                  </a:ext>
                </a:extLst>
              </a:tr>
            </a:tbl>
          </a:graphicData>
        </a:graphic>
      </p:graphicFrame>
      <p:sp>
        <p:nvSpPr>
          <p:cNvPr id="10" name="Slide Number Placeholder 1">
            <a:extLst>
              <a:ext uri="{FF2B5EF4-FFF2-40B4-BE49-F238E27FC236}">
                <a16:creationId xmlns:a16="http://schemas.microsoft.com/office/drawing/2014/main" id="{DD49BAA8-4ADA-4107-8A9F-2588EE116535}"/>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47</a:t>
            </a:fld>
            <a:endParaRPr lang="en-US" dirty="0"/>
          </a:p>
        </p:txBody>
      </p:sp>
      <p:sp>
        <p:nvSpPr>
          <p:cNvPr id="11" name="Text Placeholder 6">
            <a:extLst>
              <a:ext uri="{FF2B5EF4-FFF2-40B4-BE49-F238E27FC236}">
                <a16:creationId xmlns:a16="http://schemas.microsoft.com/office/drawing/2014/main" id="{88461C92-409A-4254-83A6-C16FD5E313B5}"/>
              </a:ext>
            </a:extLst>
          </p:cNvPr>
          <p:cNvSpPr txBox="1">
            <a:spLocks/>
          </p:cNvSpPr>
          <p:nvPr/>
        </p:nvSpPr>
        <p:spPr>
          <a:xfrm>
            <a:off x="228600" y="5029200"/>
            <a:ext cx="9220200" cy="457200"/>
          </a:xfrm>
          <a:prstGeom prst="rect">
            <a:avLst/>
          </a:prstGeom>
        </p:spPr>
        <p:txBody>
          <a:bodyPr/>
          <a:lstStyle>
            <a:lvl1pPr marL="0" indent="0" algn="l" rtl="0" eaLnBrk="1" fontAlgn="base" hangingPunct="1">
              <a:spcBef>
                <a:spcPct val="20000"/>
              </a:spcBef>
              <a:spcAft>
                <a:spcPct val="0"/>
              </a:spcAft>
              <a:buFontTx/>
              <a:buNone/>
              <a:defRPr sz="900">
                <a:solidFill>
                  <a:schemeClr val="bg2"/>
                </a:solidFill>
                <a:latin typeface="+mn-lt"/>
                <a:ea typeface="+mn-ea"/>
                <a:cs typeface="+mn-cs"/>
              </a:defRPr>
            </a:lvl1pPr>
            <a:lvl2pPr marL="457200" indent="0" algn="l" rtl="0" eaLnBrk="1" fontAlgn="base" hangingPunct="1">
              <a:spcBef>
                <a:spcPct val="20000"/>
              </a:spcBef>
              <a:spcAft>
                <a:spcPct val="0"/>
              </a:spcAft>
              <a:buFontTx/>
              <a:buNone/>
              <a:defRPr sz="1800" b="1">
                <a:solidFill>
                  <a:schemeClr val="bg2"/>
                </a:solidFill>
                <a:latin typeface="+mn-lt"/>
              </a:defRPr>
            </a:lvl2pPr>
            <a:lvl3pPr marL="914400" indent="0" algn="l" rtl="0" eaLnBrk="1" fontAlgn="base" hangingPunct="1">
              <a:spcBef>
                <a:spcPct val="20000"/>
              </a:spcBef>
              <a:spcAft>
                <a:spcPct val="0"/>
              </a:spcAft>
              <a:buFontTx/>
              <a:buNone/>
              <a:defRPr sz="1600">
                <a:solidFill>
                  <a:schemeClr val="bg2"/>
                </a:solidFill>
                <a:latin typeface="+mn-lt"/>
              </a:defRPr>
            </a:lvl3pPr>
            <a:lvl4pPr marL="1371600" indent="0" algn="l" rtl="0" eaLnBrk="1" fontAlgn="base" hangingPunct="1">
              <a:spcBef>
                <a:spcPct val="20000"/>
              </a:spcBef>
              <a:spcAft>
                <a:spcPct val="0"/>
              </a:spcAft>
              <a:buFontTx/>
              <a:buNone/>
              <a:defRPr sz="1400">
                <a:solidFill>
                  <a:schemeClr val="bg2"/>
                </a:solidFill>
                <a:latin typeface="+mn-lt"/>
              </a:defRPr>
            </a:lvl4pPr>
            <a:lvl5pPr marL="1828800" indent="0" algn="l" rtl="0" eaLnBrk="1" fontAlgn="base" hangingPunct="1">
              <a:spcBef>
                <a:spcPct val="20000"/>
              </a:spcBef>
              <a:spcAft>
                <a:spcPct val="0"/>
              </a:spcAft>
              <a:buFontTx/>
              <a:buNone/>
              <a:defRPr sz="1200">
                <a:solidFill>
                  <a:schemeClr val="bg2"/>
                </a:solidFill>
                <a:latin typeface="+mn-lt"/>
              </a:defRPr>
            </a:lvl5pPr>
            <a:lvl6pPr marL="2514600" indent="-228600" algn="l" rtl="0" eaLnBrk="1" fontAlgn="base" hangingPunct="1">
              <a:spcBef>
                <a:spcPct val="20000"/>
              </a:spcBef>
              <a:spcAft>
                <a:spcPct val="0"/>
              </a:spcAft>
              <a:buChar char="»"/>
              <a:defRPr sz="2000">
                <a:solidFill>
                  <a:schemeClr val="bg2"/>
                </a:solidFill>
                <a:latin typeface="+mn-lt"/>
              </a:defRPr>
            </a:lvl6pPr>
            <a:lvl7pPr marL="2971800" indent="-228600" algn="l" rtl="0" eaLnBrk="1" fontAlgn="base" hangingPunct="1">
              <a:spcBef>
                <a:spcPct val="20000"/>
              </a:spcBef>
              <a:spcAft>
                <a:spcPct val="0"/>
              </a:spcAft>
              <a:buChar char="»"/>
              <a:defRPr sz="2000">
                <a:solidFill>
                  <a:schemeClr val="bg2"/>
                </a:solidFill>
                <a:latin typeface="+mn-lt"/>
              </a:defRPr>
            </a:lvl7pPr>
            <a:lvl8pPr marL="3429000" indent="-228600" algn="l" rtl="0" eaLnBrk="1" fontAlgn="base" hangingPunct="1">
              <a:spcBef>
                <a:spcPct val="20000"/>
              </a:spcBef>
              <a:spcAft>
                <a:spcPct val="0"/>
              </a:spcAft>
              <a:buChar char="»"/>
              <a:defRPr sz="2000">
                <a:solidFill>
                  <a:schemeClr val="bg2"/>
                </a:solidFill>
                <a:latin typeface="+mn-lt"/>
              </a:defRPr>
            </a:lvl8pPr>
            <a:lvl9pPr marL="3886200" indent="-228600" algn="l" rtl="0" eaLnBrk="1" fontAlgn="base" hangingPunct="1">
              <a:spcBef>
                <a:spcPct val="20000"/>
              </a:spcBef>
              <a:spcAft>
                <a:spcPct val="0"/>
              </a:spcAft>
              <a:buChar char="»"/>
              <a:defRPr sz="2000">
                <a:solidFill>
                  <a:schemeClr val="bg2"/>
                </a:solidFill>
                <a:latin typeface="+mn-lt"/>
              </a:defRPr>
            </a:lvl9pPr>
          </a:lstStyle>
          <a:p>
            <a:r>
              <a:rPr lang="en-US" dirty="0"/>
              <a:t>Letters indicate numbers from which percentage differs significantly at p&lt;.05.</a:t>
            </a:r>
            <a:endParaRPr lang="en-US" kern="0" dirty="0"/>
          </a:p>
          <a:p>
            <a:endParaRPr lang="en-US" dirty="0"/>
          </a:p>
        </p:txBody>
      </p:sp>
      <p:sp>
        <p:nvSpPr>
          <p:cNvPr id="3" name="TextBox 2">
            <a:extLst>
              <a:ext uri="{FF2B5EF4-FFF2-40B4-BE49-F238E27FC236}">
                <a16:creationId xmlns:a16="http://schemas.microsoft.com/office/drawing/2014/main" id="{6B3F79B0-08B7-43D7-AD03-49C85E0001B6}"/>
              </a:ext>
            </a:extLst>
          </p:cNvPr>
          <p:cNvSpPr txBox="1"/>
          <p:nvPr/>
        </p:nvSpPr>
        <p:spPr>
          <a:xfrm>
            <a:off x="914400" y="6474768"/>
            <a:ext cx="6705682" cy="230832"/>
          </a:xfrm>
          <a:prstGeom prst="rect">
            <a:avLst/>
          </a:prstGeom>
          <a:noFill/>
        </p:spPr>
        <p:txBody>
          <a:bodyPr wrap="none" rtlCol="0">
            <a:spAutoFit/>
          </a:bodyPr>
          <a:lstStyle/>
          <a:p>
            <a:r>
              <a:rPr lang="en-US" sz="900" b="1" dirty="0">
                <a:solidFill>
                  <a:schemeClr val="bg1"/>
                </a:solidFill>
              </a:rPr>
              <a:t>5. Do you use creative products that might not be found  in traditional art supply stores? If so, what types of products?</a:t>
            </a:r>
          </a:p>
        </p:txBody>
      </p:sp>
      <p:pic>
        <p:nvPicPr>
          <p:cNvPr id="9" name="Graphic 8" descr="Small paint brush">
            <a:extLst>
              <a:ext uri="{FF2B5EF4-FFF2-40B4-BE49-F238E27FC236}">
                <a16:creationId xmlns:a16="http://schemas.microsoft.com/office/drawing/2014/main" id="{D452564D-0671-4FA3-BFEA-B1EDAA0768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1441538">
            <a:off x="92665" y="949029"/>
            <a:ext cx="408940" cy="381000"/>
          </a:xfrm>
          <a:prstGeom prst="rect">
            <a:avLst/>
          </a:prstGeom>
        </p:spPr>
      </p:pic>
    </p:spTree>
    <p:extLst>
      <p:ext uri="{BB962C8B-B14F-4D97-AF65-F5344CB8AC3E}">
        <p14:creationId xmlns:p14="http://schemas.microsoft.com/office/powerpoint/2010/main" val="2780705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D45A52-9171-4902-BCDE-7977F1341086}"/>
              </a:ext>
            </a:extLst>
          </p:cNvPr>
          <p:cNvSpPr txBox="1">
            <a:spLocks noChangeArrowheads="1"/>
          </p:cNvSpPr>
          <p:nvPr/>
        </p:nvSpPr>
        <p:spPr bwMode="auto">
          <a:xfrm>
            <a:off x="2370107" y="3793143"/>
            <a:ext cx="4533182" cy="738664"/>
          </a:xfrm>
          <a:prstGeom prst="rect">
            <a:avLst/>
          </a:prstGeom>
          <a:noFill/>
          <a:ln w="9525">
            <a:noFill/>
            <a:miter lim="800000"/>
            <a:headEnd/>
            <a:tailEnd/>
          </a:ln>
        </p:spPr>
        <p:txBody>
          <a:bodyPr wrap="square">
            <a:spAutoFit/>
          </a:bodyPr>
          <a:lstStyle/>
          <a:p>
            <a:pPr algn="ctr" fontAlgn="base"/>
            <a:r>
              <a:rPr lang="en-US" sz="1050" dirty="0">
                <a:solidFill>
                  <a:srgbClr val="000000"/>
                </a:solidFill>
                <a:latin typeface="Arial"/>
                <a:ea typeface="Times New Roman"/>
              </a:rPr>
              <a:t>The Olinger Group is a member in good standing with the Insights Association and this research has been conducted in full compliance with their code of ethics.  Questions regarding this research can be directed to Jude Olinger, </a:t>
            </a:r>
            <a:r>
              <a:rPr lang="en-US" sz="1050" u="sng" dirty="0">
                <a:solidFill>
                  <a:srgbClr val="000000"/>
                </a:solidFill>
                <a:latin typeface="Arial"/>
                <a:ea typeface="Times New Roman"/>
                <a:hlinkClick r:id="rId2"/>
              </a:rPr>
              <a:t>jolinger@olingergroup.com</a:t>
            </a:r>
            <a:r>
              <a:rPr lang="en-US" sz="1050" dirty="0">
                <a:solidFill>
                  <a:srgbClr val="000000"/>
                </a:solidFill>
                <a:latin typeface="Arial"/>
                <a:ea typeface="Times New Roman"/>
              </a:rPr>
              <a:t>, CEO of The Olinger Group.</a:t>
            </a:r>
            <a:endParaRPr lang="en-US" sz="900" dirty="0">
              <a:latin typeface="Times New Roman"/>
              <a:ea typeface="Times New Roman"/>
            </a:endParaRPr>
          </a:p>
        </p:txBody>
      </p:sp>
      <p:pic>
        <p:nvPicPr>
          <p:cNvPr id="6" name="Picture 5" descr="olinger_x_large">
            <a:extLst>
              <a:ext uri="{FF2B5EF4-FFF2-40B4-BE49-F238E27FC236}">
                <a16:creationId xmlns:a16="http://schemas.microsoft.com/office/drawing/2014/main" id="{8D8DDDC9-5AC7-4C81-B2EB-936E8C9F55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86114" y="2161845"/>
            <a:ext cx="1771774" cy="1577340"/>
          </a:xfrm>
          <a:prstGeom prst="rect">
            <a:avLst/>
          </a:prstGeom>
          <a:noFill/>
          <a:ln>
            <a:noFill/>
          </a:ln>
        </p:spPr>
      </p:pic>
      <p:sp>
        <p:nvSpPr>
          <p:cNvPr id="4" name="Slide Number Placeholder 1">
            <a:extLst>
              <a:ext uri="{FF2B5EF4-FFF2-40B4-BE49-F238E27FC236}">
                <a16:creationId xmlns:a16="http://schemas.microsoft.com/office/drawing/2014/main" id="{F404C4E5-E9F2-421C-91EC-48344E1A56B0}"/>
              </a:ext>
            </a:extLst>
          </p:cNvPr>
          <p:cNvSpPr txBox="1">
            <a:spLocks/>
          </p:cNvSpPr>
          <p:nvPr/>
        </p:nvSpPr>
        <p:spPr>
          <a:xfrm>
            <a:off x="8153400" y="6492875"/>
            <a:ext cx="381000" cy="365125"/>
          </a:xfrm>
          <a:prstGeom prst="rect">
            <a:avLst/>
          </a:prstGeom>
        </p:spPr>
        <p:txBody>
          <a:bodyPr vert="horz" lIns="91440" tIns="45720" rIns="91440" bIns="45720" rtlCol="0" anchor="ctr"/>
          <a:lstStyle>
            <a:defPPr>
              <a:defRPr lang="ru-RU"/>
            </a:defPPr>
            <a:lvl1pPr algn="r" rtl="0" fontAlgn="base">
              <a:spcBef>
                <a:spcPct val="0"/>
              </a:spcBef>
              <a:spcAft>
                <a:spcPct val="0"/>
              </a:spcAft>
              <a:defRPr sz="1000" kern="1200">
                <a:solidFill>
                  <a:schemeClr val="bg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369E2E43-2DD3-4007-9321-0E7E3D848B18}" type="slidenum">
              <a:rPr lang="en-US" smtClean="0"/>
              <a:pPr/>
              <a:t>48</a:t>
            </a:fld>
            <a:endParaRPr lang="en-US" dirty="0"/>
          </a:p>
        </p:txBody>
      </p:sp>
    </p:spTree>
    <p:extLst>
      <p:ext uri="{BB962C8B-B14F-4D97-AF65-F5344CB8AC3E}">
        <p14:creationId xmlns:p14="http://schemas.microsoft.com/office/powerpoint/2010/main" val="838728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A311-4849-4A10-8E11-FCB6F7EBC54B}"/>
              </a:ext>
            </a:extLst>
          </p:cNvPr>
          <p:cNvSpPr>
            <a:spLocks noGrp="1"/>
          </p:cNvSpPr>
          <p:nvPr>
            <p:ph type="title"/>
          </p:nvPr>
        </p:nvSpPr>
        <p:spPr/>
        <p:txBody>
          <a:bodyPr/>
          <a:lstStyle/>
          <a:p>
            <a:r>
              <a:rPr lang="en-US" dirty="0"/>
              <a:t>Methodology</a:t>
            </a:r>
          </a:p>
        </p:txBody>
      </p:sp>
      <p:sp>
        <p:nvSpPr>
          <p:cNvPr id="3" name="Text Placeholder 2">
            <a:extLst>
              <a:ext uri="{FF2B5EF4-FFF2-40B4-BE49-F238E27FC236}">
                <a16:creationId xmlns:a16="http://schemas.microsoft.com/office/drawing/2014/main" id="{689437D0-BA8D-4169-ACF1-828B9DF14F55}"/>
              </a:ext>
            </a:extLst>
          </p:cNvPr>
          <p:cNvSpPr>
            <a:spLocks noGrp="1"/>
          </p:cNvSpPr>
          <p:nvPr>
            <p:ph type="body" sz="quarter" idx="10"/>
          </p:nvPr>
        </p:nvSpPr>
        <p:spPr>
          <a:xfrm>
            <a:off x="228600" y="762000"/>
            <a:ext cx="7415784" cy="5410200"/>
          </a:xfrm>
        </p:spPr>
        <p:txBody>
          <a:bodyPr/>
          <a:lstStyle/>
          <a:p>
            <a:r>
              <a:rPr lang="en-US" sz="1800" dirty="0"/>
              <a:t>Though this constitutes the fourth wave of a tracking study, sufficient data was not available to The Olinger Group to allow for rigorous analysis of trended results.</a:t>
            </a:r>
          </a:p>
          <a:p>
            <a:pPr marL="914400" lvl="1" indent="0">
              <a:buNone/>
            </a:pPr>
            <a:r>
              <a:rPr lang="en-US" sz="1600" b="0" dirty="0"/>
              <a:t>When possible, general comments on trends gleaned from an examination of prior year reports are presented.</a:t>
            </a:r>
          </a:p>
          <a:p>
            <a:r>
              <a:rPr lang="en-US" sz="1800" dirty="0"/>
              <a:t>Previous studies (prepared by a different vendor) have, when appropriate, used the median as a measure of central tendency to present relevant findings.  Though the median is less sensitive to extremes, it is not interpretable in terms of the normal distribution, and therefore, cannot be subjected to standard tests of statistical significance.  For this reason, the mean is used at the appropriate times in this study.</a:t>
            </a:r>
            <a:endParaRPr lang="en-US" sz="1600" b="0" dirty="0"/>
          </a:p>
          <a:p>
            <a:endParaRPr lang="en-US" dirty="0"/>
          </a:p>
        </p:txBody>
      </p:sp>
      <p:sp>
        <p:nvSpPr>
          <p:cNvPr id="4" name="Slide Number Placeholder 1">
            <a:extLst>
              <a:ext uri="{FF2B5EF4-FFF2-40B4-BE49-F238E27FC236}">
                <a16:creationId xmlns:a16="http://schemas.microsoft.com/office/drawing/2014/main" id="{14F0A8F3-CCCA-4B17-A51D-BBA93F48A0F7}"/>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5</a:t>
            </a:fld>
            <a:endParaRPr lang="en-US" dirty="0"/>
          </a:p>
        </p:txBody>
      </p:sp>
      <p:pic>
        <p:nvPicPr>
          <p:cNvPr id="5" name="Graphic 4" descr="Small paint brush">
            <a:extLst>
              <a:ext uri="{FF2B5EF4-FFF2-40B4-BE49-F238E27FC236}">
                <a16:creationId xmlns:a16="http://schemas.microsoft.com/office/drawing/2014/main" id="{68EA1690-DC2A-4F92-B842-9AF93B761C0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47274" y="1711419"/>
            <a:ext cx="408940" cy="381000"/>
          </a:xfrm>
          <a:prstGeom prst="rect">
            <a:avLst/>
          </a:prstGeom>
        </p:spPr>
      </p:pic>
    </p:spTree>
    <p:extLst>
      <p:ext uri="{BB962C8B-B14F-4D97-AF65-F5344CB8AC3E}">
        <p14:creationId xmlns:p14="http://schemas.microsoft.com/office/powerpoint/2010/main" val="1616597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A311-4849-4A10-8E11-FCB6F7EBC54B}"/>
              </a:ext>
            </a:extLst>
          </p:cNvPr>
          <p:cNvSpPr>
            <a:spLocks noGrp="1"/>
          </p:cNvSpPr>
          <p:nvPr>
            <p:ph type="title"/>
          </p:nvPr>
        </p:nvSpPr>
        <p:spPr/>
        <p:txBody>
          <a:bodyPr/>
          <a:lstStyle/>
          <a:p>
            <a:r>
              <a:rPr lang="en-US" dirty="0"/>
              <a:t>Executive Summary</a:t>
            </a:r>
          </a:p>
        </p:txBody>
      </p:sp>
      <p:sp>
        <p:nvSpPr>
          <p:cNvPr id="3" name="Text Placeholder 2">
            <a:extLst>
              <a:ext uri="{FF2B5EF4-FFF2-40B4-BE49-F238E27FC236}">
                <a16:creationId xmlns:a16="http://schemas.microsoft.com/office/drawing/2014/main" id="{689437D0-BA8D-4169-ACF1-828B9DF14F55}"/>
              </a:ext>
            </a:extLst>
          </p:cNvPr>
          <p:cNvSpPr>
            <a:spLocks noGrp="1"/>
          </p:cNvSpPr>
          <p:nvPr>
            <p:ph type="body" sz="quarter" idx="10"/>
          </p:nvPr>
        </p:nvSpPr>
        <p:spPr>
          <a:xfrm>
            <a:off x="228600" y="762000"/>
            <a:ext cx="7315200" cy="5410200"/>
          </a:xfrm>
        </p:spPr>
        <p:txBody>
          <a:bodyPr/>
          <a:lstStyle/>
          <a:p>
            <a:r>
              <a:rPr lang="en-US" dirty="0"/>
              <a:t>Half (50%) of U.S. artists and 58% of Canadian artists spend one to ten hours per week on art.</a:t>
            </a:r>
          </a:p>
          <a:p>
            <a:pPr marL="914400" lvl="1" indent="0">
              <a:buNone/>
            </a:pPr>
            <a:r>
              <a:rPr lang="en-US" b="0" dirty="0"/>
              <a:t>Sixty-nine percent (69%) of Professionals spend 21 or more hours a week on their art.</a:t>
            </a:r>
          </a:p>
          <a:p>
            <a:r>
              <a:rPr lang="en-US" b="0" dirty="0"/>
              <a:t>A large majority produce both drawings (63%) and paintings (85%).</a:t>
            </a:r>
          </a:p>
          <a:p>
            <a:pPr marL="914400" lvl="1" indent="0">
              <a:buNone/>
            </a:pPr>
            <a:r>
              <a:rPr lang="en-US" b="0" dirty="0"/>
              <a:t>Students (81%) are significantly more likely than others to produce drawings.</a:t>
            </a:r>
          </a:p>
          <a:p>
            <a:pPr marL="914400" lvl="1" indent="0">
              <a:buNone/>
            </a:pPr>
            <a:r>
              <a:rPr lang="en-US" b="0" dirty="0"/>
              <a:t>Acrylic paintings are the favorite art form of Professionals (41%) and Hobbyists (41%).</a:t>
            </a:r>
          </a:p>
          <a:p>
            <a:pPr lvl="2"/>
            <a:r>
              <a:rPr lang="en-US" dirty="0"/>
              <a:t>Pencil, graphite and charcoal drawings are the favorite of Students (31%).</a:t>
            </a:r>
          </a:p>
          <a:p>
            <a:r>
              <a:rPr lang="en-US" b="0" dirty="0"/>
              <a:t>Given the above, the most frequently used mediums are acrylic paints and drawing pencils, which is to be expected.</a:t>
            </a:r>
          </a:p>
          <a:p>
            <a:pPr marL="914400" lvl="1" indent="0">
              <a:buNone/>
            </a:pPr>
            <a:r>
              <a:rPr lang="en-US" b="0" dirty="0"/>
              <a:t>Paper and canvas are the “other materials” most frequently used.</a:t>
            </a:r>
          </a:p>
          <a:p>
            <a:pPr marL="914400" lvl="1" indent="0">
              <a:buNone/>
            </a:pPr>
            <a:r>
              <a:rPr lang="en-US" b="0" dirty="0"/>
              <a:t>Fabrics and wood crafts top the list of “unusual” products used.</a:t>
            </a:r>
          </a:p>
          <a:p>
            <a:pPr lvl="2"/>
            <a:endParaRPr lang="en-US" b="0" dirty="0"/>
          </a:p>
          <a:p>
            <a:pPr lvl="1"/>
            <a:endParaRPr lang="en-US" b="0" dirty="0"/>
          </a:p>
          <a:p>
            <a:pPr lvl="2"/>
            <a:endParaRPr lang="en-US" b="0" dirty="0"/>
          </a:p>
          <a:p>
            <a:endParaRPr lang="en-US" dirty="0"/>
          </a:p>
          <a:p>
            <a:endParaRPr lang="en-US" dirty="0"/>
          </a:p>
          <a:p>
            <a:endParaRPr lang="en-US" dirty="0"/>
          </a:p>
        </p:txBody>
      </p:sp>
      <p:sp>
        <p:nvSpPr>
          <p:cNvPr id="4" name="Slide Number Placeholder 1">
            <a:extLst>
              <a:ext uri="{FF2B5EF4-FFF2-40B4-BE49-F238E27FC236}">
                <a16:creationId xmlns:a16="http://schemas.microsoft.com/office/drawing/2014/main" id="{14F0A8F3-CCCA-4B17-A51D-BBA93F48A0F7}"/>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6</a:t>
            </a:fld>
            <a:endParaRPr lang="en-US" dirty="0"/>
          </a:p>
        </p:txBody>
      </p:sp>
      <p:pic>
        <p:nvPicPr>
          <p:cNvPr id="5" name="Graphic 4" descr="Small paint brush">
            <a:extLst>
              <a:ext uri="{FF2B5EF4-FFF2-40B4-BE49-F238E27FC236}">
                <a16:creationId xmlns:a16="http://schemas.microsoft.com/office/drawing/2014/main" id="{09188A26-2CA3-40C8-8C56-9953EFFE82F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20186" y="1488981"/>
            <a:ext cx="408940" cy="381000"/>
          </a:xfrm>
          <a:prstGeom prst="rect">
            <a:avLst/>
          </a:prstGeom>
        </p:spPr>
      </p:pic>
      <p:pic>
        <p:nvPicPr>
          <p:cNvPr id="6" name="Graphic 5" descr="Small paint brush">
            <a:extLst>
              <a:ext uri="{FF2B5EF4-FFF2-40B4-BE49-F238E27FC236}">
                <a16:creationId xmlns:a16="http://schemas.microsoft.com/office/drawing/2014/main" id="{6560012F-2AEE-4C98-AE18-E8EDE319C8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20186" y="2778219"/>
            <a:ext cx="408940" cy="381000"/>
          </a:xfrm>
          <a:prstGeom prst="rect">
            <a:avLst/>
          </a:prstGeom>
        </p:spPr>
      </p:pic>
      <p:pic>
        <p:nvPicPr>
          <p:cNvPr id="7" name="Graphic 6" descr="Small paint brush">
            <a:extLst>
              <a:ext uri="{FF2B5EF4-FFF2-40B4-BE49-F238E27FC236}">
                <a16:creationId xmlns:a16="http://schemas.microsoft.com/office/drawing/2014/main" id="{2BCB9E33-3A8E-43CD-9A9E-3893CFADCCE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20186" y="3393981"/>
            <a:ext cx="408940" cy="381000"/>
          </a:xfrm>
          <a:prstGeom prst="rect">
            <a:avLst/>
          </a:prstGeom>
        </p:spPr>
      </p:pic>
      <p:pic>
        <p:nvPicPr>
          <p:cNvPr id="8" name="Graphic 7" descr="Small paint brush">
            <a:extLst>
              <a:ext uri="{FF2B5EF4-FFF2-40B4-BE49-F238E27FC236}">
                <a16:creationId xmlns:a16="http://schemas.microsoft.com/office/drawing/2014/main" id="{577738B3-0771-42F7-B4E4-568946B21C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20186" y="5222781"/>
            <a:ext cx="408940" cy="381000"/>
          </a:xfrm>
          <a:prstGeom prst="rect">
            <a:avLst/>
          </a:prstGeom>
        </p:spPr>
      </p:pic>
      <p:pic>
        <p:nvPicPr>
          <p:cNvPr id="9" name="Graphic 8" descr="Small paint brush">
            <a:extLst>
              <a:ext uri="{FF2B5EF4-FFF2-40B4-BE49-F238E27FC236}">
                <a16:creationId xmlns:a16="http://schemas.microsoft.com/office/drawing/2014/main" id="{40871882-470F-49BD-87EF-B78146FB591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20186" y="5832381"/>
            <a:ext cx="408940" cy="381000"/>
          </a:xfrm>
          <a:prstGeom prst="rect">
            <a:avLst/>
          </a:prstGeom>
        </p:spPr>
      </p:pic>
    </p:spTree>
    <p:extLst>
      <p:ext uri="{BB962C8B-B14F-4D97-AF65-F5344CB8AC3E}">
        <p14:creationId xmlns:p14="http://schemas.microsoft.com/office/powerpoint/2010/main" val="2972834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A311-4849-4A10-8E11-FCB6F7EBC54B}"/>
              </a:ext>
            </a:extLst>
          </p:cNvPr>
          <p:cNvSpPr>
            <a:spLocks noGrp="1"/>
          </p:cNvSpPr>
          <p:nvPr>
            <p:ph type="title"/>
          </p:nvPr>
        </p:nvSpPr>
        <p:spPr/>
        <p:txBody>
          <a:bodyPr/>
          <a:lstStyle/>
          <a:p>
            <a:r>
              <a:rPr lang="en-US" dirty="0"/>
              <a:t>Executive Summary</a:t>
            </a:r>
          </a:p>
        </p:txBody>
      </p:sp>
      <p:sp>
        <p:nvSpPr>
          <p:cNvPr id="3" name="Text Placeholder 2">
            <a:extLst>
              <a:ext uri="{FF2B5EF4-FFF2-40B4-BE49-F238E27FC236}">
                <a16:creationId xmlns:a16="http://schemas.microsoft.com/office/drawing/2014/main" id="{689437D0-BA8D-4169-ACF1-828B9DF14F55}"/>
              </a:ext>
            </a:extLst>
          </p:cNvPr>
          <p:cNvSpPr>
            <a:spLocks noGrp="1"/>
          </p:cNvSpPr>
          <p:nvPr>
            <p:ph type="body" sz="quarter" idx="10"/>
          </p:nvPr>
        </p:nvSpPr>
        <p:spPr>
          <a:xfrm>
            <a:off x="228600" y="762000"/>
            <a:ext cx="7415784" cy="5410200"/>
          </a:xfrm>
        </p:spPr>
        <p:txBody>
          <a:bodyPr/>
          <a:lstStyle/>
          <a:p>
            <a:r>
              <a:rPr lang="en-US" dirty="0"/>
              <a:t>Artists most frequently look to books and individual artist’s websites for inspiration.</a:t>
            </a:r>
          </a:p>
          <a:p>
            <a:pPr marL="914400" lvl="1" indent="0">
              <a:buNone/>
            </a:pPr>
            <a:r>
              <a:rPr lang="en-US" b="0" dirty="0"/>
              <a:t>YouTube and online search engines are also credited by over ha</a:t>
            </a:r>
            <a:r>
              <a:rPr lang="en-US" b="0" dirty="0">
                <a:solidFill>
                  <a:schemeClr val="bg1"/>
                </a:solidFill>
              </a:rPr>
              <a:t>lf</a:t>
            </a:r>
            <a:r>
              <a:rPr lang="en-US" b="0" dirty="0">
                <a:solidFill>
                  <a:schemeClr val="tx2"/>
                </a:solidFill>
              </a:rPr>
              <a:t> </a:t>
            </a:r>
            <a:r>
              <a:rPr lang="en-US" b="0" dirty="0"/>
              <a:t>of artists as sources of information and inspiration.</a:t>
            </a:r>
          </a:p>
          <a:p>
            <a:r>
              <a:rPr lang="en-US" dirty="0"/>
              <a:t>Nearly half (45%) of artists have taken at least a year off from art, the largest percentage (49%) found among Hobbyists.</a:t>
            </a:r>
          </a:p>
          <a:p>
            <a:pPr marL="914400" lvl="1" indent="0">
              <a:buNone/>
              <a:tabLst>
                <a:tab pos="914400" algn="l"/>
              </a:tabLst>
            </a:pPr>
            <a:r>
              <a:rPr lang="en-US" b="0" dirty="0"/>
              <a:t>Over half (51%) of these artists returned to art during their 40s and 50s.</a:t>
            </a:r>
          </a:p>
          <a:p>
            <a:pPr marL="914400" lvl="1" indent="0">
              <a:buNone/>
            </a:pPr>
            <a:r>
              <a:rPr lang="en-US" b="0" dirty="0"/>
              <a:t>A local art class and friends were most frequently named as helping the artist get started again.</a:t>
            </a:r>
          </a:p>
          <a:p>
            <a:r>
              <a:rPr lang="en-US" dirty="0"/>
              <a:t>E-mail is the preferred means of receiving relevant communication by a wide margin.</a:t>
            </a:r>
          </a:p>
          <a:p>
            <a:pPr marL="914400" lvl="1" indent="0">
              <a:buNone/>
            </a:pPr>
            <a:r>
              <a:rPr lang="en-US" b="0" dirty="0"/>
              <a:t>Though e-mail is preferred, the largest percentages indicated that they actually do receive information via word-of-mouth and in store.</a:t>
            </a:r>
          </a:p>
          <a:p>
            <a:pPr marL="914400" lvl="1" indent="0">
              <a:buNone/>
            </a:pPr>
            <a:r>
              <a:rPr lang="en-US" b="0" dirty="0"/>
              <a:t>“How to” videos and information on special offers and sales are the most sought after pieces of information on social media.</a:t>
            </a:r>
          </a:p>
          <a:p>
            <a:pPr lvl="1"/>
            <a:endParaRPr lang="en-US" b="0" dirty="0"/>
          </a:p>
          <a:p>
            <a:pPr lvl="2"/>
            <a:endParaRPr lang="en-US" b="0" dirty="0"/>
          </a:p>
          <a:p>
            <a:pPr lvl="1"/>
            <a:endParaRPr lang="en-US" b="0" dirty="0"/>
          </a:p>
          <a:p>
            <a:pPr lvl="2"/>
            <a:endParaRPr lang="en-US" b="0" dirty="0"/>
          </a:p>
          <a:p>
            <a:endParaRPr lang="en-US" dirty="0"/>
          </a:p>
          <a:p>
            <a:endParaRPr lang="en-US" dirty="0"/>
          </a:p>
          <a:p>
            <a:endParaRPr lang="en-US" dirty="0"/>
          </a:p>
        </p:txBody>
      </p:sp>
      <p:sp>
        <p:nvSpPr>
          <p:cNvPr id="4" name="Slide Number Placeholder 1">
            <a:extLst>
              <a:ext uri="{FF2B5EF4-FFF2-40B4-BE49-F238E27FC236}">
                <a16:creationId xmlns:a16="http://schemas.microsoft.com/office/drawing/2014/main" id="{14F0A8F3-CCCA-4B17-A51D-BBA93F48A0F7}"/>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7</a:t>
            </a:fld>
            <a:endParaRPr lang="en-US" dirty="0"/>
          </a:p>
        </p:txBody>
      </p:sp>
      <p:pic>
        <p:nvPicPr>
          <p:cNvPr id="5" name="Graphic 4" descr="Small paint brush">
            <a:extLst>
              <a:ext uri="{FF2B5EF4-FFF2-40B4-BE49-F238E27FC236}">
                <a16:creationId xmlns:a16="http://schemas.microsoft.com/office/drawing/2014/main" id="{3A5E3895-73AC-4352-93D0-B0A28A29FA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20186" y="1488981"/>
            <a:ext cx="408940" cy="381000"/>
          </a:xfrm>
          <a:prstGeom prst="rect">
            <a:avLst/>
          </a:prstGeom>
        </p:spPr>
      </p:pic>
      <p:pic>
        <p:nvPicPr>
          <p:cNvPr id="6" name="Graphic 5" descr="Small paint brush">
            <a:extLst>
              <a:ext uri="{FF2B5EF4-FFF2-40B4-BE49-F238E27FC236}">
                <a16:creationId xmlns:a16="http://schemas.microsoft.com/office/drawing/2014/main" id="{1F738B43-D1B6-4DB9-A243-C6C0FD9CDA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20186" y="2784381"/>
            <a:ext cx="408940" cy="381000"/>
          </a:xfrm>
          <a:prstGeom prst="rect">
            <a:avLst/>
          </a:prstGeom>
        </p:spPr>
      </p:pic>
      <p:pic>
        <p:nvPicPr>
          <p:cNvPr id="7" name="Graphic 6" descr="Small paint brush">
            <a:extLst>
              <a:ext uri="{FF2B5EF4-FFF2-40B4-BE49-F238E27FC236}">
                <a16:creationId xmlns:a16="http://schemas.microsoft.com/office/drawing/2014/main" id="{A9C5DCE5-8602-4D5D-8254-6A4A9D5E7D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20186" y="3393981"/>
            <a:ext cx="408940" cy="381000"/>
          </a:xfrm>
          <a:prstGeom prst="rect">
            <a:avLst/>
          </a:prstGeom>
        </p:spPr>
      </p:pic>
      <p:pic>
        <p:nvPicPr>
          <p:cNvPr id="8" name="Graphic 7" descr="Small paint brush">
            <a:extLst>
              <a:ext uri="{FF2B5EF4-FFF2-40B4-BE49-F238E27FC236}">
                <a16:creationId xmlns:a16="http://schemas.microsoft.com/office/drawing/2014/main" id="{1F0E4818-7AD6-4965-B3DD-A36F12556DE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20186" y="4683219"/>
            <a:ext cx="408940" cy="381000"/>
          </a:xfrm>
          <a:prstGeom prst="rect">
            <a:avLst/>
          </a:prstGeom>
        </p:spPr>
      </p:pic>
      <p:pic>
        <p:nvPicPr>
          <p:cNvPr id="9" name="Graphic 8" descr="Small paint brush">
            <a:extLst>
              <a:ext uri="{FF2B5EF4-FFF2-40B4-BE49-F238E27FC236}">
                <a16:creationId xmlns:a16="http://schemas.microsoft.com/office/drawing/2014/main" id="{CA775801-CB7D-4674-A35E-9F581A844DD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20186" y="5597619"/>
            <a:ext cx="408940" cy="381000"/>
          </a:xfrm>
          <a:prstGeom prst="rect">
            <a:avLst/>
          </a:prstGeom>
        </p:spPr>
      </p:pic>
    </p:spTree>
    <p:extLst>
      <p:ext uri="{BB962C8B-B14F-4D97-AF65-F5344CB8AC3E}">
        <p14:creationId xmlns:p14="http://schemas.microsoft.com/office/powerpoint/2010/main" val="26075928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0A311-4849-4A10-8E11-FCB6F7EBC54B}"/>
              </a:ext>
            </a:extLst>
          </p:cNvPr>
          <p:cNvSpPr>
            <a:spLocks noGrp="1"/>
          </p:cNvSpPr>
          <p:nvPr>
            <p:ph type="title"/>
          </p:nvPr>
        </p:nvSpPr>
        <p:spPr/>
        <p:txBody>
          <a:bodyPr/>
          <a:lstStyle/>
          <a:p>
            <a:r>
              <a:rPr lang="en-US" dirty="0"/>
              <a:t>Executive Summary</a:t>
            </a:r>
          </a:p>
        </p:txBody>
      </p:sp>
      <p:sp>
        <p:nvSpPr>
          <p:cNvPr id="3" name="Text Placeholder 2">
            <a:extLst>
              <a:ext uri="{FF2B5EF4-FFF2-40B4-BE49-F238E27FC236}">
                <a16:creationId xmlns:a16="http://schemas.microsoft.com/office/drawing/2014/main" id="{689437D0-BA8D-4169-ACF1-828B9DF14F55}"/>
              </a:ext>
            </a:extLst>
          </p:cNvPr>
          <p:cNvSpPr>
            <a:spLocks noGrp="1"/>
          </p:cNvSpPr>
          <p:nvPr>
            <p:ph type="body" sz="quarter" idx="10"/>
          </p:nvPr>
        </p:nvSpPr>
        <p:spPr/>
        <p:txBody>
          <a:bodyPr/>
          <a:lstStyle/>
          <a:p>
            <a:r>
              <a:rPr lang="en-US" dirty="0"/>
              <a:t>On average, artists spent about $500 on acrylic paints in the past 12 months.</a:t>
            </a:r>
          </a:p>
          <a:p>
            <a:pPr marL="914400" lvl="1" indent="0">
              <a:buNone/>
            </a:pPr>
            <a:r>
              <a:rPr lang="en-US" b="0" dirty="0"/>
              <a:t>This is heavily influenced by Professionals who, on average, spent $2,800 on acrylic paints. </a:t>
            </a:r>
          </a:p>
          <a:p>
            <a:pPr marL="914400" lvl="1" indent="0">
              <a:buNone/>
            </a:pPr>
            <a:r>
              <a:rPr lang="en-US" b="0" dirty="0"/>
              <a:t>The largest percentage (48%) said that their spending on art supplies increased over the previous year.</a:t>
            </a:r>
          </a:p>
          <a:p>
            <a:pPr marL="914400" lvl="1" indent="0">
              <a:buNone/>
            </a:pPr>
            <a:r>
              <a:rPr lang="en-US" b="0" dirty="0"/>
              <a:t>The largest percentage of the money was spent either at a local or online art supply store.</a:t>
            </a:r>
          </a:p>
          <a:p>
            <a:r>
              <a:rPr lang="en-US" dirty="0"/>
              <a:t>High quality products at reasonable prices are deemed most important in evaluating local art supply stores.</a:t>
            </a:r>
          </a:p>
          <a:p>
            <a:pPr marL="914400" lvl="1" indent="0">
              <a:buNone/>
            </a:pPr>
            <a:r>
              <a:rPr lang="en-US" b="0" dirty="0"/>
              <a:t>Product prices and shipping costs are deemed most important in evaluating local art supply stores.</a:t>
            </a:r>
          </a:p>
          <a:p>
            <a:pPr lvl="1"/>
            <a:endParaRPr lang="en-US" b="0" dirty="0"/>
          </a:p>
          <a:p>
            <a:endParaRPr lang="en-US" b="0" dirty="0"/>
          </a:p>
          <a:p>
            <a:pPr lvl="1"/>
            <a:endParaRPr lang="en-US" b="0" dirty="0"/>
          </a:p>
          <a:p>
            <a:pPr marL="914400" lvl="2" indent="0">
              <a:buNone/>
            </a:pPr>
            <a:endParaRPr lang="en-US" b="0" dirty="0"/>
          </a:p>
          <a:p>
            <a:endParaRPr lang="en-US" dirty="0"/>
          </a:p>
          <a:p>
            <a:endParaRPr lang="en-US" dirty="0"/>
          </a:p>
          <a:p>
            <a:endParaRPr lang="en-US" dirty="0"/>
          </a:p>
        </p:txBody>
      </p:sp>
      <p:sp>
        <p:nvSpPr>
          <p:cNvPr id="4" name="Slide Number Placeholder 1">
            <a:extLst>
              <a:ext uri="{FF2B5EF4-FFF2-40B4-BE49-F238E27FC236}">
                <a16:creationId xmlns:a16="http://schemas.microsoft.com/office/drawing/2014/main" id="{14F0A8F3-CCCA-4B17-A51D-BBA93F48A0F7}"/>
              </a:ext>
            </a:extLst>
          </p:cNvPr>
          <p:cNvSpPr>
            <a:spLocks noGrp="1"/>
          </p:cNvSpPr>
          <p:nvPr>
            <p:ph type="sldNum" sz="quarter" idx="4"/>
          </p:nvPr>
        </p:nvSpPr>
        <p:spPr>
          <a:xfrm>
            <a:off x="8153400" y="6492875"/>
            <a:ext cx="381000" cy="365125"/>
          </a:xfrm>
          <a:prstGeom prst="rect">
            <a:avLst/>
          </a:prstGeom>
        </p:spPr>
        <p:txBody>
          <a:bodyPr vert="horz" lIns="91440" tIns="45720" rIns="91440" bIns="45720" rtlCol="0" anchor="ctr"/>
          <a:lstStyle>
            <a:lvl1pPr algn="r">
              <a:defRPr sz="1000">
                <a:solidFill>
                  <a:schemeClr val="bg1"/>
                </a:solidFill>
              </a:defRPr>
            </a:lvl1pPr>
          </a:lstStyle>
          <a:p>
            <a:fld id="{369E2E43-2DD3-4007-9321-0E7E3D848B18}" type="slidenum">
              <a:rPr lang="en-US" smtClean="0"/>
              <a:pPr/>
              <a:t>8</a:t>
            </a:fld>
            <a:endParaRPr lang="en-US" dirty="0"/>
          </a:p>
        </p:txBody>
      </p:sp>
      <p:pic>
        <p:nvPicPr>
          <p:cNvPr id="5" name="Graphic 4" descr="Small paint brush">
            <a:extLst>
              <a:ext uri="{FF2B5EF4-FFF2-40B4-BE49-F238E27FC236}">
                <a16:creationId xmlns:a16="http://schemas.microsoft.com/office/drawing/2014/main" id="{DC404AD7-6F6C-4F22-812E-8150917352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96386" y="1565181"/>
            <a:ext cx="408940" cy="381000"/>
          </a:xfrm>
          <a:prstGeom prst="rect">
            <a:avLst/>
          </a:prstGeom>
        </p:spPr>
      </p:pic>
      <p:pic>
        <p:nvPicPr>
          <p:cNvPr id="6" name="Graphic 5" descr="Small paint brush">
            <a:extLst>
              <a:ext uri="{FF2B5EF4-FFF2-40B4-BE49-F238E27FC236}">
                <a16:creationId xmlns:a16="http://schemas.microsoft.com/office/drawing/2014/main" id="{2E3D284E-4670-4B07-9C26-EB43097F2F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96386" y="2168619"/>
            <a:ext cx="408940" cy="381000"/>
          </a:xfrm>
          <a:prstGeom prst="rect">
            <a:avLst/>
          </a:prstGeom>
        </p:spPr>
      </p:pic>
      <p:pic>
        <p:nvPicPr>
          <p:cNvPr id="7" name="Graphic 6" descr="Small paint brush">
            <a:extLst>
              <a:ext uri="{FF2B5EF4-FFF2-40B4-BE49-F238E27FC236}">
                <a16:creationId xmlns:a16="http://schemas.microsoft.com/office/drawing/2014/main" id="{061AF452-2E95-40F7-9765-1909831833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96386" y="2778219"/>
            <a:ext cx="408940" cy="381000"/>
          </a:xfrm>
          <a:prstGeom prst="rect">
            <a:avLst/>
          </a:prstGeom>
        </p:spPr>
      </p:pic>
      <p:pic>
        <p:nvPicPr>
          <p:cNvPr id="8" name="Graphic 7" descr="Small paint brush">
            <a:extLst>
              <a:ext uri="{FF2B5EF4-FFF2-40B4-BE49-F238E27FC236}">
                <a16:creationId xmlns:a16="http://schemas.microsoft.com/office/drawing/2014/main" id="{2434BD65-81D0-4CFF-9ABA-63674FAE74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1581490">
            <a:off x="696386" y="4003581"/>
            <a:ext cx="408940" cy="381000"/>
          </a:xfrm>
          <a:prstGeom prst="rect">
            <a:avLst/>
          </a:prstGeom>
        </p:spPr>
      </p:pic>
    </p:spTree>
    <p:extLst>
      <p:ext uri="{BB962C8B-B14F-4D97-AF65-F5344CB8AC3E}">
        <p14:creationId xmlns:p14="http://schemas.microsoft.com/office/powerpoint/2010/main" val="1910756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4B23D-252B-475A-AFCB-E1D12592BA70}"/>
              </a:ext>
            </a:extLst>
          </p:cNvPr>
          <p:cNvSpPr>
            <a:spLocks noGrp="1"/>
          </p:cNvSpPr>
          <p:nvPr>
            <p:ph type="title"/>
          </p:nvPr>
        </p:nvSpPr>
        <p:spPr/>
        <p:txBody>
          <a:bodyPr/>
          <a:lstStyle/>
          <a:p>
            <a:pPr algn="ctr"/>
            <a:r>
              <a:rPr lang="en-US" dirty="0">
                <a:solidFill>
                  <a:schemeClr val="accent2"/>
                </a:solidFill>
              </a:rPr>
              <a:t>Detailed Findings</a:t>
            </a:r>
          </a:p>
        </p:txBody>
      </p:sp>
    </p:spTree>
    <p:extLst>
      <p:ext uri="{BB962C8B-B14F-4D97-AF65-F5344CB8AC3E}">
        <p14:creationId xmlns:p14="http://schemas.microsoft.com/office/powerpoint/2010/main" val="1509638196"/>
      </p:ext>
    </p:extLst>
  </p:cSld>
  <p:clrMapOvr>
    <a:masterClrMapping/>
  </p:clrMapOvr>
</p:sld>
</file>

<file path=ppt/theme/theme1.xml><?xml version="1.0" encoding="utf-8"?>
<a:theme xmlns:a="http://schemas.openxmlformats.org/drawingml/2006/main" name="template">
  <a:themeElements>
    <a:clrScheme name="Custom 8">
      <a:dk1>
        <a:srgbClr val="D7D7D7"/>
      </a:dk1>
      <a:lt1>
        <a:srgbClr val="393939"/>
      </a:lt1>
      <a:dk2>
        <a:srgbClr val="F2F2F2"/>
      </a:dk2>
      <a:lt2>
        <a:srgbClr val="353535"/>
      </a:lt2>
      <a:accent1>
        <a:srgbClr val="CC6600"/>
      </a:accent1>
      <a:accent2>
        <a:srgbClr val="336699"/>
      </a:accent2>
      <a:accent3>
        <a:srgbClr val="CCCC00"/>
      </a:accent3>
      <a:accent4>
        <a:srgbClr val="CC3300"/>
      </a:accent4>
      <a:accent5>
        <a:srgbClr val="EDD023"/>
      </a:accent5>
      <a:accent6>
        <a:srgbClr val="666633"/>
      </a:accent6>
      <a:hlink>
        <a:srgbClr val="0070C0"/>
      </a:hlink>
      <a:folHlink>
        <a:srgbClr val="0070C0"/>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1F3F6F"/>
        </a:accent1>
        <a:accent2>
          <a:srgbClr val="3C68A2"/>
        </a:accent2>
        <a:accent3>
          <a:srgbClr val="FFFFFF"/>
        </a:accent3>
        <a:accent4>
          <a:srgbClr val="404040"/>
        </a:accent4>
        <a:accent5>
          <a:srgbClr val="ABAFBB"/>
        </a:accent5>
        <a:accent6>
          <a:srgbClr val="355E92"/>
        </a:accent6>
        <a:hlink>
          <a:srgbClr val="285290"/>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DD023"/>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828282"/>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4"/>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C6CCC6"/>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01216"/>
        </a:lt2>
        <a:accent1>
          <a:srgbClr val="7C7C74"/>
        </a:accent1>
        <a:accent2>
          <a:srgbClr val="878577"/>
        </a:accent2>
        <a:accent3>
          <a:srgbClr val="FFFFFF"/>
        </a:accent3>
        <a:accent4>
          <a:srgbClr val="404040"/>
        </a:accent4>
        <a:accent5>
          <a:srgbClr val="BFBFBC"/>
        </a:accent5>
        <a:accent6>
          <a:srgbClr val="7A786B"/>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49751F"/>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080808"/>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4F5054"/>
        </a:lt2>
        <a:accent1>
          <a:srgbClr val="7E7F8E"/>
        </a:accent1>
        <a:accent2>
          <a:srgbClr val="DDDDDF"/>
        </a:accent2>
        <a:accent3>
          <a:srgbClr val="FFFFFF"/>
        </a:accent3>
        <a:accent4>
          <a:srgbClr val="404040"/>
        </a:accent4>
        <a:accent5>
          <a:srgbClr val="C0C0C6"/>
        </a:accent5>
        <a:accent6>
          <a:srgbClr val="C8C8CA"/>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4D4D4D"/>
        </a:dk2>
        <a:lt2>
          <a:srgbClr val="4F5054"/>
        </a:lt2>
        <a:accent1>
          <a:srgbClr val="CACACA"/>
        </a:accent1>
        <a:accent2>
          <a:srgbClr val="E7E7E5"/>
        </a:accent2>
        <a:accent3>
          <a:srgbClr val="FFFFFF"/>
        </a:accent3>
        <a:accent4>
          <a:srgbClr val="404040"/>
        </a:accent4>
        <a:accent5>
          <a:srgbClr val="E1E1E1"/>
        </a:accent5>
        <a:accent6>
          <a:srgbClr val="D1D1CF"/>
        </a:accent6>
        <a:hlink>
          <a:srgbClr val="CCCBC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a:themeElements>
    <a:clrScheme name="Custom 5">
      <a:dk1>
        <a:srgbClr val="393939"/>
      </a:dk1>
      <a:lt1>
        <a:srgbClr val="FFFFFF"/>
      </a:lt1>
      <a:dk2>
        <a:srgbClr val="393939"/>
      </a:dk2>
      <a:lt2>
        <a:srgbClr val="FFFFFF"/>
      </a:lt2>
      <a:accent1>
        <a:srgbClr val="FFFFFF"/>
      </a:accent1>
      <a:accent2>
        <a:srgbClr val="336699"/>
      </a:accent2>
      <a:accent3>
        <a:srgbClr val="CCCC00"/>
      </a:accent3>
      <a:accent4>
        <a:srgbClr val="CC3300"/>
      </a:accent4>
      <a:accent5>
        <a:srgbClr val="EDD023"/>
      </a:accent5>
      <a:accent6>
        <a:srgbClr val="666633"/>
      </a:accent6>
      <a:hlink>
        <a:srgbClr val="0070C0"/>
      </a:hlink>
      <a:folHlink>
        <a:srgbClr val="0070C0"/>
      </a:folHlink>
    </a:clrScheme>
    <a:fontScheme name="templat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11163C"/>
        </a:lt2>
        <a:accent1>
          <a:srgbClr val="212B53"/>
        </a:accent1>
        <a:accent2>
          <a:srgbClr val="364481"/>
        </a:accent2>
        <a:accent3>
          <a:srgbClr val="FFFFFF"/>
        </a:accent3>
        <a:accent4>
          <a:srgbClr val="404040"/>
        </a:accent4>
        <a:accent5>
          <a:srgbClr val="ABACB3"/>
        </a:accent5>
        <a:accent6>
          <a:srgbClr val="303D74"/>
        </a:accent6>
        <a:hlink>
          <a:srgbClr val="3E4985"/>
        </a:hlink>
        <a:folHlink>
          <a:srgbClr val="DDDDDD"/>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D254C"/>
        </a:lt2>
        <a:accent1>
          <a:srgbClr val="1F3F6F"/>
        </a:accent1>
        <a:accent2>
          <a:srgbClr val="3C68A2"/>
        </a:accent2>
        <a:accent3>
          <a:srgbClr val="FFFFFF"/>
        </a:accent3>
        <a:accent4>
          <a:srgbClr val="404040"/>
        </a:accent4>
        <a:accent5>
          <a:srgbClr val="ABAFBB"/>
        </a:accent5>
        <a:accent6>
          <a:srgbClr val="355E92"/>
        </a:accent6>
        <a:hlink>
          <a:srgbClr val="285290"/>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363B45"/>
        </a:lt2>
        <a:accent1>
          <a:srgbClr val="A99D9B"/>
        </a:accent1>
        <a:accent2>
          <a:srgbClr val="565A66"/>
        </a:accent2>
        <a:accent3>
          <a:srgbClr val="FFFFFF"/>
        </a:accent3>
        <a:accent4>
          <a:srgbClr val="404040"/>
        </a:accent4>
        <a:accent5>
          <a:srgbClr val="D1CCCB"/>
        </a:accent5>
        <a:accent6>
          <a:srgbClr val="4D515C"/>
        </a:accent6>
        <a:hlink>
          <a:srgbClr val="927154"/>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2E3236"/>
        </a:lt2>
        <a:accent1>
          <a:srgbClr val="B26920"/>
        </a:accent1>
        <a:accent2>
          <a:srgbClr val="6F7F8D"/>
        </a:accent2>
        <a:accent3>
          <a:srgbClr val="FFFFFF"/>
        </a:accent3>
        <a:accent4>
          <a:srgbClr val="404040"/>
        </a:accent4>
        <a:accent5>
          <a:srgbClr val="D5B9AB"/>
        </a:accent5>
        <a:accent6>
          <a:srgbClr val="64727F"/>
        </a:accent6>
        <a:hlink>
          <a:srgbClr val="EDD023"/>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2E3236"/>
        </a:lt2>
        <a:accent1>
          <a:srgbClr val="9BB6EE"/>
        </a:accent1>
        <a:accent2>
          <a:srgbClr val="6F7F8D"/>
        </a:accent2>
        <a:accent3>
          <a:srgbClr val="FFFFFF"/>
        </a:accent3>
        <a:accent4>
          <a:srgbClr val="404040"/>
        </a:accent4>
        <a:accent5>
          <a:srgbClr val="CBD7F5"/>
        </a:accent5>
        <a:accent6>
          <a:srgbClr val="64727F"/>
        </a:accent6>
        <a:hlink>
          <a:srgbClr val="84AAF3"/>
        </a:hlink>
        <a:folHlink>
          <a:srgbClr val="DDDDDD"/>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4D4D4D"/>
        </a:dk2>
        <a:lt2>
          <a:srgbClr val="40494F"/>
        </a:lt2>
        <a:accent1>
          <a:srgbClr val="6D7D8A"/>
        </a:accent1>
        <a:accent2>
          <a:srgbClr val="A7A7A7"/>
        </a:accent2>
        <a:accent3>
          <a:srgbClr val="FFFFFF"/>
        </a:accent3>
        <a:accent4>
          <a:srgbClr val="404040"/>
        </a:accent4>
        <a:accent5>
          <a:srgbClr val="BABFC4"/>
        </a:accent5>
        <a:accent6>
          <a:srgbClr val="979797"/>
        </a:accent6>
        <a:hlink>
          <a:srgbClr val="828282"/>
        </a:hlink>
        <a:folHlink>
          <a:srgbClr val="DDDDDD"/>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4D4D4D"/>
        </a:dk2>
        <a:lt2>
          <a:srgbClr val="454D52"/>
        </a:lt2>
        <a:accent1>
          <a:srgbClr val="7D8B97"/>
        </a:accent1>
        <a:accent2>
          <a:srgbClr val="CBCBCB"/>
        </a:accent2>
        <a:accent3>
          <a:srgbClr val="FFFFFF"/>
        </a:accent3>
        <a:accent4>
          <a:srgbClr val="404040"/>
        </a:accent4>
        <a:accent5>
          <a:srgbClr val="BFC4C9"/>
        </a:accent5>
        <a:accent6>
          <a:srgbClr val="B8B8B8"/>
        </a:accent6>
        <a:hlink>
          <a:srgbClr val="515869"/>
        </a:hlink>
        <a:folHlink>
          <a:srgbClr val="DDDDDD"/>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4D4D4D"/>
        </a:dk2>
        <a:lt2>
          <a:srgbClr val="4F5054"/>
        </a:lt2>
        <a:accent1>
          <a:srgbClr val="7E7F8E"/>
        </a:accent1>
        <a:accent2>
          <a:srgbClr val="C0C1C5"/>
        </a:accent2>
        <a:accent3>
          <a:srgbClr val="FFFFFF"/>
        </a:accent3>
        <a:accent4>
          <a:srgbClr val="404040"/>
        </a:accent4>
        <a:accent5>
          <a:srgbClr val="C0C0C6"/>
        </a:accent5>
        <a:accent6>
          <a:srgbClr val="AEAFB2"/>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4D4D4D"/>
        </a:dk2>
        <a:lt2>
          <a:srgbClr val="85978F"/>
        </a:lt2>
        <a:accent1>
          <a:srgbClr val="9DA499"/>
        </a:accent1>
        <a:accent2>
          <a:srgbClr val="A5B9BA"/>
        </a:accent2>
        <a:accent3>
          <a:srgbClr val="FFFFFF"/>
        </a:accent3>
        <a:accent4>
          <a:srgbClr val="404040"/>
        </a:accent4>
        <a:accent5>
          <a:srgbClr val="CCCFCA"/>
        </a:accent5>
        <a:accent6>
          <a:srgbClr val="95A7A8"/>
        </a:accent6>
        <a:hlink>
          <a:srgbClr val="C6CCC6"/>
        </a:hlink>
        <a:folHlink>
          <a:srgbClr val="DDDDDD"/>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4D4D4D"/>
        </a:dk2>
        <a:lt2>
          <a:srgbClr val="484847"/>
        </a:lt2>
        <a:accent1>
          <a:srgbClr val="7C7C74"/>
        </a:accent1>
        <a:accent2>
          <a:srgbClr val="AFB2AA"/>
        </a:accent2>
        <a:accent3>
          <a:srgbClr val="FFFFFF"/>
        </a:accent3>
        <a:accent4>
          <a:srgbClr val="404040"/>
        </a:accent4>
        <a:accent5>
          <a:srgbClr val="BFBFBC"/>
        </a:accent5>
        <a:accent6>
          <a:srgbClr val="9EA19A"/>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4D4D4D"/>
        </a:dk2>
        <a:lt2>
          <a:srgbClr val="101216"/>
        </a:lt2>
        <a:accent1>
          <a:srgbClr val="7C7C74"/>
        </a:accent1>
        <a:accent2>
          <a:srgbClr val="878577"/>
        </a:accent2>
        <a:accent3>
          <a:srgbClr val="FFFFFF"/>
        </a:accent3>
        <a:accent4>
          <a:srgbClr val="404040"/>
        </a:accent4>
        <a:accent5>
          <a:srgbClr val="BFBFBC"/>
        </a:accent5>
        <a:accent6>
          <a:srgbClr val="7A786B"/>
        </a:accent6>
        <a:hlink>
          <a:srgbClr val="D4D2C6"/>
        </a:hlink>
        <a:folHlink>
          <a:srgbClr val="DDDDDD"/>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4D4D4D"/>
        </a:dk2>
        <a:lt2>
          <a:srgbClr val="393939"/>
        </a:lt2>
        <a:accent1>
          <a:srgbClr val="858585"/>
        </a:accent1>
        <a:accent2>
          <a:srgbClr val="939393"/>
        </a:accent2>
        <a:accent3>
          <a:srgbClr val="FFFFFF"/>
        </a:accent3>
        <a:accent4>
          <a:srgbClr val="404040"/>
        </a:accent4>
        <a:accent5>
          <a:srgbClr val="C2C2C2"/>
        </a:accent5>
        <a:accent6>
          <a:srgbClr val="858585"/>
        </a:accent6>
        <a:hlink>
          <a:srgbClr val="49751F"/>
        </a:hlink>
        <a:folHlink>
          <a:srgbClr val="DDDDDD"/>
        </a:folHlink>
      </a:clrScheme>
      <a:clrMap bg1="lt1" tx1="dk1" bg2="lt2" tx2="dk2" accent1="accent1" accent2="accent2" accent3="accent3" accent4="accent4" accent5="accent5" accent6="accent6" hlink="hlink" folHlink="folHlink"/>
    </a:extraClrScheme>
    <a:extraClrScheme>
      <a:clrScheme name="template 14">
        <a:dk1>
          <a:srgbClr val="4D4D4D"/>
        </a:dk1>
        <a:lt1>
          <a:srgbClr val="FFFFFF"/>
        </a:lt1>
        <a:dk2>
          <a:srgbClr val="4D4D4D"/>
        </a:dk2>
        <a:lt2>
          <a:srgbClr val="080808"/>
        </a:lt2>
        <a:accent1>
          <a:srgbClr val="858585"/>
        </a:accent1>
        <a:accent2>
          <a:srgbClr val="939393"/>
        </a:accent2>
        <a:accent3>
          <a:srgbClr val="FFFFFF"/>
        </a:accent3>
        <a:accent4>
          <a:srgbClr val="404040"/>
        </a:accent4>
        <a:accent5>
          <a:srgbClr val="C2C2C2"/>
        </a:accent5>
        <a:accent6>
          <a:srgbClr val="858585"/>
        </a:accent6>
        <a:hlink>
          <a:srgbClr val="696969"/>
        </a:hlink>
        <a:folHlink>
          <a:srgbClr val="DDDDDD"/>
        </a:folHlink>
      </a:clrScheme>
      <a:clrMap bg1="lt1" tx1="dk1" bg2="lt2" tx2="dk2" accent1="accent1" accent2="accent2" accent3="accent3" accent4="accent4" accent5="accent5" accent6="accent6" hlink="hlink" folHlink="folHlink"/>
    </a:extraClrScheme>
    <a:extraClrScheme>
      <a:clrScheme name="template 15">
        <a:dk1>
          <a:srgbClr val="4D4D4D"/>
        </a:dk1>
        <a:lt1>
          <a:srgbClr val="FFFFFF"/>
        </a:lt1>
        <a:dk2>
          <a:srgbClr val="4D4D4D"/>
        </a:dk2>
        <a:lt2>
          <a:srgbClr val="4F5054"/>
        </a:lt2>
        <a:accent1>
          <a:srgbClr val="7E7F8E"/>
        </a:accent1>
        <a:accent2>
          <a:srgbClr val="DDDDDF"/>
        </a:accent2>
        <a:accent3>
          <a:srgbClr val="FFFFFF"/>
        </a:accent3>
        <a:accent4>
          <a:srgbClr val="404040"/>
        </a:accent4>
        <a:accent5>
          <a:srgbClr val="C0C0C6"/>
        </a:accent5>
        <a:accent6>
          <a:srgbClr val="C8C8CA"/>
        </a:accent6>
        <a:hlink>
          <a:srgbClr val="ACAFB7"/>
        </a:hlink>
        <a:folHlink>
          <a:srgbClr val="DDDDDD"/>
        </a:folHlink>
      </a:clrScheme>
      <a:clrMap bg1="lt1" tx1="dk1" bg2="lt2" tx2="dk2" accent1="accent1" accent2="accent2" accent3="accent3" accent4="accent4" accent5="accent5" accent6="accent6" hlink="hlink" folHlink="folHlink"/>
    </a:extraClrScheme>
    <a:extraClrScheme>
      <a:clrScheme name="template 16">
        <a:dk1>
          <a:srgbClr val="4D4D4D"/>
        </a:dk1>
        <a:lt1>
          <a:srgbClr val="FFFFFF"/>
        </a:lt1>
        <a:dk2>
          <a:srgbClr val="4D4D4D"/>
        </a:dk2>
        <a:lt2>
          <a:srgbClr val="4F5054"/>
        </a:lt2>
        <a:accent1>
          <a:srgbClr val="CACACA"/>
        </a:accent1>
        <a:accent2>
          <a:srgbClr val="E7E7E5"/>
        </a:accent2>
        <a:accent3>
          <a:srgbClr val="FFFFFF"/>
        </a:accent3>
        <a:accent4>
          <a:srgbClr val="404040"/>
        </a:accent4>
        <a:accent5>
          <a:srgbClr val="E1E1E1"/>
        </a:accent5>
        <a:accent6>
          <a:srgbClr val="D1D1CF"/>
        </a:accent6>
        <a:hlink>
          <a:srgbClr val="CCCBC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16176</TotalTime>
  <Words>7419</Words>
  <Application>Microsoft Office PowerPoint</Application>
  <PresentationFormat>On-screen Show (4:3)</PresentationFormat>
  <Paragraphs>2054</Paragraphs>
  <Slides>48</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48</vt:i4>
      </vt:variant>
    </vt:vector>
  </HeadingPairs>
  <TitlesOfParts>
    <vt:vector size="57" baseType="lpstr">
      <vt:lpstr>ＭＳ Ｐゴシック</vt:lpstr>
      <vt:lpstr>Arial</vt:lpstr>
      <vt:lpstr>DIN Next LT Pro</vt:lpstr>
      <vt:lpstr>HelveticaNeueLT Std Lt Cn</vt:lpstr>
      <vt:lpstr>Times New Roman</vt:lpstr>
      <vt:lpstr>Verdana</vt:lpstr>
      <vt:lpstr>Wingdings</vt:lpstr>
      <vt:lpstr>template</vt:lpstr>
      <vt:lpstr>1_template</vt:lpstr>
      <vt:lpstr>Artists &amp; Art Materials Study 2017</vt:lpstr>
      <vt:lpstr>Table of Contents</vt:lpstr>
      <vt:lpstr>Objectives</vt:lpstr>
      <vt:lpstr>Methodology</vt:lpstr>
      <vt:lpstr>Methodology</vt:lpstr>
      <vt:lpstr>Executive Summary</vt:lpstr>
      <vt:lpstr>Executive Summary</vt:lpstr>
      <vt:lpstr>Executive Summary</vt:lpstr>
      <vt:lpstr>Detailed Findings</vt:lpstr>
      <vt:lpstr>Time Devoted to Art</vt:lpstr>
      <vt:lpstr>Number of Artworks Produced Top 10 Categories</vt:lpstr>
      <vt:lpstr>Creative Endeavors</vt:lpstr>
      <vt:lpstr>Favorite Types of Artwork to Create Top 10 Categories</vt:lpstr>
      <vt:lpstr>Recent University Art Class Experience</vt:lpstr>
      <vt:lpstr>Earnings From Art</vt:lpstr>
      <vt:lpstr>Products and tools</vt:lpstr>
      <vt:lpstr>Mediums Used In Recent Artworks Top 10 Categories</vt:lpstr>
      <vt:lpstr>Other Materials Used Top 11 Categories</vt:lpstr>
      <vt:lpstr>Unusual Products Used</vt:lpstr>
      <vt:lpstr>Inspiration and Education Top 10 Categories</vt:lpstr>
      <vt:lpstr>Taking a break</vt:lpstr>
      <vt:lpstr>PowerPoint Presentation</vt:lpstr>
      <vt:lpstr>Age When Returned to Art</vt:lpstr>
      <vt:lpstr>Help With Getting Started Again</vt:lpstr>
      <vt:lpstr>Sources of Communication</vt:lpstr>
      <vt:lpstr>Preferred Means of Communication</vt:lpstr>
      <vt:lpstr>Social Media and Online Preferences</vt:lpstr>
      <vt:lpstr>Information Sources</vt:lpstr>
      <vt:lpstr>Preferred Social Media Content Top 12 Categories</vt:lpstr>
      <vt:lpstr>Most Used Apps TOP 10 RESPONSES</vt:lpstr>
      <vt:lpstr>Spending and shopping</vt:lpstr>
      <vt:lpstr>Average Amount Spent on Supplies AMONG USERS OF EACH PRODUCT</vt:lpstr>
      <vt:lpstr>Spending Trends</vt:lpstr>
      <vt:lpstr>Mobile App Purchasing</vt:lpstr>
      <vt:lpstr>Where the Money is Spent</vt:lpstr>
      <vt:lpstr>Why Spending Increased TOP 10 RESPONSES</vt:lpstr>
      <vt:lpstr>Why Spending Declined TOP 10 RESPONSES</vt:lpstr>
      <vt:lpstr>Important Art Supply Store Features</vt:lpstr>
      <vt:lpstr>Important Online Art Supply Store Features</vt:lpstr>
      <vt:lpstr>Art Supply Categories Needing Improvement TOP 10 RESPONSES</vt:lpstr>
      <vt:lpstr>Respondent profile</vt:lpstr>
      <vt:lpstr>Demographics</vt:lpstr>
      <vt:lpstr>appendix</vt:lpstr>
      <vt:lpstr>Sabbatical From Art</vt:lpstr>
      <vt:lpstr>Age When Returned to Art</vt:lpstr>
      <vt:lpstr>Spending Trends</vt:lpstr>
      <vt:lpstr>Unusual Products Used</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Chanttel Allen</dc:creator>
  <cp:lastModifiedBy>Chanttel Allen</cp:lastModifiedBy>
  <cp:revision>702</cp:revision>
  <cp:lastPrinted>2018-01-09T20:50:10Z</cp:lastPrinted>
  <dcterms:created xsi:type="dcterms:W3CDTF">2017-11-14T23:00:08Z</dcterms:created>
  <dcterms:modified xsi:type="dcterms:W3CDTF">2018-01-11T19:58:39Z</dcterms:modified>
</cp:coreProperties>
</file>