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59" r:id="rId2"/>
  </p:sldMasterIdLst>
  <p:notesMasterIdLst>
    <p:notesMasterId r:id="rId85"/>
  </p:notesMasterIdLst>
  <p:handoutMasterIdLst>
    <p:handoutMasterId r:id="rId86"/>
  </p:handoutMasterIdLst>
  <p:sldIdLst>
    <p:sldId id="256" r:id="rId3"/>
    <p:sldId id="320" r:id="rId4"/>
    <p:sldId id="293" r:id="rId5"/>
    <p:sldId id="294" r:id="rId6"/>
    <p:sldId id="395" r:id="rId7"/>
    <p:sldId id="323" r:id="rId8"/>
    <p:sldId id="393" r:id="rId9"/>
    <p:sldId id="394" r:id="rId10"/>
    <p:sldId id="301" r:id="rId11"/>
    <p:sldId id="396" r:id="rId12"/>
    <p:sldId id="397" r:id="rId13"/>
    <p:sldId id="271" r:id="rId14"/>
    <p:sldId id="326" r:id="rId15"/>
    <p:sldId id="325" r:id="rId16"/>
    <p:sldId id="322" r:id="rId17"/>
    <p:sldId id="328" r:id="rId18"/>
    <p:sldId id="329" r:id="rId19"/>
    <p:sldId id="398" r:id="rId20"/>
    <p:sldId id="399" r:id="rId21"/>
    <p:sldId id="331" r:id="rId22"/>
    <p:sldId id="332" r:id="rId23"/>
    <p:sldId id="334" r:id="rId24"/>
    <p:sldId id="335" r:id="rId25"/>
    <p:sldId id="400" r:id="rId26"/>
    <p:sldId id="401" r:id="rId27"/>
    <p:sldId id="337" r:id="rId28"/>
    <p:sldId id="338" r:id="rId29"/>
    <p:sldId id="402" r:id="rId30"/>
    <p:sldId id="403" r:id="rId31"/>
    <p:sldId id="340" r:id="rId32"/>
    <p:sldId id="341" r:id="rId33"/>
    <p:sldId id="343" r:id="rId34"/>
    <p:sldId id="344" r:id="rId35"/>
    <p:sldId id="346" r:id="rId36"/>
    <p:sldId id="348" r:id="rId37"/>
    <p:sldId id="349" r:id="rId38"/>
    <p:sldId id="351" r:id="rId39"/>
    <p:sldId id="352" r:id="rId40"/>
    <p:sldId id="354" r:id="rId41"/>
    <p:sldId id="356" r:id="rId42"/>
    <p:sldId id="357" r:id="rId43"/>
    <p:sldId id="404" r:id="rId44"/>
    <p:sldId id="405" r:id="rId45"/>
    <p:sldId id="359" r:id="rId46"/>
    <p:sldId id="360" r:id="rId47"/>
    <p:sldId id="406" r:id="rId48"/>
    <p:sldId id="407" r:id="rId49"/>
    <p:sldId id="362" r:id="rId50"/>
    <p:sldId id="363" r:id="rId51"/>
    <p:sldId id="408" r:id="rId52"/>
    <p:sldId id="409" r:id="rId53"/>
    <p:sldId id="365" r:id="rId54"/>
    <p:sldId id="366" r:id="rId55"/>
    <p:sldId id="410" r:id="rId56"/>
    <p:sldId id="411" r:id="rId57"/>
    <p:sldId id="368" r:id="rId58"/>
    <p:sldId id="369" r:id="rId59"/>
    <p:sldId id="412" r:id="rId60"/>
    <p:sldId id="413" r:id="rId61"/>
    <p:sldId id="371" r:id="rId62"/>
    <p:sldId id="372" r:id="rId63"/>
    <p:sldId id="373" r:id="rId64"/>
    <p:sldId id="374" r:id="rId65"/>
    <p:sldId id="375" r:id="rId66"/>
    <p:sldId id="379" r:id="rId67"/>
    <p:sldId id="380" r:id="rId68"/>
    <p:sldId id="382" r:id="rId69"/>
    <p:sldId id="383" r:id="rId70"/>
    <p:sldId id="414" r:id="rId71"/>
    <p:sldId id="377" r:id="rId72"/>
    <p:sldId id="415" r:id="rId73"/>
    <p:sldId id="416" r:id="rId74"/>
    <p:sldId id="385" r:id="rId75"/>
    <p:sldId id="386" r:id="rId76"/>
    <p:sldId id="417" r:id="rId77"/>
    <p:sldId id="418" r:id="rId78"/>
    <p:sldId id="388" r:id="rId79"/>
    <p:sldId id="389" r:id="rId80"/>
    <p:sldId id="419" r:id="rId81"/>
    <p:sldId id="391" r:id="rId82"/>
    <p:sldId id="392" r:id="rId83"/>
    <p:sldId id="263" r:id="rId84"/>
  </p:sldIdLst>
  <p:sldSz cx="9144000" cy="6858000" type="screen4x3"/>
  <p:notesSz cx="6881813" cy="92964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8A400"/>
    <a:srgbClr val="E6E6E6"/>
    <a:srgbClr val="FFA54B"/>
    <a:srgbClr val="FF9900"/>
    <a:srgbClr val="993300"/>
    <a:srgbClr val="C75806"/>
    <a:srgbClr val="5C800D"/>
    <a:srgbClr val="038CDB"/>
    <a:srgbClr val="322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6357" autoAdjust="0"/>
  </p:normalViewPr>
  <p:slideViewPr>
    <p:cSldViewPr>
      <p:cViewPr varScale="1">
        <p:scale>
          <a:sx n="98" d="100"/>
          <a:sy n="98" d="100"/>
        </p:scale>
        <p:origin x="819" y="45"/>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defRPr sz="1200"/>
            </a:lvl1pPr>
          </a:lstStyle>
          <a:p>
            <a:endParaRPr lang="en-US" dirty="0"/>
          </a:p>
        </p:txBody>
      </p:sp>
      <p:sp>
        <p:nvSpPr>
          <p:cNvPr id="310275" name="Rectangle 3"/>
          <p:cNvSpPr>
            <a:spLocks noGrp="1" noChangeArrowheads="1"/>
          </p:cNvSpPr>
          <p:nvPr>
            <p:ph type="dt" idx="1"/>
          </p:nvPr>
        </p:nvSpPr>
        <p:spPr bwMode="auto">
          <a:xfrm>
            <a:off x="3898101"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a:defRPr sz="1200"/>
            </a:lvl1pPr>
          </a:lstStyle>
          <a:p>
            <a:endParaRPr lang="en-US" dirty="0"/>
          </a:p>
        </p:txBody>
      </p:sp>
      <p:sp>
        <p:nvSpPr>
          <p:cNvPr id="310276" name="Rectangle 4"/>
          <p:cNvSpPr>
            <a:spLocks noGrp="1" noRot="1" noChangeAspect="1" noChangeArrowheads="1" noTextEdit="1"/>
          </p:cNvSpPr>
          <p:nvPr>
            <p:ph type="sldImg" idx="2"/>
          </p:nvPr>
        </p:nvSpPr>
        <p:spPr bwMode="auto">
          <a:xfrm>
            <a:off x="1117600" y="698500"/>
            <a:ext cx="4646613" cy="3486150"/>
          </a:xfrm>
          <a:prstGeom prst="rect">
            <a:avLst/>
          </a:prstGeom>
          <a:noFill/>
          <a:ln w="9525">
            <a:solidFill>
              <a:srgbClr val="000000"/>
            </a:solidFill>
            <a:miter lim="800000"/>
            <a:headEnd/>
            <a:tailEnd/>
          </a:ln>
          <a:effectLst/>
        </p:spPr>
      </p:sp>
      <p:sp>
        <p:nvSpPr>
          <p:cNvPr id="310277"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0278"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defRPr sz="1200"/>
            </a:lvl1pPr>
          </a:lstStyle>
          <a:p>
            <a:endParaRPr lang="en-US" dirty="0"/>
          </a:p>
        </p:txBody>
      </p:sp>
      <p:sp>
        <p:nvSpPr>
          <p:cNvPr id="310279" name="Rectangle 7"/>
          <p:cNvSpPr>
            <a:spLocks noGrp="1" noChangeArrowheads="1"/>
          </p:cNvSpPr>
          <p:nvPr>
            <p:ph type="sldNum" sz="quarter" idx="5"/>
          </p:nvPr>
        </p:nvSpPr>
        <p:spPr bwMode="auto">
          <a:xfrm>
            <a:off x="3898101" y="8829967"/>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a:defRPr sz="1200"/>
            </a:lvl1pPr>
          </a:lstStyle>
          <a:p>
            <a:fld id="{5D754722-FC50-466C-ADA3-46314C0162CA}"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C39A2-BA03-4680-967B-DF0DF62B691B}" type="slidenum">
              <a:rPr lang="en-US"/>
              <a:pPr/>
              <a:t>1</a:t>
            </a:fld>
            <a:endParaRPr lang="en-US" dirty="0"/>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51</a:t>
            </a:fld>
            <a:endParaRPr lang="en-US" dirty="0"/>
          </a:p>
        </p:txBody>
      </p:sp>
    </p:spTree>
    <p:extLst>
      <p:ext uri="{BB962C8B-B14F-4D97-AF65-F5344CB8AC3E}">
        <p14:creationId xmlns:p14="http://schemas.microsoft.com/office/powerpoint/2010/main" val="266538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76</a:t>
            </a:fld>
            <a:endParaRPr lang="en-US" dirty="0"/>
          </a:p>
        </p:txBody>
      </p:sp>
    </p:spTree>
    <p:extLst>
      <p:ext uri="{BB962C8B-B14F-4D97-AF65-F5344CB8AC3E}">
        <p14:creationId xmlns:p14="http://schemas.microsoft.com/office/powerpoint/2010/main" val="295349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819401"/>
            <a:ext cx="7391400" cy="1371600"/>
          </a:xfrm>
        </p:spPr>
        <p:txBody>
          <a:bodyPr anchor="t"/>
          <a:lstStyle>
            <a:lvl1pPr algn="l">
              <a:defRPr sz="4000" b="1" cap="all">
                <a:solidFill>
                  <a:srgbClr val="C00000"/>
                </a:solidFill>
              </a:defRPr>
            </a:lvl1pPr>
          </a:lstStyle>
          <a:p>
            <a:r>
              <a:rPr lang="en-US" dirty="0"/>
              <a:t>Click to edit Master title style</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3411" name="Rectangle 3"/>
          <p:cNvSpPr>
            <a:spLocks noGrp="1" noChangeArrowheads="1"/>
          </p:cNvSpPr>
          <p:nvPr>
            <p:ph type="ctrTitle"/>
          </p:nvPr>
        </p:nvSpPr>
        <p:spPr>
          <a:xfrm>
            <a:off x="152400" y="3094037"/>
            <a:ext cx="3810000" cy="863600"/>
          </a:xfrm>
        </p:spPr>
        <p:txBody>
          <a:bodyPr/>
          <a:lstStyle>
            <a:lvl1pPr algn="ctr">
              <a:defRPr sz="2800" b="1"/>
            </a:lvl1pPr>
          </a:lstStyle>
          <a:p>
            <a:r>
              <a:rPr lang="en-US" dirty="0"/>
              <a:t>Click to edit Master title style</a:t>
            </a:r>
            <a:endParaRPr lang="ru-RU" dirty="0"/>
          </a:p>
        </p:txBody>
      </p:sp>
      <p:sp>
        <p:nvSpPr>
          <p:cNvPr id="273412" name="Rectangle 4"/>
          <p:cNvSpPr>
            <a:spLocks noGrp="1" noChangeArrowheads="1"/>
          </p:cNvSpPr>
          <p:nvPr>
            <p:ph type="subTitle" idx="1"/>
          </p:nvPr>
        </p:nvSpPr>
        <p:spPr>
          <a:xfrm>
            <a:off x="152400" y="3886200"/>
            <a:ext cx="3810000" cy="762000"/>
          </a:xfrm>
          <a:prstGeom prst="rect">
            <a:avLst/>
          </a:prstGeom>
        </p:spPr>
        <p:txBody>
          <a:bodyPr/>
          <a:lstStyle>
            <a:lvl1pPr marL="0" indent="0" algn="ctr">
              <a:buFontTx/>
              <a:buNone/>
              <a:defRPr sz="2400" b="1">
                <a:solidFill>
                  <a:srgbClr val="C00000"/>
                </a:solidFill>
              </a:defRPr>
            </a:lvl1pPr>
          </a:lstStyle>
          <a:p>
            <a:r>
              <a:rPr lang="en-US" dirty="0"/>
              <a:t>Click to edit Master subtitle style</a:t>
            </a:r>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88913"/>
            <a:ext cx="7620000" cy="508000"/>
          </a:xfrm>
        </p:spPr>
        <p:txBody>
          <a:bodyPr/>
          <a:lstStyle>
            <a:lvl1pPr>
              <a:defRPr sz="2800"/>
            </a:lvl1pPr>
          </a:lstStyle>
          <a:p>
            <a:r>
              <a:rPr lang="en-US" dirty="0"/>
              <a:t>Click to edit Master title style</a:t>
            </a:r>
            <a:endParaRPr lang="ru-RU" dirty="0"/>
          </a:p>
        </p:txBody>
      </p:sp>
      <p:sp>
        <p:nvSpPr>
          <p:cNvPr id="3" name="Содержимое 2"/>
          <p:cNvSpPr>
            <a:spLocks noGrp="1"/>
          </p:cNvSpPr>
          <p:nvPr>
            <p:ph idx="1"/>
          </p:nvPr>
        </p:nvSpPr>
        <p:spPr>
          <a:xfrm>
            <a:off x="228600" y="1752600"/>
            <a:ext cx="7620000" cy="4419600"/>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Slide Number Placeholder 1">
            <a:extLst>
              <a:ext uri="{FF2B5EF4-FFF2-40B4-BE49-F238E27FC236}">
                <a16:creationId xmlns:a16="http://schemas.microsoft.com/office/drawing/2014/main" id="{AC7648A8-A386-42F5-B6B2-40E57012033F}"/>
              </a:ext>
            </a:extLst>
          </p:cNvPr>
          <p:cNvSpPr>
            <a:spLocks noGrp="1"/>
          </p:cNvSpPr>
          <p:nvPr>
            <p:ph type="sldNum" sz="quarter" idx="4"/>
          </p:nvPr>
        </p:nvSpPr>
        <p:spPr>
          <a:xfrm>
            <a:off x="8153400" y="6400800"/>
            <a:ext cx="381000" cy="365125"/>
          </a:xfrm>
          <a:prstGeom prst="rect">
            <a:avLst/>
          </a:prstGeom>
        </p:spPr>
        <p:txBody>
          <a:bodyPr vert="horz" lIns="91440" tIns="45720" rIns="91440" bIns="45720" rtlCol="0" anchor="ctr"/>
          <a:lstStyle>
            <a:lvl1pPr algn="r">
              <a:defRPr sz="900">
                <a:solidFill>
                  <a:schemeClr val="bg1"/>
                </a:solidFill>
              </a:defRPr>
            </a:lvl1pPr>
          </a:lstStyle>
          <a:p>
            <a:fld id="{369E2E43-2DD3-4007-9321-0E7E3D848B18}" type="slidenum">
              <a:rPr lang="en-US" smtClean="0"/>
              <a:pPr/>
              <a:t>‹#›</a:t>
            </a:fld>
            <a:endParaRPr lang="en-US" dirty="0"/>
          </a:p>
        </p:txBody>
      </p:sp>
      <p:sp>
        <p:nvSpPr>
          <p:cNvPr id="7" name="Text Placeholder 6">
            <a:extLst>
              <a:ext uri="{FF2B5EF4-FFF2-40B4-BE49-F238E27FC236}">
                <a16:creationId xmlns:a16="http://schemas.microsoft.com/office/drawing/2014/main" id="{61EDA922-2D86-4458-8EB5-25C964CA1F59}"/>
              </a:ext>
            </a:extLst>
          </p:cNvPr>
          <p:cNvSpPr>
            <a:spLocks noGrp="1"/>
          </p:cNvSpPr>
          <p:nvPr>
            <p:ph type="body" sz="quarter" idx="10"/>
          </p:nvPr>
        </p:nvSpPr>
        <p:spPr>
          <a:xfrm>
            <a:off x="1066800" y="6324600"/>
            <a:ext cx="6781800" cy="457200"/>
          </a:xfrm>
          <a:prstGeom prst="rect">
            <a:avLst/>
          </a:prstGeom>
        </p:spPr>
        <p:txBody>
          <a:bodyPr/>
          <a:lstStyle>
            <a:lvl1pPr marL="0" indent="0">
              <a:buFontTx/>
              <a:buNone/>
              <a:defRPr sz="9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88913"/>
            <a:ext cx="7620000" cy="508000"/>
          </a:xfrm>
        </p:spPr>
        <p:txBody>
          <a:bodyPr/>
          <a:lstStyle>
            <a:lvl1pPr>
              <a:defRPr sz="2800"/>
            </a:lvl1pPr>
          </a:lstStyle>
          <a:p>
            <a:r>
              <a:rPr lang="en-US" dirty="0"/>
              <a:t>Click to edit Master title style</a:t>
            </a:r>
            <a:endParaRPr lang="ru-RU" dirty="0"/>
          </a:p>
        </p:txBody>
      </p:sp>
      <p:sp>
        <p:nvSpPr>
          <p:cNvPr id="4" name="Slide Number Placeholder 1">
            <a:extLst>
              <a:ext uri="{FF2B5EF4-FFF2-40B4-BE49-F238E27FC236}">
                <a16:creationId xmlns:a16="http://schemas.microsoft.com/office/drawing/2014/main" id="{AC7648A8-A386-42F5-B6B2-40E57012033F}"/>
              </a:ext>
            </a:extLst>
          </p:cNvPr>
          <p:cNvSpPr>
            <a:spLocks noGrp="1"/>
          </p:cNvSpPr>
          <p:nvPr>
            <p:ph type="sldNum" sz="quarter" idx="4"/>
          </p:nvPr>
        </p:nvSpPr>
        <p:spPr>
          <a:xfrm>
            <a:off x="8153400" y="6400800"/>
            <a:ext cx="381000" cy="365125"/>
          </a:xfrm>
          <a:prstGeom prst="rect">
            <a:avLst/>
          </a:prstGeom>
        </p:spPr>
        <p:txBody>
          <a:bodyPr vert="horz" lIns="91440" tIns="45720" rIns="91440" bIns="45720" rtlCol="0" anchor="ctr"/>
          <a:lstStyle>
            <a:lvl1pPr algn="r">
              <a:defRPr sz="900">
                <a:solidFill>
                  <a:schemeClr val="bg1"/>
                </a:solidFill>
              </a:defRPr>
            </a:lvl1pPr>
          </a:lstStyle>
          <a:p>
            <a:fld id="{369E2E43-2DD3-4007-9321-0E7E3D848B18}" type="slidenum">
              <a:rPr lang="en-US" smtClean="0"/>
              <a:pPr/>
              <a:t>‹#›</a:t>
            </a:fld>
            <a:endParaRPr lang="en-US" dirty="0"/>
          </a:p>
        </p:txBody>
      </p:sp>
      <p:sp>
        <p:nvSpPr>
          <p:cNvPr id="6" name="Text Placeholder 5">
            <a:extLst>
              <a:ext uri="{FF2B5EF4-FFF2-40B4-BE49-F238E27FC236}">
                <a16:creationId xmlns:a16="http://schemas.microsoft.com/office/drawing/2014/main" id="{C096F815-4F7B-40A9-BA8A-6004082A5328}"/>
              </a:ext>
            </a:extLst>
          </p:cNvPr>
          <p:cNvSpPr>
            <a:spLocks noGrp="1"/>
          </p:cNvSpPr>
          <p:nvPr>
            <p:ph type="body" sz="quarter" idx="10"/>
          </p:nvPr>
        </p:nvSpPr>
        <p:spPr>
          <a:xfrm>
            <a:off x="228600" y="762000"/>
            <a:ext cx="7620000" cy="5410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88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Slide Number Placeholder 1">
            <a:extLst>
              <a:ext uri="{FF2B5EF4-FFF2-40B4-BE49-F238E27FC236}">
                <a16:creationId xmlns:a16="http://schemas.microsoft.com/office/drawing/2014/main" id="{7BFA9D44-6930-472A-A89C-AD97D9CC4889}"/>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69E2E43-2DD3-4007-9321-0E7E3D848B18}" type="slidenum">
              <a:rPr lang="en-US" smtClean="0"/>
              <a:pPr/>
              <a:t>‹#›</a:t>
            </a:fld>
            <a:endParaRPr lang="en-US" dirty="0"/>
          </a:p>
        </p:txBody>
      </p:sp>
      <p:sp>
        <p:nvSpPr>
          <p:cNvPr id="4" name="Text Placeholder 6">
            <a:extLst>
              <a:ext uri="{FF2B5EF4-FFF2-40B4-BE49-F238E27FC236}">
                <a16:creationId xmlns:a16="http://schemas.microsoft.com/office/drawing/2014/main" id="{6302FEBB-299D-452E-B041-F924D3797D3F}"/>
              </a:ext>
            </a:extLst>
          </p:cNvPr>
          <p:cNvSpPr>
            <a:spLocks noGrp="1"/>
          </p:cNvSpPr>
          <p:nvPr>
            <p:ph type="body" sz="quarter" idx="10"/>
          </p:nvPr>
        </p:nvSpPr>
        <p:spPr>
          <a:xfrm>
            <a:off x="1066800" y="6324600"/>
            <a:ext cx="6781800" cy="457200"/>
          </a:xfrm>
          <a:prstGeom prst="rect">
            <a:avLst/>
          </a:prstGeom>
        </p:spPr>
        <p:txBody>
          <a:bodyPr/>
          <a:lstStyle>
            <a:lvl1pPr marL="0" indent="0">
              <a:buFontTx/>
              <a:buNone/>
              <a:defRPr sz="9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E3C11D-618F-4F60-90F3-F78DB1D8179F}"/>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69E2E43-2DD3-4007-9321-0E7E3D848B18}" type="slidenum">
              <a:rPr lang="en-US" smtClean="0"/>
              <a:pPr/>
              <a:t>‹#›</a:t>
            </a:fld>
            <a:endParaRPr lang="en-US" dirty="0"/>
          </a:p>
        </p:txBody>
      </p:sp>
    </p:spTree>
    <p:extLst>
      <p:ext uri="{BB962C8B-B14F-4D97-AF65-F5344CB8AC3E}">
        <p14:creationId xmlns:p14="http://schemas.microsoft.com/office/powerpoint/2010/main" val="15550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228601" y="188913"/>
            <a:ext cx="70866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pic>
        <p:nvPicPr>
          <p:cNvPr id="4" name="Picture 3">
            <a:extLst>
              <a:ext uri="{FF2B5EF4-FFF2-40B4-BE49-F238E27FC236}">
                <a16:creationId xmlns:a16="http://schemas.microsoft.com/office/drawing/2014/main" id="{4215C719-F8F0-44B6-8DE1-9A42B35C251B}"/>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6354122"/>
            <a:ext cx="955631" cy="503878"/>
          </a:xfrm>
          <a:prstGeom prst="rect">
            <a:avLst/>
          </a:prstGeom>
          <a:noFill/>
        </p:spPr>
      </p:pic>
      <p:sp>
        <p:nvSpPr>
          <p:cNvPr id="2" name="Slide Number Placeholder 1">
            <a:extLst>
              <a:ext uri="{FF2B5EF4-FFF2-40B4-BE49-F238E27FC236}">
                <a16:creationId xmlns:a16="http://schemas.microsoft.com/office/drawing/2014/main" id="{D340AA71-C410-417F-BDEB-66E3BDBAA9A1}"/>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1" r:id="rId2"/>
    <p:sldLayoutId id="2147483752" r:id="rId3"/>
    <p:sldLayoutId id="2147483760" r:id="rId4"/>
    <p:sldLayoutId id="2147483756" r:id="rId5"/>
    <p:sldLayoutId id="2147483758" r:id="rId6"/>
  </p:sldLayoutIdLst>
  <p:txStyles>
    <p:titleStyle>
      <a:lvl1pPr algn="l" rtl="0" eaLnBrk="1" fontAlgn="base" hangingPunct="1">
        <a:spcBef>
          <a:spcPct val="0"/>
        </a:spcBef>
        <a:spcAft>
          <a:spcPct val="0"/>
        </a:spcAft>
        <a:defRPr sz="2800">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p:titleStyle>
    <p:bodyStyle>
      <a:lvl1pPr marL="342900" indent="-342900" algn="l" rtl="0" eaLnBrk="1" fontAlgn="base" hangingPunct="1">
        <a:spcBef>
          <a:spcPct val="20000"/>
        </a:spcBef>
        <a:spcAft>
          <a:spcPct val="0"/>
        </a:spcAft>
        <a:buChar char="•"/>
        <a:defRPr sz="2000">
          <a:solidFill>
            <a:schemeClr val="bg2"/>
          </a:solidFill>
          <a:latin typeface="+mn-lt"/>
          <a:ea typeface="+mn-ea"/>
          <a:cs typeface="+mn-cs"/>
        </a:defRPr>
      </a:lvl1pPr>
      <a:lvl2pPr marL="742950" indent="-285750" algn="l" rtl="0" eaLnBrk="1" fontAlgn="base" hangingPunct="1">
        <a:spcBef>
          <a:spcPct val="20000"/>
        </a:spcBef>
        <a:spcAft>
          <a:spcPct val="0"/>
        </a:spcAft>
        <a:buChar char="–"/>
        <a:defRPr sz="1800" b="1">
          <a:solidFill>
            <a:schemeClr val="bg2"/>
          </a:solidFill>
          <a:latin typeface="+mn-lt"/>
        </a:defRPr>
      </a:lvl2pPr>
      <a:lvl3pPr marL="1143000" indent="-228600" algn="l" rtl="0" eaLnBrk="1" fontAlgn="base" hangingPunct="1">
        <a:spcBef>
          <a:spcPct val="20000"/>
        </a:spcBef>
        <a:spcAft>
          <a:spcPct val="0"/>
        </a:spcAft>
        <a:buChar char="•"/>
        <a:defRPr sz="1600">
          <a:solidFill>
            <a:schemeClr val="bg2"/>
          </a:solidFill>
          <a:latin typeface="+mn-lt"/>
        </a:defRPr>
      </a:lvl3pPr>
      <a:lvl4pPr marL="1600200" indent="-228600" algn="l" rtl="0" eaLnBrk="1" fontAlgn="base" hangingPunct="1">
        <a:spcBef>
          <a:spcPct val="20000"/>
        </a:spcBef>
        <a:spcAft>
          <a:spcPct val="0"/>
        </a:spcAft>
        <a:buChar char="–"/>
        <a:defRPr sz="1400">
          <a:solidFill>
            <a:schemeClr val="bg2"/>
          </a:solidFill>
          <a:latin typeface="+mn-lt"/>
        </a:defRPr>
      </a:lvl4pPr>
      <a:lvl5pPr marL="2057400" indent="-228600" algn="l" rtl="0" eaLnBrk="1" fontAlgn="base" hangingPunct="1">
        <a:spcBef>
          <a:spcPct val="20000"/>
        </a:spcBef>
        <a:spcAft>
          <a:spcPct val="0"/>
        </a:spcAft>
        <a:buChar char="»"/>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15C719-F8F0-44B6-8DE1-9A42B35C251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36963" y="582519"/>
            <a:ext cx="2363637" cy="1246281"/>
          </a:xfrm>
          <a:prstGeom prst="rect">
            <a:avLst/>
          </a:prstGeom>
          <a:noFill/>
        </p:spPr>
      </p:pic>
      <p:sp>
        <p:nvSpPr>
          <p:cNvPr id="5" name="Заголовок 1">
            <a:extLst>
              <a:ext uri="{FF2B5EF4-FFF2-40B4-BE49-F238E27FC236}">
                <a16:creationId xmlns:a16="http://schemas.microsoft.com/office/drawing/2014/main" id="{D0EF02E9-9032-4326-8AF1-4A4F498A6016}"/>
              </a:ext>
            </a:extLst>
          </p:cNvPr>
          <p:cNvSpPr txBox="1">
            <a:spLocks/>
          </p:cNvSpPr>
          <p:nvPr userDrawn="1"/>
        </p:nvSpPr>
        <p:spPr>
          <a:xfrm>
            <a:off x="2438401" y="3596575"/>
            <a:ext cx="5410199" cy="1362075"/>
          </a:xfrm>
          <a:prstGeom prst="rect">
            <a:avLst/>
          </a:prstGeom>
        </p:spPr>
        <p:txBody>
          <a:bodyPr anchor="t"/>
          <a:lstStyle>
            <a:lvl1pPr algn="l" rtl="0" eaLnBrk="1" fontAlgn="base" hangingPunct="1">
              <a:spcBef>
                <a:spcPct val="0"/>
              </a:spcBef>
              <a:spcAft>
                <a:spcPct val="0"/>
              </a:spcAft>
              <a:defRPr sz="4000" b="1" cap="all">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a:lstStyle>
          <a:p>
            <a:r>
              <a:rPr lang="en-US" sz="3400" kern="0" dirty="0"/>
              <a:t>Click to edit Master title style</a:t>
            </a:r>
            <a:endParaRPr lang="ru-RU" sz="3400" kern="0" dirty="0"/>
          </a:p>
        </p:txBody>
      </p:sp>
      <p:sp>
        <p:nvSpPr>
          <p:cNvPr id="6" name="Текст 2">
            <a:extLst>
              <a:ext uri="{FF2B5EF4-FFF2-40B4-BE49-F238E27FC236}">
                <a16:creationId xmlns:a16="http://schemas.microsoft.com/office/drawing/2014/main" id="{5848685D-D9C6-49E4-BD94-FC2448E9382C}"/>
              </a:ext>
            </a:extLst>
          </p:cNvPr>
          <p:cNvSpPr txBox="1">
            <a:spLocks/>
          </p:cNvSpPr>
          <p:nvPr userDrawn="1"/>
        </p:nvSpPr>
        <p:spPr>
          <a:xfrm>
            <a:off x="2438402" y="2096388"/>
            <a:ext cx="5410198" cy="1500187"/>
          </a:xfrm>
          <a:prstGeom prst="rect">
            <a:avLst/>
          </a:prstGeom>
        </p:spPr>
        <p:txBody>
          <a:bodyPr anchor="b"/>
          <a:lstStyle>
            <a:lvl1pPr marL="0" indent="0" algn="l" rtl="0" eaLnBrk="1" fontAlgn="base" hangingPunct="1">
              <a:spcBef>
                <a:spcPct val="20000"/>
              </a:spcBef>
              <a:spcAft>
                <a:spcPct val="0"/>
              </a:spcAft>
              <a:buNone/>
              <a:defRPr sz="2000">
                <a:solidFill>
                  <a:schemeClr val="bg2"/>
                </a:solidFill>
                <a:latin typeface="+mn-lt"/>
                <a:ea typeface="+mn-ea"/>
                <a:cs typeface="+mn-cs"/>
              </a:defRPr>
            </a:lvl1pPr>
            <a:lvl2pPr marL="457200" indent="0" algn="l" rtl="0" eaLnBrk="1" fontAlgn="base" hangingPunct="1">
              <a:spcBef>
                <a:spcPct val="20000"/>
              </a:spcBef>
              <a:spcAft>
                <a:spcPct val="0"/>
              </a:spcAft>
              <a:buNone/>
              <a:defRPr sz="1800" b="1">
                <a:solidFill>
                  <a:schemeClr val="bg2"/>
                </a:solidFill>
                <a:latin typeface="+mn-lt"/>
              </a:defRPr>
            </a:lvl2pPr>
            <a:lvl3pPr marL="914400" indent="0" algn="l" rtl="0" eaLnBrk="1" fontAlgn="base" hangingPunct="1">
              <a:spcBef>
                <a:spcPct val="20000"/>
              </a:spcBef>
              <a:spcAft>
                <a:spcPct val="0"/>
              </a:spcAft>
              <a:buNone/>
              <a:defRPr sz="1600">
                <a:solidFill>
                  <a:schemeClr val="bg2"/>
                </a:solidFill>
                <a:latin typeface="+mn-lt"/>
              </a:defRPr>
            </a:lvl3pPr>
            <a:lvl4pPr marL="1371600" indent="0" algn="l" rtl="0" eaLnBrk="1" fontAlgn="base" hangingPunct="1">
              <a:spcBef>
                <a:spcPct val="20000"/>
              </a:spcBef>
              <a:spcAft>
                <a:spcPct val="0"/>
              </a:spcAft>
              <a:buNone/>
              <a:defRPr sz="1400">
                <a:solidFill>
                  <a:schemeClr val="bg2"/>
                </a:solidFill>
                <a:latin typeface="+mn-lt"/>
              </a:defRPr>
            </a:lvl4pPr>
            <a:lvl5pPr marL="1828800" indent="0" algn="l" rtl="0" eaLnBrk="1" fontAlgn="base" hangingPunct="1">
              <a:spcBef>
                <a:spcPct val="20000"/>
              </a:spcBef>
              <a:spcAft>
                <a:spcPct val="0"/>
              </a:spcAft>
              <a:buNone/>
              <a:defRPr sz="1400">
                <a:solidFill>
                  <a:schemeClr val="bg2"/>
                </a:solidFill>
                <a:latin typeface="+mn-lt"/>
              </a:defRPr>
            </a:lvl5pPr>
            <a:lvl6pPr marL="2286000" indent="0" algn="l" rtl="0" eaLnBrk="1" fontAlgn="base" hangingPunct="1">
              <a:spcBef>
                <a:spcPct val="20000"/>
              </a:spcBef>
              <a:spcAft>
                <a:spcPct val="0"/>
              </a:spcAft>
              <a:buNone/>
              <a:defRPr sz="1400">
                <a:solidFill>
                  <a:schemeClr val="bg2"/>
                </a:solidFill>
                <a:latin typeface="+mn-lt"/>
              </a:defRPr>
            </a:lvl6pPr>
            <a:lvl7pPr marL="2743200" indent="0" algn="l" rtl="0" eaLnBrk="1" fontAlgn="base" hangingPunct="1">
              <a:spcBef>
                <a:spcPct val="20000"/>
              </a:spcBef>
              <a:spcAft>
                <a:spcPct val="0"/>
              </a:spcAft>
              <a:buNone/>
              <a:defRPr sz="1400">
                <a:solidFill>
                  <a:schemeClr val="bg2"/>
                </a:solidFill>
                <a:latin typeface="+mn-lt"/>
              </a:defRPr>
            </a:lvl7pPr>
            <a:lvl8pPr marL="3200400" indent="0" algn="l" rtl="0" eaLnBrk="1" fontAlgn="base" hangingPunct="1">
              <a:spcBef>
                <a:spcPct val="20000"/>
              </a:spcBef>
              <a:spcAft>
                <a:spcPct val="0"/>
              </a:spcAft>
              <a:buNone/>
              <a:defRPr sz="1400">
                <a:solidFill>
                  <a:schemeClr val="bg2"/>
                </a:solidFill>
                <a:latin typeface="+mn-lt"/>
              </a:defRPr>
            </a:lvl8pPr>
            <a:lvl9pPr marL="3657600" indent="0" algn="l" rtl="0" eaLnBrk="1" fontAlgn="base" hangingPunct="1">
              <a:spcBef>
                <a:spcPct val="20000"/>
              </a:spcBef>
              <a:spcAft>
                <a:spcPct val="0"/>
              </a:spcAft>
              <a:buNone/>
              <a:defRPr sz="1400">
                <a:solidFill>
                  <a:schemeClr val="bg2"/>
                </a:solidFill>
                <a:latin typeface="+mn-lt"/>
              </a:defRPr>
            </a:lvl9pPr>
          </a:lstStyle>
          <a:p>
            <a:r>
              <a:rPr lang="en-US" sz="2800" kern="0" dirty="0"/>
              <a:t>Edit Master text styles</a:t>
            </a:r>
          </a:p>
        </p:txBody>
      </p:sp>
    </p:spTree>
    <p:extLst>
      <p:ext uri="{BB962C8B-B14F-4D97-AF65-F5344CB8AC3E}">
        <p14:creationId xmlns:p14="http://schemas.microsoft.com/office/powerpoint/2010/main" val="1125058321"/>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2800">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p:titleStyle>
    <p:bodyStyle>
      <a:lvl1pPr marL="342900" indent="-342900" algn="l" rtl="0" eaLnBrk="1" fontAlgn="base" hangingPunct="1">
        <a:spcBef>
          <a:spcPct val="20000"/>
        </a:spcBef>
        <a:spcAft>
          <a:spcPct val="0"/>
        </a:spcAft>
        <a:buChar char="•"/>
        <a:defRPr sz="2000">
          <a:solidFill>
            <a:schemeClr val="bg2"/>
          </a:solidFill>
          <a:latin typeface="+mn-lt"/>
          <a:ea typeface="+mn-ea"/>
          <a:cs typeface="+mn-cs"/>
        </a:defRPr>
      </a:lvl1pPr>
      <a:lvl2pPr marL="742950" indent="-285750" algn="l" rtl="0" eaLnBrk="1" fontAlgn="base" hangingPunct="1">
        <a:spcBef>
          <a:spcPct val="20000"/>
        </a:spcBef>
        <a:spcAft>
          <a:spcPct val="0"/>
        </a:spcAft>
        <a:buChar char="–"/>
        <a:defRPr sz="1800" b="1">
          <a:solidFill>
            <a:schemeClr val="bg2"/>
          </a:solidFill>
          <a:latin typeface="+mn-lt"/>
        </a:defRPr>
      </a:lvl2pPr>
      <a:lvl3pPr marL="1143000" indent="-228600" algn="l" rtl="0" eaLnBrk="1" fontAlgn="base" hangingPunct="1">
        <a:spcBef>
          <a:spcPct val="20000"/>
        </a:spcBef>
        <a:spcAft>
          <a:spcPct val="0"/>
        </a:spcAft>
        <a:buChar char="•"/>
        <a:defRPr sz="1600">
          <a:solidFill>
            <a:schemeClr val="bg2"/>
          </a:solidFill>
          <a:latin typeface="+mn-lt"/>
        </a:defRPr>
      </a:lvl3pPr>
      <a:lvl4pPr marL="1600200" indent="-228600" algn="l" rtl="0" eaLnBrk="1" fontAlgn="base" hangingPunct="1">
        <a:spcBef>
          <a:spcPct val="20000"/>
        </a:spcBef>
        <a:spcAft>
          <a:spcPct val="0"/>
        </a:spcAft>
        <a:buChar char="–"/>
        <a:defRPr sz="1400">
          <a:solidFill>
            <a:schemeClr val="bg2"/>
          </a:solidFill>
          <a:latin typeface="+mn-lt"/>
        </a:defRPr>
      </a:lvl4pPr>
      <a:lvl5pPr marL="2057400" indent="-228600" algn="l" rtl="0" eaLnBrk="1" fontAlgn="base" hangingPunct="1">
        <a:spcBef>
          <a:spcPct val="20000"/>
        </a:spcBef>
        <a:spcAft>
          <a:spcPct val="0"/>
        </a:spcAft>
        <a:buChar char="»"/>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jolinger@olingergroup.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179389" y="3200400"/>
            <a:ext cx="4308474" cy="1604963"/>
          </a:xfrm>
        </p:spPr>
        <p:txBody>
          <a:bodyPr/>
          <a:lstStyle/>
          <a:p>
            <a:pPr algn="l"/>
            <a:r>
              <a:rPr lang="en-US" sz="3200" dirty="0">
                <a:solidFill>
                  <a:srgbClr val="2E1D19"/>
                </a:solidFill>
                <a:latin typeface="Verdana" pitchFamily="34" charset="0"/>
              </a:rPr>
              <a:t>Artists </a:t>
            </a:r>
            <a:r>
              <a:rPr lang="en-US" sz="4000" dirty="0">
                <a:solidFill>
                  <a:schemeClr val="accent2"/>
                </a:solidFill>
                <a:latin typeface="Verdana" pitchFamily="34" charset="0"/>
              </a:rPr>
              <a:t>&amp;</a:t>
            </a:r>
            <a:br>
              <a:rPr lang="en-US" sz="3200" dirty="0">
                <a:solidFill>
                  <a:srgbClr val="2E1D19"/>
                </a:solidFill>
                <a:latin typeface="Verdana" pitchFamily="34" charset="0"/>
              </a:rPr>
            </a:br>
            <a:r>
              <a:rPr lang="en-US" sz="3200" dirty="0">
                <a:solidFill>
                  <a:srgbClr val="2E1D19"/>
                </a:solidFill>
                <a:latin typeface="Verdana" pitchFamily="34" charset="0"/>
              </a:rPr>
              <a:t>Art Materials Study 2018</a:t>
            </a:r>
            <a:br>
              <a:rPr lang="en-US" sz="3200" dirty="0">
                <a:solidFill>
                  <a:srgbClr val="2E1D19"/>
                </a:solidFill>
                <a:latin typeface="Verdana" pitchFamily="34" charset="0"/>
              </a:rPr>
            </a:br>
            <a:r>
              <a:rPr lang="en-US" sz="3200" dirty="0">
                <a:solidFill>
                  <a:srgbClr val="FF0000"/>
                </a:solidFill>
                <a:latin typeface="Verdana" pitchFamily="34" charset="0"/>
              </a:rPr>
              <a:t>Tables and Trending</a:t>
            </a:r>
            <a:endParaRPr lang="uk-UA" sz="3200" dirty="0">
              <a:solidFill>
                <a:srgbClr val="2E1D19"/>
              </a:solidFill>
              <a:latin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Types of Art Created – U.S.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The types of art created by U.S. artists have remained remarkably stable from 2012 to 2018.</a:t>
            </a:r>
          </a:p>
          <a:p>
            <a:pPr lvl="1">
              <a:buFont typeface="Wingdings" panose="05000000000000000000" pitchFamily="2" charset="2"/>
              <a:buChar char="Ø"/>
            </a:pPr>
            <a:r>
              <a:rPr lang="en-US" b="0" dirty="0">
                <a:solidFill>
                  <a:schemeClr val="bg1"/>
                </a:solidFill>
              </a:rPr>
              <a:t>Paintings, drawings and mixed media/collage have finished in the top three places is approximately the same percentages is each of the three years tested.</a:t>
            </a:r>
          </a:p>
          <a:p>
            <a:pPr lvl="1">
              <a:buFont typeface="Wingdings" panose="05000000000000000000" pitchFamily="2" charset="2"/>
              <a:buChar char="Ø"/>
            </a:pPr>
            <a:r>
              <a:rPr lang="en-US" b="0" dirty="0">
                <a:solidFill>
                  <a:schemeClr val="bg1"/>
                </a:solidFill>
              </a:rPr>
              <a:t>Printmaking was broken out as a separate reporting category for the first time in 2018.</a:t>
            </a:r>
          </a:p>
          <a:p>
            <a:pPr lvl="2">
              <a:buFont typeface="Wingdings" panose="05000000000000000000" pitchFamily="2" charset="2"/>
              <a:buChar char="Ø"/>
            </a:pPr>
            <a:r>
              <a:rPr lang="en-US" dirty="0">
                <a:solidFill>
                  <a:schemeClr val="bg1"/>
                </a:solidFill>
              </a:rPr>
              <a:t>Presumably it was included in the “other” category in previous years.</a:t>
            </a:r>
            <a:endParaRPr lang="en-US" b="0" dirty="0">
              <a:solidFill>
                <a:schemeClr val="bg1"/>
              </a:solidFill>
            </a:endParaRP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10</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703320"/>
          <a:ext cx="5715000" cy="231648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2020918141"/>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endParaRPr lang="en-US" dirty="0"/>
                    </a:p>
                  </a:txBody>
                  <a:tcPr/>
                </a:tc>
                <a:tc>
                  <a:txBody>
                    <a:bodyPr/>
                    <a:lstStyle/>
                    <a:p>
                      <a:pPr algn="ctr"/>
                      <a:r>
                        <a:rPr lang="en-US" sz="1200" b="1" dirty="0">
                          <a:solidFill>
                            <a:schemeClr val="bg1"/>
                          </a:solidFill>
                        </a:rPr>
                        <a:t>2012</a:t>
                      </a:r>
                    </a:p>
                  </a:txBody>
                  <a:tcPr anchor="ct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Paintings</a:t>
                      </a:r>
                    </a:p>
                  </a:txBody>
                  <a:tcPr anchor="ctr"/>
                </a:tc>
                <a:tc>
                  <a:txBody>
                    <a:bodyPr/>
                    <a:lstStyle/>
                    <a:p>
                      <a:pPr algn="ctr"/>
                      <a:r>
                        <a:rPr lang="en-US" sz="1000" baseline="0" dirty="0">
                          <a:solidFill>
                            <a:schemeClr val="bg1"/>
                          </a:solidFill>
                        </a:rPr>
                        <a:t>86%</a:t>
                      </a:r>
                    </a:p>
                  </a:txBody>
                  <a:tcPr anchor="ctr"/>
                </a:tc>
                <a:tc>
                  <a:txBody>
                    <a:bodyPr/>
                    <a:lstStyle/>
                    <a:p>
                      <a:pPr algn="ctr"/>
                      <a:r>
                        <a:rPr lang="en-US" sz="1000" dirty="0">
                          <a:solidFill>
                            <a:schemeClr val="bg1"/>
                          </a:solidFill>
                        </a:rPr>
                        <a:t>84%</a:t>
                      </a:r>
                    </a:p>
                  </a:txBody>
                  <a:tcPr/>
                </a:tc>
                <a:tc>
                  <a:txBody>
                    <a:bodyPr/>
                    <a:lstStyle/>
                    <a:p>
                      <a:pPr algn="ctr"/>
                      <a:r>
                        <a:rPr lang="en-US" sz="1000" dirty="0">
                          <a:solidFill>
                            <a:schemeClr val="bg1"/>
                          </a:solidFill>
                        </a:rPr>
                        <a:t>84%</a:t>
                      </a:r>
                      <a:endParaRPr lang="en-US" sz="1000" baseline="30000" dirty="0">
                        <a:solidFill>
                          <a:schemeClr val="bg1"/>
                        </a:solidFill>
                      </a:endParaRP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Drawings</a:t>
                      </a:r>
                    </a:p>
                  </a:txBody>
                  <a:tcPr anchor="ctr"/>
                </a:tc>
                <a:tc>
                  <a:txBody>
                    <a:bodyPr/>
                    <a:lstStyle/>
                    <a:p>
                      <a:pPr algn="ctr"/>
                      <a:r>
                        <a:rPr lang="en-US" sz="1000" dirty="0">
                          <a:solidFill>
                            <a:schemeClr val="bg1"/>
                          </a:solidFill>
                        </a:rPr>
                        <a:t>67%</a:t>
                      </a:r>
                    </a:p>
                  </a:txBody>
                  <a:tcPr anchor="ctr"/>
                </a:tc>
                <a:tc>
                  <a:txBody>
                    <a:bodyPr/>
                    <a:lstStyle/>
                    <a:p>
                      <a:pPr algn="ctr"/>
                      <a:r>
                        <a:rPr lang="en-US" sz="1000" dirty="0">
                          <a:solidFill>
                            <a:schemeClr val="bg1"/>
                          </a:solidFill>
                        </a:rPr>
                        <a:t>69%</a:t>
                      </a:r>
                    </a:p>
                  </a:txBody>
                  <a:tcPr/>
                </a:tc>
                <a:tc>
                  <a:txBody>
                    <a:bodyPr/>
                    <a:lstStyle/>
                    <a:p>
                      <a:pPr algn="ctr"/>
                      <a:r>
                        <a:rPr lang="en-US" sz="1000" dirty="0">
                          <a:solidFill>
                            <a:schemeClr val="bg1"/>
                          </a:solidFill>
                        </a:rPr>
                        <a:t>64%</a:t>
                      </a: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Mixed media/collage</a:t>
                      </a:r>
                    </a:p>
                  </a:txBody>
                  <a:tcPr anchor="ctr"/>
                </a:tc>
                <a:tc>
                  <a:txBody>
                    <a:bodyPr/>
                    <a:lstStyle/>
                    <a:p>
                      <a:pPr algn="ctr"/>
                      <a:r>
                        <a:rPr lang="en-US" sz="1000" dirty="0">
                          <a:solidFill>
                            <a:schemeClr val="bg1"/>
                          </a:solidFill>
                        </a:rPr>
                        <a:t>52%</a:t>
                      </a:r>
                    </a:p>
                  </a:txBody>
                  <a:tcPr anchor="ctr"/>
                </a:tc>
                <a:tc>
                  <a:txBody>
                    <a:bodyPr/>
                    <a:lstStyle/>
                    <a:p>
                      <a:pPr algn="ctr"/>
                      <a:r>
                        <a:rPr lang="en-US" sz="1000" dirty="0">
                          <a:solidFill>
                            <a:schemeClr val="bg1"/>
                          </a:solidFill>
                        </a:rPr>
                        <a:t>54%</a:t>
                      </a:r>
                    </a:p>
                  </a:txBody>
                  <a:tcPr/>
                </a:tc>
                <a:tc>
                  <a:txBody>
                    <a:bodyPr/>
                    <a:lstStyle/>
                    <a:p>
                      <a:pPr algn="ctr"/>
                      <a:r>
                        <a:rPr lang="en-US" sz="1000" dirty="0">
                          <a:solidFill>
                            <a:schemeClr val="bg1"/>
                          </a:solidFill>
                        </a:rPr>
                        <a:t>48%</a:t>
                      </a:r>
                    </a:p>
                  </a:txBody>
                  <a:tcPr anchor="ctr"/>
                </a:tc>
                <a:extLst>
                  <a:ext uri="{0D108BD9-81ED-4DB2-BD59-A6C34878D82A}">
                    <a16:rowId xmlns:a16="http://schemas.microsoft.com/office/drawing/2014/main" val="1094235235"/>
                  </a:ext>
                </a:extLst>
              </a:tr>
              <a:tr h="130126">
                <a:tc>
                  <a:txBody>
                    <a:bodyPr/>
                    <a:lstStyle/>
                    <a:p>
                      <a:r>
                        <a:rPr lang="en-US" sz="1000" b="1" dirty="0">
                          <a:solidFill>
                            <a:schemeClr val="bg1"/>
                          </a:solidFill>
                        </a:rPr>
                        <a:t>Handmade Books/cards, etc.</a:t>
                      </a:r>
                    </a:p>
                  </a:txBody>
                  <a:tcPr anchor="ctr"/>
                </a:tc>
                <a:tc>
                  <a:txBody>
                    <a:bodyPr/>
                    <a:lstStyle/>
                    <a:p>
                      <a:pPr algn="ctr"/>
                      <a:r>
                        <a:rPr lang="en-US" sz="1000" dirty="0">
                          <a:solidFill>
                            <a:schemeClr val="bg1"/>
                          </a:solidFill>
                        </a:rPr>
                        <a:t>35%</a:t>
                      </a:r>
                    </a:p>
                  </a:txBody>
                  <a:tcPr anchor="ctr"/>
                </a:tc>
                <a:tc>
                  <a:txBody>
                    <a:bodyPr/>
                    <a:lstStyle/>
                    <a:p>
                      <a:pPr algn="ctr"/>
                      <a:r>
                        <a:rPr lang="en-US" sz="1000" dirty="0">
                          <a:solidFill>
                            <a:schemeClr val="bg1"/>
                          </a:solidFill>
                        </a:rPr>
                        <a:t>36%</a:t>
                      </a:r>
                    </a:p>
                  </a:txBody>
                  <a:tcPr/>
                </a:tc>
                <a:tc>
                  <a:txBody>
                    <a:bodyPr/>
                    <a:lstStyle/>
                    <a:p>
                      <a:pPr algn="ctr"/>
                      <a:r>
                        <a:rPr lang="en-US" sz="1000" dirty="0">
                          <a:solidFill>
                            <a:schemeClr val="bg1"/>
                          </a:solidFill>
                        </a:rPr>
                        <a:t>29%</a:t>
                      </a: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Three-dimensional art</a:t>
                      </a:r>
                    </a:p>
                  </a:txBody>
                  <a:tcPr anchor="ctr"/>
                </a:tc>
                <a:tc>
                  <a:txBody>
                    <a:bodyPr/>
                    <a:lstStyle/>
                    <a:p>
                      <a:pPr algn="ctr"/>
                      <a:r>
                        <a:rPr lang="en-US" sz="1000" dirty="0">
                          <a:solidFill>
                            <a:schemeClr val="bg1"/>
                          </a:solidFill>
                        </a:rPr>
                        <a:t>39%</a:t>
                      </a:r>
                    </a:p>
                  </a:txBody>
                  <a:tcPr anchor="ctr"/>
                </a:tc>
                <a:tc>
                  <a:txBody>
                    <a:bodyPr/>
                    <a:lstStyle/>
                    <a:p>
                      <a:pPr algn="ctr"/>
                      <a:r>
                        <a:rPr lang="en-US" sz="1000" dirty="0">
                          <a:solidFill>
                            <a:schemeClr val="bg1"/>
                          </a:solidFill>
                        </a:rPr>
                        <a:t>35%</a:t>
                      </a:r>
                    </a:p>
                  </a:txBody>
                  <a:tcPr/>
                </a:tc>
                <a:tc>
                  <a:txBody>
                    <a:bodyPr/>
                    <a:lstStyle/>
                    <a:p>
                      <a:pPr algn="ctr"/>
                      <a:r>
                        <a:rPr lang="en-US" sz="1000" dirty="0">
                          <a:solidFill>
                            <a:schemeClr val="bg1"/>
                          </a:solidFill>
                        </a:rPr>
                        <a:t>26%</a:t>
                      </a: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Digital art</a:t>
                      </a:r>
                    </a:p>
                  </a:txBody>
                  <a:tcPr anchor="ctr"/>
                </a:tc>
                <a:tc>
                  <a:txBody>
                    <a:bodyPr/>
                    <a:lstStyle/>
                    <a:p>
                      <a:pPr algn="ctr"/>
                      <a:r>
                        <a:rPr lang="en-US" sz="1000" dirty="0">
                          <a:solidFill>
                            <a:schemeClr val="bg1"/>
                          </a:solidFill>
                        </a:rPr>
                        <a:t>29%</a:t>
                      </a:r>
                    </a:p>
                  </a:txBody>
                  <a:tcPr anchor="ctr"/>
                </a:tc>
                <a:tc>
                  <a:txBody>
                    <a:bodyPr/>
                    <a:lstStyle/>
                    <a:p>
                      <a:pPr algn="ctr"/>
                      <a:r>
                        <a:rPr lang="en-US" sz="1000" dirty="0">
                          <a:solidFill>
                            <a:schemeClr val="bg1"/>
                          </a:solidFill>
                        </a:rPr>
                        <a:t>24%</a:t>
                      </a:r>
                    </a:p>
                  </a:txBody>
                  <a:tcPr/>
                </a:tc>
                <a:tc>
                  <a:txBody>
                    <a:bodyPr/>
                    <a:lstStyle/>
                    <a:p>
                      <a:pPr algn="ctr"/>
                      <a:r>
                        <a:rPr lang="en-US" sz="1000" dirty="0">
                          <a:solidFill>
                            <a:schemeClr val="bg1"/>
                          </a:solidFill>
                        </a:rPr>
                        <a:t>20%</a:t>
                      </a: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Printmaking</a:t>
                      </a:r>
                    </a:p>
                  </a:txBody>
                  <a:tcPr anchor="ctr"/>
                </a:tc>
                <a:tc>
                  <a:txBody>
                    <a:bodyPr/>
                    <a:lstStyle/>
                    <a:p>
                      <a:pPr algn="ctr"/>
                      <a:r>
                        <a:rPr lang="en-US" sz="1000" dirty="0">
                          <a:solidFill>
                            <a:schemeClr val="bg1"/>
                          </a:solidFill>
                        </a:rPr>
                        <a:t>NR</a:t>
                      </a:r>
                    </a:p>
                  </a:txBody>
                  <a:tcPr anchor="ctr"/>
                </a:tc>
                <a:tc>
                  <a:txBody>
                    <a:bodyPr/>
                    <a:lstStyle/>
                    <a:p>
                      <a:pPr algn="ctr"/>
                      <a:r>
                        <a:rPr lang="en-US" sz="1000" dirty="0">
                          <a:solidFill>
                            <a:schemeClr val="bg1"/>
                          </a:solidFill>
                        </a:rPr>
                        <a:t>NR</a:t>
                      </a:r>
                    </a:p>
                  </a:txBody>
                  <a:tcPr/>
                </a:tc>
                <a:tc>
                  <a:txBody>
                    <a:bodyPr/>
                    <a:lstStyle/>
                    <a:p>
                      <a:pPr algn="ctr"/>
                      <a:r>
                        <a:rPr lang="en-US" sz="1000" dirty="0">
                          <a:solidFill>
                            <a:schemeClr val="bg1"/>
                          </a:solidFill>
                        </a:rPr>
                        <a:t>15%</a:t>
                      </a:r>
                    </a:p>
                  </a:txBody>
                  <a:tcPr anchor="ctr"/>
                </a:tc>
                <a:extLst>
                  <a:ext uri="{0D108BD9-81ED-4DB2-BD59-A6C34878D82A}">
                    <a16:rowId xmlns:a16="http://schemas.microsoft.com/office/drawing/2014/main" val="949953466"/>
                  </a:ext>
                </a:extLst>
              </a:tr>
              <a:tr h="145366">
                <a:tc>
                  <a:txBody>
                    <a:bodyPr/>
                    <a:lstStyle/>
                    <a:p>
                      <a:r>
                        <a:rPr lang="en-US" sz="1000" b="1" dirty="0">
                          <a:solidFill>
                            <a:schemeClr val="bg1"/>
                          </a:solidFill>
                        </a:rPr>
                        <a:t>Other</a:t>
                      </a:r>
                    </a:p>
                  </a:txBody>
                  <a:tcPr anchor="ctr"/>
                </a:tc>
                <a:tc>
                  <a:txBody>
                    <a:bodyPr/>
                    <a:lstStyle/>
                    <a:p>
                      <a:pPr algn="ctr"/>
                      <a:r>
                        <a:rPr lang="en-US" sz="1000" dirty="0">
                          <a:solidFill>
                            <a:schemeClr val="bg1"/>
                          </a:solidFill>
                        </a:rPr>
                        <a:t>15%</a:t>
                      </a:r>
                    </a:p>
                  </a:txBody>
                  <a:tcPr anchor="ctr"/>
                </a:tc>
                <a:tc>
                  <a:txBody>
                    <a:bodyPr/>
                    <a:lstStyle/>
                    <a:p>
                      <a:pPr algn="ctr"/>
                      <a:r>
                        <a:rPr lang="en-US" sz="1000" dirty="0">
                          <a:solidFill>
                            <a:schemeClr val="bg1"/>
                          </a:solidFill>
                        </a:rPr>
                        <a:t>18%</a:t>
                      </a:r>
                    </a:p>
                  </a:txBody>
                  <a:tcPr/>
                </a:tc>
                <a:tc>
                  <a:txBody>
                    <a:bodyPr/>
                    <a:lstStyle/>
                    <a:p>
                      <a:pPr algn="ctr"/>
                      <a:r>
                        <a:rPr lang="en-US" sz="1000" dirty="0">
                          <a:solidFill>
                            <a:schemeClr val="bg1"/>
                          </a:solidFill>
                        </a:rPr>
                        <a:t>11%</a:t>
                      </a:r>
                    </a:p>
                  </a:txBody>
                  <a:tcPr anchor="ctr"/>
                </a:tc>
                <a:extLst>
                  <a:ext uri="{0D108BD9-81ED-4DB2-BD59-A6C34878D82A}">
                    <a16:rowId xmlns:a16="http://schemas.microsoft.com/office/drawing/2014/main" val="3678570858"/>
                  </a:ext>
                </a:extLst>
              </a:tr>
            </a:tbl>
          </a:graphicData>
        </a:graphic>
      </p:graphicFrame>
      <p:sp>
        <p:nvSpPr>
          <p:cNvPr id="5" name="TextBox 4">
            <a:extLst>
              <a:ext uri="{FF2B5EF4-FFF2-40B4-BE49-F238E27FC236}">
                <a16:creationId xmlns:a16="http://schemas.microsoft.com/office/drawing/2014/main" id="{25B48260-57EE-46CF-91CA-BE7C920060AE}"/>
              </a:ext>
            </a:extLst>
          </p:cNvPr>
          <p:cNvSpPr txBox="1"/>
          <p:nvPr/>
        </p:nvSpPr>
        <p:spPr>
          <a:xfrm>
            <a:off x="1600200" y="6553200"/>
            <a:ext cx="2444900" cy="246221"/>
          </a:xfrm>
          <a:prstGeom prst="rect">
            <a:avLst/>
          </a:prstGeom>
          <a:noFill/>
        </p:spPr>
        <p:txBody>
          <a:bodyPr wrap="none" rtlCol="0">
            <a:spAutoFit/>
          </a:bodyPr>
          <a:lstStyle/>
          <a:p>
            <a:r>
              <a:rPr lang="en-US" sz="1000" dirty="0">
                <a:solidFill>
                  <a:schemeClr val="bg1"/>
                </a:solidFill>
              </a:rPr>
              <a:t>NR – Not reported as separate category</a:t>
            </a:r>
          </a:p>
        </p:txBody>
      </p:sp>
    </p:spTree>
    <p:extLst>
      <p:ext uri="{BB962C8B-B14F-4D97-AF65-F5344CB8AC3E}">
        <p14:creationId xmlns:p14="http://schemas.microsoft.com/office/powerpoint/2010/main" val="271048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Types of Art Created – Canada</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The types of art created by Canadian artists are very similar to those of their U.S. counterparts and also very stable over time.</a:t>
            </a:r>
          </a:p>
          <a:p>
            <a:pPr lvl="1">
              <a:buFont typeface="Wingdings" panose="05000000000000000000" pitchFamily="2" charset="2"/>
              <a:buChar char="Ø"/>
            </a:pPr>
            <a:r>
              <a:rPr lang="en-US" b="0" dirty="0">
                <a:solidFill>
                  <a:schemeClr val="bg1"/>
                </a:solidFill>
              </a:rPr>
              <a:t>Paintings, drawings and mixed media/collage have also finished in the top three places in Canada. </a:t>
            </a:r>
          </a:p>
          <a:p>
            <a:pPr lvl="1">
              <a:buFont typeface="Wingdings" panose="05000000000000000000" pitchFamily="2" charset="2"/>
              <a:buChar char="Ø"/>
            </a:pPr>
            <a:r>
              <a:rPr lang="en-US" b="0" dirty="0">
                <a:solidFill>
                  <a:schemeClr val="bg1"/>
                </a:solidFill>
              </a:rPr>
              <a:t>The percentages working in mixed media/collage has been somewhat variable over the three time periods.</a:t>
            </a:r>
          </a:p>
          <a:p>
            <a:pPr lvl="1">
              <a:buFont typeface="Wingdings" panose="05000000000000000000" pitchFamily="2" charset="2"/>
              <a:buChar char="Ø"/>
            </a:pPr>
            <a:r>
              <a:rPr lang="en-US" b="0" dirty="0">
                <a:solidFill>
                  <a:schemeClr val="bg1"/>
                </a:solidFill>
              </a:rPr>
              <a:t>The data also suggest a slight downward trend in digital art since its 2012 high point.</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11</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703320"/>
          <a:ext cx="5715000" cy="231648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2020918141"/>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endParaRPr lang="en-US" dirty="0"/>
                    </a:p>
                  </a:txBody>
                  <a:tcPr/>
                </a:tc>
                <a:tc>
                  <a:txBody>
                    <a:bodyPr/>
                    <a:lstStyle/>
                    <a:p>
                      <a:pPr algn="ctr"/>
                      <a:r>
                        <a:rPr lang="en-US" sz="1200" b="1" dirty="0">
                          <a:solidFill>
                            <a:schemeClr val="bg1"/>
                          </a:solidFill>
                        </a:rPr>
                        <a:t>2012</a:t>
                      </a:r>
                    </a:p>
                  </a:txBody>
                  <a:tcPr anchor="ct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Paintings</a:t>
                      </a:r>
                    </a:p>
                  </a:txBody>
                  <a:tcPr anchor="ctr"/>
                </a:tc>
                <a:tc>
                  <a:txBody>
                    <a:bodyPr/>
                    <a:lstStyle/>
                    <a:p>
                      <a:pPr algn="ctr"/>
                      <a:r>
                        <a:rPr lang="en-US" sz="1000" baseline="0" dirty="0">
                          <a:solidFill>
                            <a:schemeClr val="bg1"/>
                          </a:solidFill>
                        </a:rPr>
                        <a:t>88%</a:t>
                      </a:r>
                    </a:p>
                  </a:txBody>
                  <a:tcPr anchor="ctr"/>
                </a:tc>
                <a:tc>
                  <a:txBody>
                    <a:bodyPr/>
                    <a:lstStyle/>
                    <a:p>
                      <a:pPr algn="ctr"/>
                      <a:r>
                        <a:rPr lang="en-US" sz="1000" dirty="0">
                          <a:solidFill>
                            <a:schemeClr val="bg1"/>
                          </a:solidFill>
                        </a:rPr>
                        <a:t>88%</a:t>
                      </a:r>
                    </a:p>
                  </a:txBody>
                  <a:tcPr/>
                </a:tc>
                <a:tc>
                  <a:txBody>
                    <a:bodyPr/>
                    <a:lstStyle/>
                    <a:p>
                      <a:pPr algn="ctr"/>
                      <a:r>
                        <a:rPr lang="en-US" sz="1000" dirty="0">
                          <a:solidFill>
                            <a:schemeClr val="bg1"/>
                          </a:solidFill>
                        </a:rPr>
                        <a:t>87%</a:t>
                      </a: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Drawings</a:t>
                      </a:r>
                    </a:p>
                  </a:txBody>
                  <a:tcPr anchor="ctr"/>
                </a:tc>
                <a:tc>
                  <a:txBody>
                    <a:bodyPr/>
                    <a:lstStyle/>
                    <a:p>
                      <a:pPr algn="ctr"/>
                      <a:r>
                        <a:rPr lang="en-US" sz="1000" dirty="0">
                          <a:solidFill>
                            <a:schemeClr val="bg1"/>
                          </a:solidFill>
                        </a:rPr>
                        <a:t>65%</a:t>
                      </a:r>
                    </a:p>
                  </a:txBody>
                  <a:tcPr anchor="ctr"/>
                </a:tc>
                <a:tc>
                  <a:txBody>
                    <a:bodyPr/>
                    <a:lstStyle/>
                    <a:p>
                      <a:pPr algn="ctr"/>
                      <a:r>
                        <a:rPr lang="en-US" sz="1000" dirty="0">
                          <a:solidFill>
                            <a:schemeClr val="bg1"/>
                          </a:solidFill>
                        </a:rPr>
                        <a:t>67%</a:t>
                      </a:r>
                    </a:p>
                  </a:txBody>
                  <a:tcPr/>
                </a:tc>
                <a:tc>
                  <a:txBody>
                    <a:bodyPr/>
                    <a:lstStyle/>
                    <a:p>
                      <a:pPr algn="ctr"/>
                      <a:r>
                        <a:rPr lang="en-US" sz="1000" dirty="0">
                          <a:solidFill>
                            <a:schemeClr val="bg1"/>
                          </a:solidFill>
                        </a:rPr>
                        <a:t>59%</a:t>
                      </a: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Mixed media/collage</a:t>
                      </a:r>
                    </a:p>
                  </a:txBody>
                  <a:tcPr anchor="ctr"/>
                </a:tc>
                <a:tc>
                  <a:txBody>
                    <a:bodyPr/>
                    <a:lstStyle/>
                    <a:p>
                      <a:pPr algn="ctr"/>
                      <a:r>
                        <a:rPr lang="en-US" sz="1000" dirty="0">
                          <a:solidFill>
                            <a:schemeClr val="bg1"/>
                          </a:solidFill>
                        </a:rPr>
                        <a:t>48%</a:t>
                      </a:r>
                    </a:p>
                  </a:txBody>
                  <a:tcPr anchor="ctr"/>
                </a:tc>
                <a:tc>
                  <a:txBody>
                    <a:bodyPr/>
                    <a:lstStyle/>
                    <a:p>
                      <a:pPr algn="ctr"/>
                      <a:r>
                        <a:rPr lang="en-US" sz="1000" dirty="0">
                          <a:solidFill>
                            <a:schemeClr val="bg1"/>
                          </a:solidFill>
                        </a:rPr>
                        <a:t>57%</a:t>
                      </a:r>
                    </a:p>
                  </a:txBody>
                  <a:tcPr/>
                </a:tc>
                <a:tc>
                  <a:txBody>
                    <a:bodyPr/>
                    <a:lstStyle/>
                    <a:p>
                      <a:pPr algn="ctr"/>
                      <a:r>
                        <a:rPr lang="en-US" sz="1000" dirty="0">
                          <a:solidFill>
                            <a:schemeClr val="bg1"/>
                          </a:solidFill>
                        </a:rPr>
                        <a:t>42%</a:t>
                      </a:r>
                    </a:p>
                  </a:txBody>
                  <a:tcPr anchor="ctr"/>
                </a:tc>
                <a:extLst>
                  <a:ext uri="{0D108BD9-81ED-4DB2-BD59-A6C34878D82A}">
                    <a16:rowId xmlns:a16="http://schemas.microsoft.com/office/drawing/2014/main" val="1094235235"/>
                  </a:ext>
                </a:extLst>
              </a:tr>
              <a:tr h="130126">
                <a:tc>
                  <a:txBody>
                    <a:bodyPr/>
                    <a:lstStyle/>
                    <a:p>
                      <a:r>
                        <a:rPr lang="en-US" sz="1000" b="1" dirty="0">
                          <a:solidFill>
                            <a:schemeClr val="bg1"/>
                          </a:solidFill>
                        </a:rPr>
                        <a:t>Handmade Books/cards, etc.</a:t>
                      </a:r>
                    </a:p>
                  </a:txBody>
                  <a:tcPr anchor="ctr"/>
                </a:tc>
                <a:tc>
                  <a:txBody>
                    <a:bodyPr/>
                    <a:lstStyle/>
                    <a:p>
                      <a:pPr algn="ctr"/>
                      <a:r>
                        <a:rPr lang="en-US" sz="1000" dirty="0">
                          <a:solidFill>
                            <a:schemeClr val="bg1"/>
                          </a:solidFill>
                        </a:rPr>
                        <a:t>36%</a:t>
                      </a:r>
                    </a:p>
                  </a:txBody>
                  <a:tcPr anchor="ctr"/>
                </a:tc>
                <a:tc>
                  <a:txBody>
                    <a:bodyPr/>
                    <a:lstStyle/>
                    <a:p>
                      <a:pPr algn="ctr"/>
                      <a:r>
                        <a:rPr lang="en-US" sz="1000" dirty="0">
                          <a:solidFill>
                            <a:schemeClr val="bg1"/>
                          </a:solidFill>
                        </a:rPr>
                        <a:t>38%</a:t>
                      </a:r>
                    </a:p>
                  </a:txBody>
                  <a:tcPr/>
                </a:tc>
                <a:tc>
                  <a:txBody>
                    <a:bodyPr/>
                    <a:lstStyle/>
                    <a:p>
                      <a:pPr algn="ctr"/>
                      <a:r>
                        <a:rPr lang="en-US" sz="1000" dirty="0">
                          <a:solidFill>
                            <a:schemeClr val="bg1"/>
                          </a:solidFill>
                        </a:rPr>
                        <a:t>29%</a:t>
                      </a: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Three-dimensional art</a:t>
                      </a:r>
                    </a:p>
                  </a:txBody>
                  <a:tcPr anchor="ctr"/>
                </a:tc>
                <a:tc>
                  <a:txBody>
                    <a:bodyPr/>
                    <a:lstStyle/>
                    <a:p>
                      <a:pPr algn="ctr"/>
                      <a:r>
                        <a:rPr lang="en-US" sz="1000" dirty="0">
                          <a:solidFill>
                            <a:schemeClr val="bg1"/>
                          </a:solidFill>
                        </a:rPr>
                        <a:t>33%</a:t>
                      </a:r>
                    </a:p>
                  </a:txBody>
                  <a:tcPr anchor="ctr"/>
                </a:tc>
                <a:tc>
                  <a:txBody>
                    <a:bodyPr/>
                    <a:lstStyle/>
                    <a:p>
                      <a:pPr algn="ctr"/>
                      <a:r>
                        <a:rPr lang="en-US" sz="1000" dirty="0">
                          <a:solidFill>
                            <a:schemeClr val="bg1"/>
                          </a:solidFill>
                        </a:rPr>
                        <a:t>34%</a:t>
                      </a:r>
                    </a:p>
                  </a:txBody>
                  <a:tcPr/>
                </a:tc>
                <a:tc>
                  <a:txBody>
                    <a:bodyPr/>
                    <a:lstStyle/>
                    <a:p>
                      <a:pPr algn="ctr"/>
                      <a:r>
                        <a:rPr lang="en-US" sz="1000" dirty="0">
                          <a:solidFill>
                            <a:schemeClr val="bg1"/>
                          </a:solidFill>
                        </a:rPr>
                        <a:t>23%</a:t>
                      </a: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Digital art</a:t>
                      </a:r>
                    </a:p>
                  </a:txBody>
                  <a:tcPr anchor="ctr"/>
                </a:tc>
                <a:tc>
                  <a:txBody>
                    <a:bodyPr/>
                    <a:lstStyle/>
                    <a:p>
                      <a:pPr algn="ctr"/>
                      <a:r>
                        <a:rPr lang="en-US" sz="1000" dirty="0">
                          <a:solidFill>
                            <a:schemeClr val="bg1"/>
                          </a:solidFill>
                        </a:rPr>
                        <a:t>23%</a:t>
                      </a:r>
                    </a:p>
                  </a:txBody>
                  <a:tcPr anchor="ctr"/>
                </a:tc>
                <a:tc>
                  <a:txBody>
                    <a:bodyPr/>
                    <a:lstStyle/>
                    <a:p>
                      <a:pPr algn="ctr"/>
                      <a:r>
                        <a:rPr lang="en-US" sz="1000" dirty="0">
                          <a:solidFill>
                            <a:schemeClr val="bg1"/>
                          </a:solidFill>
                        </a:rPr>
                        <a:t>18%</a:t>
                      </a:r>
                    </a:p>
                  </a:txBody>
                  <a:tcPr/>
                </a:tc>
                <a:tc>
                  <a:txBody>
                    <a:bodyPr/>
                    <a:lstStyle/>
                    <a:p>
                      <a:pPr algn="ctr"/>
                      <a:r>
                        <a:rPr lang="en-US" sz="1000" dirty="0">
                          <a:solidFill>
                            <a:schemeClr val="bg1"/>
                          </a:solidFill>
                        </a:rPr>
                        <a:t>18%</a:t>
                      </a: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Printmaking</a:t>
                      </a:r>
                    </a:p>
                  </a:txBody>
                  <a:tcPr anchor="ctr"/>
                </a:tc>
                <a:tc>
                  <a:txBody>
                    <a:bodyPr/>
                    <a:lstStyle/>
                    <a:p>
                      <a:pPr algn="ctr"/>
                      <a:r>
                        <a:rPr lang="en-US" sz="1000" dirty="0">
                          <a:solidFill>
                            <a:schemeClr val="bg1"/>
                          </a:solidFill>
                        </a:rPr>
                        <a:t>NR</a:t>
                      </a:r>
                    </a:p>
                  </a:txBody>
                  <a:tcPr anchor="ctr"/>
                </a:tc>
                <a:tc>
                  <a:txBody>
                    <a:bodyPr/>
                    <a:lstStyle/>
                    <a:p>
                      <a:pPr algn="ctr"/>
                      <a:r>
                        <a:rPr lang="en-US" sz="1000" dirty="0">
                          <a:solidFill>
                            <a:schemeClr val="bg1"/>
                          </a:solidFill>
                        </a:rPr>
                        <a:t>NR</a:t>
                      </a:r>
                    </a:p>
                  </a:txBody>
                  <a:tcPr/>
                </a:tc>
                <a:tc>
                  <a:txBody>
                    <a:bodyPr/>
                    <a:lstStyle/>
                    <a:p>
                      <a:pPr algn="ctr"/>
                      <a:r>
                        <a:rPr lang="en-US" sz="1000" dirty="0">
                          <a:solidFill>
                            <a:schemeClr val="bg1"/>
                          </a:solidFill>
                        </a:rPr>
                        <a:t>12%</a:t>
                      </a:r>
                    </a:p>
                  </a:txBody>
                  <a:tcPr anchor="ctr"/>
                </a:tc>
                <a:extLst>
                  <a:ext uri="{0D108BD9-81ED-4DB2-BD59-A6C34878D82A}">
                    <a16:rowId xmlns:a16="http://schemas.microsoft.com/office/drawing/2014/main" val="949953466"/>
                  </a:ext>
                </a:extLst>
              </a:tr>
              <a:tr h="145366">
                <a:tc>
                  <a:txBody>
                    <a:bodyPr/>
                    <a:lstStyle/>
                    <a:p>
                      <a:r>
                        <a:rPr lang="en-US" sz="1000" b="1" dirty="0">
                          <a:solidFill>
                            <a:schemeClr val="bg1"/>
                          </a:solidFill>
                        </a:rPr>
                        <a:t>Other</a:t>
                      </a:r>
                    </a:p>
                  </a:txBody>
                  <a:tcPr anchor="ctr"/>
                </a:tc>
                <a:tc>
                  <a:txBody>
                    <a:bodyPr/>
                    <a:lstStyle/>
                    <a:p>
                      <a:pPr algn="ctr"/>
                      <a:r>
                        <a:rPr lang="en-US" sz="1000" dirty="0">
                          <a:solidFill>
                            <a:schemeClr val="bg1"/>
                          </a:solidFill>
                        </a:rPr>
                        <a:t>14%</a:t>
                      </a:r>
                    </a:p>
                  </a:txBody>
                  <a:tcPr anchor="ctr"/>
                </a:tc>
                <a:tc>
                  <a:txBody>
                    <a:bodyPr/>
                    <a:lstStyle/>
                    <a:p>
                      <a:pPr algn="ctr"/>
                      <a:r>
                        <a:rPr lang="en-US" sz="1000" dirty="0">
                          <a:solidFill>
                            <a:schemeClr val="bg1"/>
                          </a:solidFill>
                        </a:rPr>
                        <a:t>14%</a:t>
                      </a:r>
                    </a:p>
                  </a:txBody>
                  <a:tcPr/>
                </a:tc>
                <a:tc>
                  <a:txBody>
                    <a:bodyPr/>
                    <a:lstStyle/>
                    <a:p>
                      <a:pPr algn="ctr"/>
                      <a:r>
                        <a:rPr lang="en-US" sz="1000" dirty="0">
                          <a:solidFill>
                            <a:schemeClr val="bg1"/>
                          </a:solidFill>
                        </a:rPr>
                        <a:t>11%</a:t>
                      </a:r>
                    </a:p>
                  </a:txBody>
                  <a:tcPr anchor="ctr"/>
                </a:tc>
                <a:extLst>
                  <a:ext uri="{0D108BD9-81ED-4DB2-BD59-A6C34878D82A}">
                    <a16:rowId xmlns:a16="http://schemas.microsoft.com/office/drawing/2014/main" val="3678570858"/>
                  </a:ext>
                </a:extLst>
              </a:tr>
            </a:tbl>
          </a:graphicData>
        </a:graphic>
      </p:graphicFrame>
      <p:sp>
        <p:nvSpPr>
          <p:cNvPr id="5" name="TextBox 4">
            <a:extLst>
              <a:ext uri="{FF2B5EF4-FFF2-40B4-BE49-F238E27FC236}">
                <a16:creationId xmlns:a16="http://schemas.microsoft.com/office/drawing/2014/main" id="{25B48260-57EE-46CF-91CA-BE7C920060AE}"/>
              </a:ext>
            </a:extLst>
          </p:cNvPr>
          <p:cNvSpPr txBox="1"/>
          <p:nvPr/>
        </p:nvSpPr>
        <p:spPr>
          <a:xfrm>
            <a:off x="1600200" y="6553200"/>
            <a:ext cx="2444900" cy="246221"/>
          </a:xfrm>
          <a:prstGeom prst="rect">
            <a:avLst/>
          </a:prstGeom>
          <a:noFill/>
        </p:spPr>
        <p:txBody>
          <a:bodyPr wrap="none" rtlCol="0">
            <a:spAutoFit/>
          </a:bodyPr>
          <a:lstStyle/>
          <a:p>
            <a:r>
              <a:rPr lang="en-US" sz="1000" dirty="0">
                <a:solidFill>
                  <a:schemeClr val="bg1"/>
                </a:solidFill>
              </a:rPr>
              <a:t>NR – Not reported as separate category</a:t>
            </a:r>
          </a:p>
        </p:txBody>
      </p:sp>
    </p:spTree>
    <p:extLst>
      <p:ext uri="{BB962C8B-B14F-4D97-AF65-F5344CB8AC3E}">
        <p14:creationId xmlns:p14="http://schemas.microsoft.com/office/powerpoint/2010/main" val="122570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049533513"/>
              </p:ext>
            </p:extLst>
          </p:nvPr>
        </p:nvGraphicFramePr>
        <p:xfrm>
          <a:off x="228600" y="1960880"/>
          <a:ext cx="6629400" cy="3460589"/>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r>
                        <a:rPr lang="en-US" sz="1200" b="0" dirty="0">
                          <a:solidFill>
                            <a:schemeClr val="bg1"/>
                          </a:solidFill>
                        </a:rPr>
                        <a:t>Paintings</a:t>
                      </a:r>
                    </a:p>
                  </a:txBody>
                  <a:tcPr anchor="ctr">
                    <a:noFill/>
                  </a:tcPr>
                </a:tc>
                <a:tc>
                  <a:txBody>
                    <a:bodyPr/>
                    <a:lstStyle/>
                    <a:p>
                      <a:pPr algn="ctr"/>
                      <a:r>
                        <a:rPr lang="en-US" sz="1200" dirty="0">
                          <a:solidFill>
                            <a:schemeClr val="bg1"/>
                          </a:solidFill>
                        </a:rPr>
                        <a:t>85%</a:t>
                      </a:r>
                    </a:p>
                  </a:txBody>
                  <a:tcPr anchor="ctr">
                    <a:noFill/>
                  </a:tcPr>
                </a:tc>
                <a:tc>
                  <a:txBody>
                    <a:bodyPr/>
                    <a:lstStyle/>
                    <a:p>
                      <a:pPr algn="ctr"/>
                      <a:r>
                        <a:rPr lang="en-US" sz="1200" dirty="0">
                          <a:solidFill>
                            <a:schemeClr val="bg1"/>
                          </a:solidFill>
                        </a:rPr>
                        <a:t>84%</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87%</a:t>
                      </a:r>
                    </a:p>
                  </a:txBody>
                  <a:tcPr anchor="ctr">
                    <a:solidFill>
                      <a:schemeClr val="bg1">
                        <a:lumMod val="20000"/>
                        <a:lumOff val="80000"/>
                      </a:schemeClr>
                    </a:solidFill>
                  </a:tcPr>
                </a:tc>
                <a:extLst>
                  <a:ext uri="{0D108BD9-81ED-4DB2-BD59-A6C34878D82A}">
                    <a16:rowId xmlns:a16="http://schemas.microsoft.com/office/drawing/2014/main" val="3423750114"/>
                  </a:ext>
                </a:extLst>
              </a:tr>
              <a:tr h="340710">
                <a:tc>
                  <a:txBody>
                    <a:bodyPr/>
                    <a:lstStyle/>
                    <a:p>
                      <a:r>
                        <a:rPr lang="en-US" sz="1200" b="0" dirty="0">
                          <a:solidFill>
                            <a:schemeClr val="bg1"/>
                          </a:solidFill>
                        </a:rPr>
                        <a:t>Drawings</a:t>
                      </a:r>
                    </a:p>
                  </a:txBody>
                  <a:tcPr anchor="ctr">
                    <a:noFill/>
                  </a:tcPr>
                </a:tc>
                <a:tc>
                  <a:txBody>
                    <a:bodyPr/>
                    <a:lstStyle/>
                    <a:p>
                      <a:pPr algn="ctr"/>
                      <a:r>
                        <a:rPr lang="en-US" sz="1200" dirty="0">
                          <a:solidFill>
                            <a:schemeClr val="bg1"/>
                          </a:solidFill>
                        </a:rPr>
                        <a:t>63%</a:t>
                      </a:r>
                    </a:p>
                  </a:txBody>
                  <a:tcPr anchor="ctr">
                    <a:noFill/>
                  </a:tcPr>
                </a:tc>
                <a:tc>
                  <a:txBody>
                    <a:bodyPr/>
                    <a:lstStyle/>
                    <a:p>
                      <a:pPr algn="ctr"/>
                      <a:r>
                        <a:rPr lang="en-US" sz="1200" dirty="0">
                          <a:solidFill>
                            <a:schemeClr val="bg1"/>
                          </a:solidFill>
                        </a:rPr>
                        <a:t>64%</a:t>
                      </a:r>
                    </a:p>
                  </a:txBody>
                  <a:tcPr anchor="ctr">
                    <a:solidFill>
                      <a:schemeClr val="bg1">
                        <a:lumMod val="20000"/>
                        <a:lumOff val="80000"/>
                      </a:schemeClr>
                    </a:solidFill>
                  </a:tcPr>
                </a:tc>
                <a:tc>
                  <a:txBody>
                    <a:bodyPr/>
                    <a:lstStyle/>
                    <a:p>
                      <a:pPr algn="ctr"/>
                      <a:r>
                        <a:rPr lang="en-US" sz="1200" dirty="0">
                          <a:solidFill>
                            <a:schemeClr val="bg1"/>
                          </a:solidFill>
                        </a:rPr>
                        <a:t>59%</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r>
                        <a:rPr lang="en-US" sz="1200" b="0" dirty="0">
                          <a:solidFill>
                            <a:schemeClr val="bg1"/>
                          </a:solidFill>
                        </a:rPr>
                        <a:t>Mixed media/collage</a:t>
                      </a:r>
                    </a:p>
                  </a:txBody>
                  <a:tcPr anchor="ctr">
                    <a:noFill/>
                  </a:tcPr>
                </a:tc>
                <a:tc>
                  <a:txBody>
                    <a:bodyPr/>
                    <a:lstStyle/>
                    <a:p>
                      <a:pPr algn="ctr"/>
                      <a:r>
                        <a:rPr lang="en-US" sz="1200" dirty="0">
                          <a:solidFill>
                            <a:schemeClr val="bg1"/>
                          </a:solidFill>
                        </a:rPr>
                        <a:t>46%</a:t>
                      </a:r>
                    </a:p>
                  </a:txBody>
                  <a:tcPr anchor="ctr">
                    <a:noFill/>
                  </a:tcPr>
                </a:tc>
                <a:tc>
                  <a:txBody>
                    <a:bodyPr/>
                    <a:lstStyle/>
                    <a:p>
                      <a:pPr algn="ctr"/>
                      <a:r>
                        <a:rPr lang="en-US" sz="1200" dirty="0">
                          <a:solidFill>
                            <a:schemeClr val="bg1"/>
                          </a:solidFill>
                        </a:rPr>
                        <a:t>48%</a:t>
                      </a:r>
                    </a:p>
                  </a:txBody>
                  <a:tcPr anchor="ctr">
                    <a:solidFill>
                      <a:schemeClr val="bg1">
                        <a:lumMod val="20000"/>
                        <a:lumOff val="80000"/>
                      </a:schemeClr>
                    </a:solidFill>
                  </a:tcPr>
                </a:tc>
                <a:tc>
                  <a:txBody>
                    <a:bodyPr/>
                    <a:lstStyle/>
                    <a:p>
                      <a:pPr algn="ctr"/>
                      <a:r>
                        <a:rPr lang="en-US" sz="1200" dirty="0">
                          <a:solidFill>
                            <a:schemeClr val="bg1"/>
                          </a:solidFill>
                        </a:rPr>
                        <a:t>42%</a:t>
                      </a: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b="0" dirty="0">
                          <a:solidFill>
                            <a:schemeClr val="bg1"/>
                          </a:solidFill>
                        </a:rPr>
                        <a:t>Handmade books/cards, etc.</a:t>
                      </a: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dirty="0">
                          <a:solidFill>
                            <a:schemeClr val="bg1"/>
                          </a:solidFill>
                        </a:rPr>
                        <a:t>29%</a:t>
                      </a:r>
                    </a:p>
                  </a:txBody>
                  <a:tcPr anchor="ctr">
                    <a:solidFill>
                      <a:schemeClr val="bg1">
                        <a:lumMod val="20000"/>
                        <a:lumOff val="80000"/>
                      </a:schemeClr>
                    </a:solidFill>
                  </a:tcPr>
                </a:tc>
                <a:tc>
                  <a:txBody>
                    <a:bodyPr/>
                    <a:lstStyle/>
                    <a:p>
                      <a:pPr algn="ctr"/>
                      <a:r>
                        <a:rPr lang="en-US" sz="1200" dirty="0">
                          <a:solidFill>
                            <a:schemeClr val="bg1"/>
                          </a:solidFill>
                        </a:rPr>
                        <a:t>29%</a:t>
                      </a: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r>
                        <a:rPr lang="en-US" sz="1200" b="0" dirty="0">
                          <a:solidFill>
                            <a:schemeClr val="bg1"/>
                          </a:solidFill>
                        </a:rPr>
                        <a:t>Three-dimensional art</a:t>
                      </a:r>
                    </a:p>
                  </a:txBody>
                  <a:tcPr anchor="ctr">
                    <a:noFill/>
                  </a:tcPr>
                </a:tc>
                <a:tc>
                  <a:txBody>
                    <a:bodyPr/>
                    <a:lstStyle/>
                    <a:p>
                      <a:pPr algn="ctr"/>
                      <a:r>
                        <a:rPr lang="en-US" sz="1200" dirty="0">
                          <a:solidFill>
                            <a:schemeClr val="bg1"/>
                          </a:solidFill>
                        </a:rPr>
                        <a:t>25%</a:t>
                      </a:r>
                    </a:p>
                  </a:txBody>
                  <a:tcPr anchor="ctr">
                    <a:noFill/>
                  </a:tcPr>
                </a:tc>
                <a:tc>
                  <a:txBody>
                    <a:bodyPr/>
                    <a:lstStyle/>
                    <a:p>
                      <a:pPr algn="ctr"/>
                      <a:r>
                        <a:rPr lang="en-US" sz="1200" dirty="0">
                          <a:solidFill>
                            <a:schemeClr val="bg1"/>
                          </a:solidFill>
                        </a:rPr>
                        <a:t>26%</a:t>
                      </a:r>
                    </a:p>
                  </a:txBody>
                  <a:tcPr anchor="ctr">
                    <a:solidFill>
                      <a:schemeClr val="bg1">
                        <a:lumMod val="20000"/>
                        <a:lumOff val="80000"/>
                      </a:schemeClr>
                    </a:solidFill>
                  </a:tcPr>
                </a:tc>
                <a:tc>
                  <a:txBody>
                    <a:bodyPr/>
                    <a:lstStyle/>
                    <a:p>
                      <a:pPr algn="ctr"/>
                      <a:r>
                        <a:rPr lang="en-US" sz="1200" dirty="0">
                          <a:solidFill>
                            <a:schemeClr val="bg1"/>
                          </a:solidFill>
                        </a:rPr>
                        <a:t>23%</a:t>
                      </a:r>
                    </a:p>
                  </a:txBody>
                  <a:tcPr anchor="ctr">
                    <a:solidFill>
                      <a:schemeClr val="bg1">
                        <a:lumMod val="20000"/>
                        <a:lumOff val="80000"/>
                      </a:schemeClr>
                    </a:solidFill>
                  </a:tcPr>
                </a:tc>
                <a:extLst>
                  <a:ext uri="{0D108BD9-81ED-4DB2-BD59-A6C34878D82A}">
                    <a16:rowId xmlns:a16="http://schemas.microsoft.com/office/drawing/2014/main" val="3296767932"/>
                  </a:ext>
                </a:extLst>
              </a:tr>
              <a:tr h="340710">
                <a:tc>
                  <a:txBody>
                    <a:bodyPr/>
                    <a:lstStyle/>
                    <a:p>
                      <a:r>
                        <a:rPr lang="en-US" sz="1200" b="0" dirty="0">
                          <a:solidFill>
                            <a:schemeClr val="bg1"/>
                          </a:solidFill>
                        </a:rPr>
                        <a:t>Digital art</a:t>
                      </a:r>
                    </a:p>
                  </a:txBody>
                  <a:tcPr anchor="ctr">
                    <a:noFill/>
                  </a:tcPr>
                </a:tc>
                <a:tc>
                  <a:txBody>
                    <a:bodyPr/>
                    <a:lstStyle/>
                    <a:p>
                      <a:pPr algn="ctr"/>
                      <a:r>
                        <a:rPr lang="en-US" sz="1200" dirty="0">
                          <a:solidFill>
                            <a:schemeClr val="bg1"/>
                          </a:solidFill>
                        </a:rPr>
                        <a:t>19%</a:t>
                      </a:r>
                    </a:p>
                  </a:txBody>
                  <a:tcPr anchor="ctr">
                    <a:noFill/>
                  </a:tcPr>
                </a:tc>
                <a:tc>
                  <a:txBody>
                    <a:bodyPr/>
                    <a:lstStyle/>
                    <a:p>
                      <a:pPr algn="ctr"/>
                      <a:r>
                        <a:rPr lang="en-US" sz="1200" dirty="0">
                          <a:solidFill>
                            <a:schemeClr val="bg1"/>
                          </a:solidFill>
                        </a:rPr>
                        <a:t>20%</a:t>
                      </a:r>
                    </a:p>
                  </a:txBody>
                  <a:tcPr anchor="ctr">
                    <a:solidFill>
                      <a:schemeClr val="bg1">
                        <a:lumMod val="20000"/>
                        <a:lumOff val="80000"/>
                      </a:schemeClr>
                    </a:solidFill>
                  </a:tcPr>
                </a:tc>
                <a:tc>
                  <a:txBody>
                    <a:bodyPr/>
                    <a:lstStyle/>
                    <a:p>
                      <a:pPr algn="ctr"/>
                      <a:r>
                        <a:rPr lang="en-US" sz="1200" dirty="0">
                          <a:solidFill>
                            <a:schemeClr val="bg1"/>
                          </a:solidFill>
                        </a:rPr>
                        <a:t>18%</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Printmaking</a:t>
                      </a:r>
                    </a:p>
                  </a:txBody>
                  <a:tcPr anchor="ctr">
                    <a:noFill/>
                  </a:tcPr>
                </a:tc>
                <a:tc>
                  <a:txBody>
                    <a:bodyPr/>
                    <a:lstStyle/>
                    <a:p>
                      <a:pPr algn="ctr"/>
                      <a:r>
                        <a:rPr lang="en-US" sz="1200" dirty="0">
                          <a:solidFill>
                            <a:schemeClr val="bg1"/>
                          </a:solidFill>
                        </a:rPr>
                        <a:t>14%</a:t>
                      </a:r>
                    </a:p>
                  </a:txBody>
                  <a:tcPr anchor="ctr">
                    <a:noFill/>
                  </a:tcPr>
                </a:tc>
                <a:tc>
                  <a:txBody>
                    <a:bodyPr/>
                    <a:lstStyle/>
                    <a:p>
                      <a:pPr algn="ctr"/>
                      <a:r>
                        <a:rPr lang="en-US" sz="1200" dirty="0">
                          <a:solidFill>
                            <a:schemeClr val="bg1"/>
                          </a:solidFill>
                        </a:rPr>
                        <a:t>15%</a:t>
                      </a:r>
                    </a:p>
                  </a:txBody>
                  <a:tcPr anchor="ctr">
                    <a:solidFill>
                      <a:schemeClr val="bg1">
                        <a:lumMod val="20000"/>
                        <a:lumOff val="80000"/>
                      </a:schemeClr>
                    </a:solidFill>
                  </a:tcPr>
                </a:tc>
                <a:tc>
                  <a:txBody>
                    <a:bodyPr/>
                    <a:lstStyle/>
                    <a:p>
                      <a:pPr algn="ctr"/>
                      <a:r>
                        <a:rPr lang="en-US" sz="1200" dirty="0">
                          <a:solidFill>
                            <a:schemeClr val="bg1"/>
                          </a:solidFill>
                        </a:rPr>
                        <a:t>12%</a:t>
                      </a:r>
                    </a:p>
                  </a:txBody>
                  <a:tcPr anchor="ctr">
                    <a:solidFill>
                      <a:schemeClr val="bg1">
                        <a:lumMod val="20000"/>
                        <a:lumOff val="80000"/>
                      </a:schemeClr>
                    </a:solidFill>
                  </a:tcPr>
                </a:tc>
                <a:extLst>
                  <a:ext uri="{0D108BD9-81ED-4DB2-BD59-A6C34878D82A}">
                    <a16:rowId xmlns:a16="http://schemas.microsoft.com/office/drawing/2014/main" val="1260973540"/>
                  </a:ext>
                </a:extLst>
              </a:tr>
              <a:tr h="222761">
                <a:tc>
                  <a:txBody>
                    <a:bodyPr/>
                    <a:lstStyle/>
                    <a:p>
                      <a:r>
                        <a:rPr lang="en-US" sz="1200" b="0" dirty="0">
                          <a:solidFill>
                            <a:schemeClr val="bg1"/>
                          </a:solidFill>
                        </a:rPr>
                        <a:t>Other</a:t>
                      </a: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11%</a:t>
                      </a:r>
                    </a:p>
                  </a:txBody>
                  <a:tcPr anchor="ctr">
                    <a:solidFill>
                      <a:schemeClr val="bg1">
                        <a:lumMod val="20000"/>
                        <a:lumOff val="80000"/>
                      </a:schemeClr>
                    </a:solidFill>
                  </a:tcPr>
                </a:tc>
                <a:tc>
                  <a:txBody>
                    <a:bodyPr/>
                    <a:lstStyle/>
                    <a:p>
                      <a:pPr algn="ctr"/>
                      <a:r>
                        <a:rPr lang="en-US" sz="1200" dirty="0">
                          <a:solidFill>
                            <a:schemeClr val="bg1"/>
                          </a:solidFill>
                        </a:rPr>
                        <a:t>11%</a:t>
                      </a:r>
                    </a:p>
                  </a:txBody>
                  <a:tcPr anchor="ctr">
                    <a:solidFill>
                      <a:schemeClr val="bg1">
                        <a:lumMod val="20000"/>
                        <a:lumOff val="80000"/>
                      </a:schemeClr>
                    </a:solidFill>
                  </a:tcPr>
                </a:tc>
                <a:extLst>
                  <a:ext uri="{0D108BD9-81ED-4DB2-BD59-A6C34878D82A}">
                    <a16:rowId xmlns:a16="http://schemas.microsoft.com/office/drawing/2014/main" val="1118177052"/>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1. What type of art do you create?</a:t>
            </a:r>
            <a:r>
              <a:rPr lang="en-US" sz="1400" dirty="0"/>
              <a:t>   </a:t>
            </a:r>
            <a:endParaRPr lang="en-US" sz="1400" kern="0"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447800"/>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447799"/>
            <a:ext cx="612648" cy="417577"/>
          </a:xfrm>
          <a:prstGeom prst="rect">
            <a:avLst/>
          </a:prstGeom>
        </p:spPr>
      </p:pic>
      <p:sp>
        <p:nvSpPr>
          <p:cNvPr id="7" name="Slide Number Placeholder 1">
            <a:extLst>
              <a:ext uri="{FF2B5EF4-FFF2-40B4-BE49-F238E27FC236}">
                <a16:creationId xmlns:a16="http://schemas.microsoft.com/office/drawing/2014/main" id="{94DA39E4-F5F7-4C32-9471-429BCBF6694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12</a:t>
            </a:fld>
            <a:endParaRPr lang="en-US" dirty="0"/>
          </a:p>
        </p:txBody>
      </p:sp>
      <p:sp>
        <p:nvSpPr>
          <p:cNvPr id="4" name="TextBox 3">
            <a:extLst>
              <a:ext uri="{FF2B5EF4-FFF2-40B4-BE49-F238E27FC236}">
                <a16:creationId xmlns:a16="http://schemas.microsoft.com/office/drawing/2014/main" id="{09E4F2A0-936C-49DC-8788-2DC0D27894A4}"/>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276317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474050006"/>
              </p:ext>
            </p:extLst>
          </p:nvPr>
        </p:nvGraphicFramePr>
        <p:xfrm>
          <a:off x="228600" y="1960880"/>
          <a:ext cx="6629401" cy="3373120"/>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r>
                        <a:rPr lang="en-US" sz="1200" b="0" dirty="0">
                          <a:solidFill>
                            <a:schemeClr val="bg1"/>
                          </a:solidFill>
                        </a:rPr>
                        <a:t>Paintings</a:t>
                      </a:r>
                    </a:p>
                  </a:txBody>
                  <a:tcPr anchor="ctr">
                    <a:noFill/>
                  </a:tcPr>
                </a:tc>
                <a:tc>
                  <a:txBody>
                    <a:bodyPr/>
                    <a:lstStyle/>
                    <a:p>
                      <a:pPr algn="ctr"/>
                      <a:r>
                        <a:rPr lang="en-US" sz="1200" dirty="0">
                          <a:solidFill>
                            <a:schemeClr val="bg1"/>
                          </a:solidFill>
                        </a:rPr>
                        <a:t>81%</a:t>
                      </a:r>
                      <a:endParaRPr lang="en-US" sz="1200" baseline="30000" dirty="0">
                        <a:solidFill>
                          <a:schemeClr val="bg1"/>
                        </a:solidFill>
                      </a:endParaRPr>
                    </a:p>
                  </a:txBody>
                  <a:tcPr anchor="ctr">
                    <a:noFill/>
                  </a:tcPr>
                </a:tc>
                <a:tc>
                  <a:txBody>
                    <a:bodyPr/>
                    <a:lstStyle/>
                    <a:p>
                      <a:pPr algn="ctr"/>
                      <a:r>
                        <a:rPr lang="en-US" sz="1200" dirty="0">
                          <a:solidFill>
                            <a:schemeClr val="bg1"/>
                          </a:solidFill>
                        </a:rPr>
                        <a:t>88%</a:t>
                      </a:r>
                    </a:p>
                  </a:txBody>
                  <a:tcPr anchor="ctr">
                    <a:noFill/>
                  </a:tcPr>
                </a:tc>
                <a:tc>
                  <a:txBody>
                    <a:bodyPr/>
                    <a:lstStyle/>
                    <a:p>
                      <a:pPr algn="ctr"/>
                      <a:r>
                        <a:rPr lang="en-US" sz="1200" dirty="0">
                          <a:solidFill>
                            <a:schemeClr val="bg1"/>
                          </a:solidFill>
                        </a:rPr>
                        <a:t>85%</a:t>
                      </a:r>
                    </a:p>
                  </a:txBody>
                  <a:tcPr anchor="ctr">
                    <a:noFill/>
                  </a:tcPr>
                </a:tc>
                <a:extLst>
                  <a:ext uri="{0D108BD9-81ED-4DB2-BD59-A6C34878D82A}">
                    <a16:rowId xmlns:a16="http://schemas.microsoft.com/office/drawing/2014/main" val="4230878191"/>
                  </a:ext>
                </a:extLst>
              </a:tr>
              <a:tr h="306132">
                <a:tc>
                  <a:txBody>
                    <a:bodyPr/>
                    <a:lstStyle/>
                    <a:p>
                      <a:r>
                        <a:rPr lang="en-US" sz="1200" b="0" dirty="0">
                          <a:solidFill>
                            <a:schemeClr val="bg1"/>
                          </a:solidFill>
                        </a:rPr>
                        <a:t>Drawings</a:t>
                      </a:r>
                    </a:p>
                  </a:txBody>
                  <a:tcPr anchor="ctr">
                    <a:noFill/>
                  </a:tcPr>
                </a:tc>
                <a:tc>
                  <a:txBody>
                    <a:bodyPr/>
                    <a:lstStyle/>
                    <a:p>
                      <a:pPr algn="ctr"/>
                      <a:r>
                        <a:rPr lang="en-US" sz="1200" dirty="0">
                          <a:solidFill>
                            <a:schemeClr val="bg1"/>
                          </a:solidFill>
                        </a:rPr>
                        <a:t>81%</a:t>
                      </a:r>
                      <a:endParaRPr lang="en-US" sz="1200" baseline="30000" dirty="0">
                        <a:solidFill>
                          <a:schemeClr val="bg1"/>
                        </a:solidFill>
                      </a:endParaRPr>
                    </a:p>
                  </a:txBody>
                  <a:tcPr anchor="ctr">
                    <a:noFill/>
                  </a:tcPr>
                </a:tc>
                <a:tc>
                  <a:txBody>
                    <a:bodyPr/>
                    <a:lstStyle/>
                    <a:p>
                      <a:pPr algn="ctr"/>
                      <a:r>
                        <a:rPr lang="en-US" sz="1200" dirty="0">
                          <a:solidFill>
                            <a:schemeClr val="bg1"/>
                          </a:solidFill>
                        </a:rPr>
                        <a:t>63%</a:t>
                      </a:r>
                    </a:p>
                  </a:txBody>
                  <a:tcPr anchor="ctr">
                    <a:noFill/>
                  </a:tcPr>
                </a:tc>
                <a:tc>
                  <a:txBody>
                    <a:bodyPr/>
                    <a:lstStyle/>
                    <a:p>
                      <a:pPr algn="ctr"/>
                      <a:r>
                        <a:rPr lang="en-US" sz="1200" dirty="0">
                          <a:solidFill>
                            <a:schemeClr val="bg1"/>
                          </a:solidFill>
                        </a:rPr>
                        <a:t>60%</a:t>
                      </a:r>
                    </a:p>
                  </a:txBody>
                  <a:tcPr anchor="ctr">
                    <a:noFill/>
                  </a:tcPr>
                </a:tc>
                <a:extLst>
                  <a:ext uri="{0D108BD9-81ED-4DB2-BD59-A6C34878D82A}">
                    <a16:rowId xmlns:a16="http://schemas.microsoft.com/office/drawing/2014/main" val="399659408"/>
                  </a:ext>
                </a:extLst>
              </a:tr>
              <a:tr h="306132">
                <a:tc>
                  <a:txBody>
                    <a:bodyPr/>
                    <a:lstStyle/>
                    <a:p>
                      <a:r>
                        <a:rPr lang="en-US" sz="1200" b="0" dirty="0">
                          <a:solidFill>
                            <a:schemeClr val="bg1"/>
                          </a:solidFill>
                        </a:rPr>
                        <a:t>Mixed media/collage</a:t>
                      </a:r>
                    </a:p>
                  </a:txBody>
                  <a:tcPr anchor="ctr">
                    <a:noFill/>
                  </a:tcPr>
                </a:tc>
                <a:tc>
                  <a:txBody>
                    <a:bodyPr/>
                    <a:lstStyle/>
                    <a:p>
                      <a:pPr algn="ctr"/>
                      <a:r>
                        <a:rPr lang="en-US" sz="1200" dirty="0">
                          <a:solidFill>
                            <a:schemeClr val="bg1"/>
                          </a:solidFill>
                        </a:rPr>
                        <a:t>52%</a:t>
                      </a:r>
                      <a:endParaRPr lang="en-US" sz="1200" baseline="30000" dirty="0">
                        <a:solidFill>
                          <a:schemeClr val="bg1"/>
                        </a:solidFill>
                      </a:endParaRPr>
                    </a:p>
                  </a:txBody>
                  <a:tcPr anchor="ctr">
                    <a:noFill/>
                  </a:tcPr>
                </a:tc>
                <a:tc>
                  <a:txBody>
                    <a:bodyPr/>
                    <a:lstStyle/>
                    <a:p>
                      <a:pPr algn="ctr"/>
                      <a:r>
                        <a:rPr lang="en-US" sz="1200" dirty="0">
                          <a:solidFill>
                            <a:schemeClr val="bg1"/>
                          </a:solidFill>
                        </a:rPr>
                        <a:t>49%</a:t>
                      </a:r>
                    </a:p>
                  </a:txBody>
                  <a:tcPr anchor="ctr">
                    <a:noFill/>
                  </a:tcPr>
                </a:tc>
                <a:tc>
                  <a:txBody>
                    <a:bodyPr/>
                    <a:lstStyle/>
                    <a:p>
                      <a:pPr algn="ctr"/>
                      <a:r>
                        <a:rPr lang="en-US" sz="1200" dirty="0">
                          <a:solidFill>
                            <a:schemeClr val="bg1"/>
                          </a:solidFill>
                        </a:rPr>
                        <a:t>45%</a:t>
                      </a:r>
                    </a:p>
                  </a:txBody>
                  <a:tcPr anchor="ctr">
                    <a:noFill/>
                  </a:tcPr>
                </a:tc>
                <a:extLst>
                  <a:ext uri="{0D108BD9-81ED-4DB2-BD59-A6C34878D82A}">
                    <a16:rowId xmlns:a16="http://schemas.microsoft.com/office/drawing/2014/main" val="2159702854"/>
                  </a:ext>
                </a:extLst>
              </a:tr>
              <a:tr h="306132">
                <a:tc>
                  <a:txBody>
                    <a:bodyPr/>
                    <a:lstStyle/>
                    <a:p>
                      <a:r>
                        <a:rPr lang="en-US" sz="1200" b="0" dirty="0">
                          <a:solidFill>
                            <a:schemeClr val="bg1"/>
                          </a:solidFill>
                        </a:rPr>
                        <a:t>Handmade books/cards, etc.</a:t>
                      </a:r>
                    </a:p>
                  </a:txBody>
                  <a:tcPr anchor="ctr">
                    <a:noFill/>
                  </a:tcPr>
                </a:tc>
                <a:tc>
                  <a:txBody>
                    <a:bodyPr/>
                    <a:lstStyle/>
                    <a:p>
                      <a:pPr algn="ctr"/>
                      <a:r>
                        <a:rPr lang="en-US" sz="1200" dirty="0">
                          <a:solidFill>
                            <a:schemeClr val="bg1"/>
                          </a:solidFill>
                        </a:rPr>
                        <a:t>27%</a:t>
                      </a:r>
                      <a:endParaRPr lang="en-US" sz="1200" baseline="30000" dirty="0">
                        <a:solidFill>
                          <a:schemeClr val="bg1"/>
                        </a:solidFill>
                      </a:endParaRPr>
                    </a:p>
                  </a:txBody>
                  <a:tcPr anchor="ctr">
                    <a:noFill/>
                  </a:tcPr>
                </a:tc>
                <a:tc>
                  <a:txBody>
                    <a:bodyPr/>
                    <a:lstStyle/>
                    <a:p>
                      <a:pPr algn="ctr"/>
                      <a:r>
                        <a:rPr lang="en-US" sz="1200" dirty="0">
                          <a:solidFill>
                            <a:schemeClr val="bg1"/>
                          </a:solidFill>
                        </a:rPr>
                        <a:t>22%</a:t>
                      </a:r>
                    </a:p>
                  </a:txBody>
                  <a:tcPr anchor="ctr">
                    <a:noFill/>
                  </a:tcPr>
                </a:tc>
                <a:tc>
                  <a:txBody>
                    <a:bodyPr/>
                    <a:lstStyle/>
                    <a:p>
                      <a:pPr algn="ctr"/>
                      <a:r>
                        <a:rPr lang="en-US" sz="1200" dirty="0">
                          <a:solidFill>
                            <a:schemeClr val="bg1"/>
                          </a:solidFill>
                        </a:rPr>
                        <a:t>29%</a:t>
                      </a:r>
                    </a:p>
                  </a:txBody>
                  <a:tcPr anchor="ctr">
                    <a:noFill/>
                  </a:tcPr>
                </a:tc>
                <a:extLst>
                  <a:ext uri="{0D108BD9-81ED-4DB2-BD59-A6C34878D82A}">
                    <a16:rowId xmlns:a16="http://schemas.microsoft.com/office/drawing/2014/main" val="3343760334"/>
                  </a:ext>
                </a:extLst>
              </a:tr>
              <a:tr h="306132">
                <a:tc>
                  <a:txBody>
                    <a:bodyPr/>
                    <a:lstStyle/>
                    <a:p>
                      <a:r>
                        <a:rPr lang="en-US" sz="1200" b="0" dirty="0">
                          <a:solidFill>
                            <a:schemeClr val="bg1"/>
                          </a:solidFill>
                        </a:rPr>
                        <a:t>Three-dimensional art</a:t>
                      </a:r>
                    </a:p>
                  </a:txBody>
                  <a:tcPr anchor="ctr">
                    <a:noFill/>
                  </a:tcPr>
                </a:tc>
                <a:tc>
                  <a:txBody>
                    <a:bodyPr/>
                    <a:lstStyle/>
                    <a:p>
                      <a:pPr algn="ctr"/>
                      <a:r>
                        <a:rPr lang="en-US" sz="1200" dirty="0">
                          <a:solidFill>
                            <a:schemeClr val="bg1"/>
                          </a:solidFill>
                        </a:rPr>
                        <a:t>32%</a:t>
                      </a:r>
                      <a:endParaRPr lang="en-US" sz="1200" baseline="30000" dirty="0">
                        <a:solidFill>
                          <a:schemeClr val="bg1"/>
                        </a:solidFill>
                      </a:endParaRPr>
                    </a:p>
                  </a:txBody>
                  <a:tcPr anchor="ctr">
                    <a:noFill/>
                  </a:tcPr>
                </a:tc>
                <a:tc>
                  <a:txBody>
                    <a:bodyPr/>
                    <a:lstStyle/>
                    <a:p>
                      <a:pPr algn="ctr"/>
                      <a:r>
                        <a:rPr lang="en-US" sz="1200" dirty="0">
                          <a:solidFill>
                            <a:schemeClr val="bg1"/>
                          </a:solidFill>
                        </a:rPr>
                        <a:t>30%</a:t>
                      </a:r>
                    </a:p>
                  </a:txBody>
                  <a:tcPr anchor="ctr">
                    <a:noFill/>
                  </a:tcPr>
                </a:tc>
                <a:tc>
                  <a:txBody>
                    <a:bodyPr/>
                    <a:lstStyle/>
                    <a:p>
                      <a:pPr algn="ctr"/>
                      <a:r>
                        <a:rPr lang="en-US" sz="1200" dirty="0">
                          <a:solidFill>
                            <a:schemeClr val="bg1"/>
                          </a:solidFill>
                        </a:rPr>
                        <a:t>23%</a:t>
                      </a:r>
                    </a:p>
                  </a:txBody>
                  <a:tcPr anchor="ctr">
                    <a:noFill/>
                  </a:tcPr>
                </a:tc>
                <a:extLst>
                  <a:ext uri="{0D108BD9-81ED-4DB2-BD59-A6C34878D82A}">
                    <a16:rowId xmlns:a16="http://schemas.microsoft.com/office/drawing/2014/main" val="1260973540"/>
                  </a:ext>
                </a:extLst>
              </a:tr>
              <a:tr h="510220">
                <a:tc>
                  <a:txBody>
                    <a:bodyPr/>
                    <a:lstStyle/>
                    <a:p>
                      <a:r>
                        <a:rPr lang="en-US" sz="1200" b="0" dirty="0">
                          <a:solidFill>
                            <a:schemeClr val="bg1"/>
                          </a:solidFill>
                        </a:rPr>
                        <a:t>Digital art</a:t>
                      </a:r>
                    </a:p>
                  </a:txBody>
                  <a:tcPr anchor="ctr">
                    <a:noFill/>
                  </a:tcPr>
                </a:tc>
                <a:tc>
                  <a:txBody>
                    <a:bodyPr/>
                    <a:lstStyle/>
                    <a:p>
                      <a:pPr algn="ctr"/>
                      <a:r>
                        <a:rPr lang="en-US" sz="1200" dirty="0">
                          <a:solidFill>
                            <a:schemeClr val="bg1"/>
                          </a:solidFill>
                        </a:rPr>
                        <a:t>36%</a:t>
                      </a:r>
                      <a:endParaRPr lang="en-US" sz="1200" baseline="30000" dirty="0">
                        <a:solidFill>
                          <a:schemeClr val="bg1"/>
                        </a:solidFill>
                      </a:endParaRPr>
                    </a:p>
                  </a:txBody>
                  <a:tcPr anchor="ctr">
                    <a:noFill/>
                  </a:tcPr>
                </a:tc>
                <a:tc>
                  <a:txBody>
                    <a:bodyPr/>
                    <a:lstStyle/>
                    <a:p>
                      <a:pPr algn="ctr"/>
                      <a:r>
                        <a:rPr lang="en-US" sz="1200" dirty="0">
                          <a:solidFill>
                            <a:schemeClr val="bg1"/>
                          </a:solidFill>
                        </a:rPr>
                        <a:t>30%</a:t>
                      </a:r>
                    </a:p>
                  </a:txBody>
                  <a:tcPr anchor="ctr">
                    <a:noFill/>
                  </a:tcPr>
                </a:tc>
                <a:tc>
                  <a:txBody>
                    <a:bodyPr/>
                    <a:lstStyle/>
                    <a:p>
                      <a:pPr algn="ctr"/>
                      <a:r>
                        <a:rPr lang="en-US" sz="1200" dirty="0">
                          <a:solidFill>
                            <a:schemeClr val="bg1"/>
                          </a:solidFill>
                        </a:rPr>
                        <a:t>16%</a:t>
                      </a:r>
                    </a:p>
                  </a:txBody>
                  <a:tcPr anchor="ctr">
                    <a:noFill/>
                  </a:tcPr>
                </a:tc>
                <a:extLst>
                  <a:ext uri="{0D108BD9-81ED-4DB2-BD59-A6C34878D82A}">
                    <a16:rowId xmlns:a16="http://schemas.microsoft.com/office/drawing/2014/main" val="1118177052"/>
                  </a:ext>
                </a:extLst>
              </a:tr>
              <a:tr h="306132">
                <a:tc>
                  <a:txBody>
                    <a:bodyPr/>
                    <a:lstStyle/>
                    <a:p>
                      <a:r>
                        <a:rPr lang="en-US" sz="1200" b="0" dirty="0">
                          <a:solidFill>
                            <a:schemeClr val="bg1"/>
                          </a:solidFill>
                        </a:rPr>
                        <a:t>Printmaking</a:t>
                      </a:r>
                    </a:p>
                  </a:txBody>
                  <a:tcPr anchor="ctr">
                    <a:noFill/>
                  </a:tcPr>
                </a:tc>
                <a:tc>
                  <a:txBody>
                    <a:bodyPr/>
                    <a:lstStyle/>
                    <a:p>
                      <a:pPr algn="ctr"/>
                      <a:r>
                        <a:rPr lang="en-US" sz="1200" dirty="0">
                          <a:solidFill>
                            <a:schemeClr val="bg1"/>
                          </a:solidFill>
                        </a:rPr>
                        <a:t>21%</a:t>
                      </a:r>
                      <a:endParaRPr lang="en-US" sz="1200" baseline="30000" dirty="0">
                        <a:solidFill>
                          <a:schemeClr val="bg1"/>
                        </a:solidFill>
                      </a:endParaRP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dirty="0">
                          <a:solidFill>
                            <a:schemeClr val="bg1"/>
                          </a:solidFill>
                        </a:rPr>
                        <a:t>13%</a:t>
                      </a:r>
                    </a:p>
                  </a:txBody>
                  <a:tcPr anchor="ctr">
                    <a:noFill/>
                  </a:tcPr>
                </a:tc>
                <a:extLst>
                  <a:ext uri="{0D108BD9-81ED-4DB2-BD59-A6C34878D82A}">
                    <a16:rowId xmlns:a16="http://schemas.microsoft.com/office/drawing/2014/main" val="1478962705"/>
                  </a:ext>
                </a:extLst>
              </a:tr>
              <a:tr h="306132">
                <a:tc>
                  <a:txBody>
                    <a:bodyPr/>
                    <a:lstStyle/>
                    <a:p>
                      <a:r>
                        <a:rPr lang="en-US" sz="1200" b="0" dirty="0">
                          <a:solidFill>
                            <a:schemeClr val="bg1"/>
                          </a:solidFill>
                        </a:rPr>
                        <a:t>Other</a:t>
                      </a:r>
                    </a:p>
                  </a:txBody>
                  <a:tcPr anchor="ctr">
                    <a:noFill/>
                  </a:tcPr>
                </a:tc>
                <a:tc>
                  <a:txBody>
                    <a:bodyPr/>
                    <a:lstStyle/>
                    <a:p>
                      <a:pPr algn="ctr"/>
                      <a:r>
                        <a:rPr lang="en-US" sz="1200" dirty="0">
                          <a:solidFill>
                            <a:schemeClr val="bg1"/>
                          </a:solidFill>
                        </a:rPr>
                        <a:t>9%</a:t>
                      </a: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11%</a:t>
                      </a:r>
                    </a:p>
                  </a:txBody>
                  <a:tcPr anchor="ctr">
                    <a:noFill/>
                  </a:tcPr>
                </a:tc>
                <a:extLst>
                  <a:ext uri="{0D108BD9-81ED-4DB2-BD59-A6C34878D82A}">
                    <a16:rowId xmlns:a16="http://schemas.microsoft.com/office/drawing/2014/main" val="3624663771"/>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147410780"/>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1. What type of art do you create?</a:t>
            </a:r>
            <a:r>
              <a:rPr lang="en-US" sz="1400" dirty="0"/>
              <a:t>   </a:t>
            </a:r>
            <a:endParaRPr lang="en-US" sz="1400" kern="0" dirty="0"/>
          </a:p>
        </p:txBody>
      </p:sp>
      <p:sp>
        <p:nvSpPr>
          <p:cNvPr id="5" name="Slide Number Placeholder 1">
            <a:extLst>
              <a:ext uri="{FF2B5EF4-FFF2-40B4-BE49-F238E27FC236}">
                <a16:creationId xmlns:a16="http://schemas.microsoft.com/office/drawing/2014/main" id="{E994557A-8961-41C5-B056-C27A93CF0C8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13</a:t>
            </a:fld>
            <a:endParaRPr lang="en-US" dirty="0"/>
          </a:p>
        </p:txBody>
      </p:sp>
      <p:sp>
        <p:nvSpPr>
          <p:cNvPr id="7" name="TextBox 6">
            <a:extLst>
              <a:ext uri="{FF2B5EF4-FFF2-40B4-BE49-F238E27FC236}">
                <a16:creationId xmlns:a16="http://schemas.microsoft.com/office/drawing/2014/main" id="{5272B835-EFEC-49FE-9415-3CD4C83C58E1}"/>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133647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574361382"/>
              </p:ext>
            </p:extLst>
          </p:nvPr>
        </p:nvGraphicFramePr>
        <p:xfrm>
          <a:off x="228600" y="1960880"/>
          <a:ext cx="6629400" cy="3180430"/>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r>
                        <a:rPr lang="en-US" sz="1200" dirty="0">
                          <a:solidFill>
                            <a:schemeClr val="bg1"/>
                          </a:solidFill>
                        </a:rPr>
                        <a:t>Over 30 hours a week</a:t>
                      </a:r>
                      <a:endParaRPr lang="en-US" sz="1200" b="1"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b="1" baseline="0" dirty="0">
                          <a:solidFill>
                            <a:schemeClr val="bg1"/>
                          </a:solidFill>
                        </a:rPr>
                        <a:t>13%</a:t>
                      </a:r>
                      <a:endParaRPr lang="en-US" sz="1200" b="1" baseline="30000" dirty="0">
                        <a:solidFill>
                          <a:schemeClr val="bg1"/>
                        </a:solidFill>
                      </a:endParaRPr>
                    </a:p>
                  </a:txBody>
                  <a:tcPr anchor="ctr">
                    <a:solidFill>
                      <a:schemeClr val="bg1">
                        <a:lumMod val="20000"/>
                        <a:lumOff val="80000"/>
                      </a:schemeClr>
                    </a:solidFill>
                  </a:tcPr>
                </a:tc>
                <a:tc>
                  <a:txBody>
                    <a:bodyPr/>
                    <a:lstStyle/>
                    <a:p>
                      <a:pPr algn="ctr"/>
                      <a:r>
                        <a:rPr lang="en-US" sz="1200" b="1" dirty="0">
                          <a:solidFill>
                            <a:schemeClr val="bg1"/>
                          </a:solidFill>
                        </a:rPr>
                        <a:t>7%</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r>
                        <a:rPr lang="en-US" sz="1200" dirty="0">
                          <a:solidFill>
                            <a:schemeClr val="bg1"/>
                          </a:solidFill>
                        </a:rPr>
                        <a:t>21-30 hours a week</a:t>
                      </a:r>
                      <a:endParaRPr lang="en-US" sz="1200" b="1"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b="1" baseline="0" dirty="0">
                          <a:solidFill>
                            <a:schemeClr val="bg1"/>
                          </a:solidFill>
                        </a:rPr>
                        <a:t>12%</a:t>
                      </a:r>
                      <a:endParaRPr lang="en-US" sz="1200" b="1" baseline="30000" dirty="0">
                        <a:solidFill>
                          <a:schemeClr val="bg1"/>
                        </a:solidFill>
                      </a:endParaRPr>
                    </a:p>
                  </a:txBody>
                  <a:tcPr anchor="ctr">
                    <a:solidFill>
                      <a:schemeClr val="bg1">
                        <a:lumMod val="20000"/>
                        <a:lumOff val="80000"/>
                      </a:schemeClr>
                    </a:solidFill>
                  </a:tcPr>
                </a:tc>
                <a:tc>
                  <a:txBody>
                    <a:bodyPr/>
                    <a:lstStyle/>
                    <a:p>
                      <a:pPr algn="ctr"/>
                      <a:r>
                        <a:rPr lang="en-US" sz="1200" b="1" dirty="0">
                          <a:solidFill>
                            <a:schemeClr val="bg1"/>
                          </a:solidFill>
                        </a:rPr>
                        <a:t>8%</a:t>
                      </a: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dirty="0">
                          <a:solidFill>
                            <a:schemeClr val="bg1"/>
                          </a:solidFill>
                        </a:rPr>
                        <a:t>11-20 hours a week</a:t>
                      </a:r>
                      <a:endParaRPr lang="en-US" sz="1200" b="1" dirty="0">
                        <a:solidFill>
                          <a:schemeClr val="bg1"/>
                        </a:solidFill>
                      </a:endParaRPr>
                    </a:p>
                  </a:txBody>
                  <a:tcPr anchor="ctr">
                    <a:noFill/>
                  </a:tcPr>
                </a:tc>
                <a:tc>
                  <a:txBody>
                    <a:bodyPr/>
                    <a:lstStyle/>
                    <a:p>
                      <a:pPr algn="ctr"/>
                      <a:r>
                        <a:rPr lang="en-US" sz="1200" dirty="0">
                          <a:solidFill>
                            <a:schemeClr val="bg1"/>
                          </a:solidFill>
                        </a:rPr>
                        <a:t>21%</a:t>
                      </a:r>
                    </a:p>
                  </a:txBody>
                  <a:tcPr anchor="ctr">
                    <a:noFill/>
                  </a:tcPr>
                </a:tc>
                <a:tc>
                  <a:txBody>
                    <a:bodyPr/>
                    <a:lstStyle/>
                    <a:p>
                      <a:pPr algn="ctr"/>
                      <a:r>
                        <a:rPr lang="en-US" sz="1200" b="1" baseline="0" dirty="0">
                          <a:solidFill>
                            <a:schemeClr val="bg1"/>
                          </a:solidFill>
                        </a:rPr>
                        <a:t>22%</a:t>
                      </a:r>
                      <a:endParaRPr lang="en-US" sz="1200" b="1" baseline="30000" dirty="0">
                        <a:solidFill>
                          <a:schemeClr val="bg1"/>
                        </a:solidFill>
                      </a:endParaRPr>
                    </a:p>
                  </a:txBody>
                  <a:tcPr anchor="ctr">
                    <a:solidFill>
                      <a:schemeClr val="bg1">
                        <a:lumMod val="20000"/>
                        <a:lumOff val="80000"/>
                      </a:schemeClr>
                    </a:solidFill>
                  </a:tcPr>
                </a:tc>
                <a:tc>
                  <a:txBody>
                    <a:bodyPr/>
                    <a:lstStyle/>
                    <a:p>
                      <a:pPr algn="ctr"/>
                      <a:r>
                        <a:rPr lang="en-US" sz="1200" b="1" dirty="0">
                          <a:solidFill>
                            <a:schemeClr val="bg1"/>
                          </a:solidFill>
                        </a:rPr>
                        <a:t>18%</a:t>
                      </a: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r>
                        <a:rPr lang="en-US" sz="1200" dirty="0">
                          <a:solidFill>
                            <a:schemeClr val="bg1"/>
                          </a:solidFill>
                        </a:rPr>
                        <a:t>6-10 hours a week</a:t>
                      </a:r>
                      <a:endParaRPr lang="en-US" sz="1200" b="1" dirty="0">
                        <a:solidFill>
                          <a:schemeClr val="bg1"/>
                        </a:solidFill>
                      </a:endParaRPr>
                    </a:p>
                  </a:txBody>
                  <a:tcPr anchor="ctr">
                    <a:noFill/>
                  </a:tcPr>
                </a:tc>
                <a:tc>
                  <a:txBody>
                    <a:bodyPr/>
                    <a:lstStyle/>
                    <a:p>
                      <a:pPr algn="ctr"/>
                      <a:r>
                        <a:rPr lang="en-US" sz="1200" dirty="0">
                          <a:solidFill>
                            <a:schemeClr val="bg1"/>
                          </a:solidFill>
                        </a:rPr>
                        <a:t>25%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25%</a:t>
                      </a: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25%</a:t>
                      </a: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dirty="0">
                          <a:solidFill>
                            <a:schemeClr val="bg1"/>
                          </a:solidFill>
                        </a:rPr>
                        <a:t>1-5 hours a week</a:t>
                      </a:r>
                      <a:endParaRPr lang="en-US" sz="1200" b="1" dirty="0">
                        <a:solidFill>
                          <a:schemeClr val="bg1"/>
                        </a:solidFill>
                      </a:endParaRP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b="1" baseline="0" dirty="0">
                          <a:solidFill>
                            <a:schemeClr val="bg1"/>
                          </a:solidFill>
                        </a:rPr>
                        <a:t>25%</a:t>
                      </a:r>
                      <a:endParaRPr lang="en-US" sz="1200" b="1" baseline="30000" dirty="0">
                        <a:solidFill>
                          <a:schemeClr val="bg1"/>
                        </a:solidFill>
                      </a:endParaRPr>
                    </a:p>
                  </a:txBody>
                  <a:tcPr anchor="ctr">
                    <a:solidFill>
                      <a:schemeClr val="bg1">
                        <a:lumMod val="20000"/>
                        <a:lumOff val="80000"/>
                      </a:schemeClr>
                    </a:solidFill>
                  </a:tcPr>
                </a:tc>
                <a:tc>
                  <a:txBody>
                    <a:bodyPr/>
                    <a:lstStyle/>
                    <a:p>
                      <a:pPr algn="ctr"/>
                      <a:r>
                        <a:rPr lang="en-US" sz="1200" b="1" dirty="0">
                          <a:solidFill>
                            <a:schemeClr val="bg1"/>
                          </a:solidFill>
                        </a:rPr>
                        <a:t>33%</a:t>
                      </a:r>
                    </a:p>
                  </a:txBody>
                  <a:tcPr anchor="ctr">
                    <a:solidFill>
                      <a:schemeClr val="bg1">
                        <a:lumMod val="20000"/>
                        <a:lumOff val="80000"/>
                      </a:schemeClr>
                    </a:solidFill>
                  </a:tcPr>
                </a:tc>
                <a:extLst>
                  <a:ext uri="{0D108BD9-81ED-4DB2-BD59-A6C34878D82A}">
                    <a16:rowId xmlns:a16="http://schemas.microsoft.com/office/drawing/2014/main" val="1260973540"/>
                  </a:ext>
                </a:extLst>
              </a:tr>
              <a:tr h="334871">
                <a:tc>
                  <a:txBody>
                    <a:bodyPr/>
                    <a:lstStyle/>
                    <a:p>
                      <a:r>
                        <a:rPr lang="en-US" sz="1200" dirty="0">
                          <a:solidFill>
                            <a:schemeClr val="bg1"/>
                          </a:solidFill>
                        </a:rPr>
                        <a:t>Less than an hour a week</a:t>
                      </a:r>
                      <a:endParaRPr lang="en-US" sz="1200" b="1" dirty="0">
                        <a:solidFill>
                          <a:schemeClr val="bg1"/>
                        </a:solidFill>
                      </a:endParaRPr>
                    </a:p>
                  </a:txBody>
                  <a:tcPr anchor="ctr">
                    <a:noFill/>
                  </a:tcPr>
                </a:tc>
                <a:tc>
                  <a:txBody>
                    <a:bodyPr/>
                    <a:lstStyle/>
                    <a:p>
                      <a:pPr algn="ctr"/>
                      <a:r>
                        <a:rPr lang="en-US" sz="1200" dirty="0">
                          <a:solidFill>
                            <a:schemeClr val="bg1"/>
                          </a:solidFill>
                        </a:rPr>
                        <a:t>5%</a:t>
                      </a:r>
                    </a:p>
                  </a:txBody>
                  <a:tcPr anchor="ctr">
                    <a:noFill/>
                  </a:tcPr>
                </a:tc>
                <a:tc>
                  <a:txBody>
                    <a:bodyPr/>
                    <a:lstStyle/>
                    <a:p>
                      <a:pPr algn="ctr"/>
                      <a:r>
                        <a:rPr lang="en-US" sz="1200" b="1" baseline="0" dirty="0">
                          <a:solidFill>
                            <a:schemeClr val="bg1"/>
                          </a:solidFill>
                        </a:rPr>
                        <a:t>4%</a:t>
                      </a:r>
                      <a:endParaRPr lang="en-US" sz="1200" b="1" baseline="30000" dirty="0">
                        <a:solidFill>
                          <a:schemeClr val="bg1"/>
                        </a:solidFill>
                      </a:endParaRPr>
                    </a:p>
                  </a:txBody>
                  <a:tcPr anchor="ctr">
                    <a:solidFill>
                      <a:schemeClr val="bg1">
                        <a:lumMod val="20000"/>
                        <a:lumOff val="80000"/>
                      </a:schemeClr>
                    </a:solidFill>
                  </a:tcPr>
                </a:tc>
                <a:tc>
                  <a:txBody>
                    <a:bodyPr/>
                    <a:lstStyle/>
                    <a:p>
                      <a:pPr algn="ctr"/>
                      <a:r>
                        <a:rPr lang="en-US" sz="1200" b="1" dirty="0">
                          <a:solidFill>
                            <a:schemeClr val="bg1"/>
                          </a:solidFill>
                        </a:rPr>
                        <a:t>8%</a:t>
                      </a:r>
                    </a:p>
                  </a:txBody>
                  <a:tcPr anchor="ctr">
                    <a:solidFill>
                      <a:schemeClr val="bg1">
                        <a:lumMod val="20000"/>
                        <a:lumOff val="80000"/>
                      </a:schemeClr>
                    </a:solidFill>
                  </a:tcPr>
                </a:tc>
                <a:extLst>
                  <a:ext uri="{0D108BD9-81ED-4DB2-BD59-A6C34878D82A}">
                    <a16:rowId xmlns:a16="http://schemas.microsoft.com/office/drawing/2014/main" val="1118177052"/>
                  </a:ext>
                </a:extLst>
              </a:tr>
              <a:tr h="340710">
                <a:tc>
                  <a:txBody>
                    <a:bodyPr/>
                    <a:lstStyle/>
                    <a:p>
                      <a:r>
                        <a:rPr lang="en-US" sz="1200" dirty="0">
                          <a:solidFill>
                            <a:schemeClr val="bg1"/>
                          </a:solidFill>
                        </a:rPr>
                        <a:t>None</a:t>
                      </a:r>
                      <a:endParaRPr lang="en-US" sz="1200" b="1" dirty="0">
                        <a:solidFill>
                          <a:schemeClr val="bg1"/>
                        </a:solidFill>
                      </a:endParaRPr>
                    </a:p>
                  </a:txBody>
                  <a:tcPr anchor="ctr">
                    <a:noFill/>
                  </a:tcPr>
                </a:tc>
                <a:tc>
                  <a:txBody>
                    <a:bodyPr/>
                    <a:lstStyle/>
                    <a:p>
                      <a:pPr algn="ctr"/>
                      <a:r>
                        <a:rPr lang="en-US" sz="1200" dirty="0">
                          <a:solidFill>
                            <a:schemeClr val="bg1"/>
                          </a:solidFill>
                        </a:rPr>
                        <a:t>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0%</a:t>
                      </a: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0%</a:t>
                      </a: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478962705"/>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b="1" dirty="0">
                          <a:solidFill>
                            <a:schemeClr val="bg1"/>
                          </a:solidFill>
                        </a:rPr>
                        <a:t>4,466</a:t>
                      </a:r>
                    </a:p>
                  </a:txBody>
                  <a:tcPr anchor="ctr">
                    <a:solidFill>
                      <a:schemeClr val="bg1">
                        <a:lumMod val="20000"/>
                        <a:lumOff val="80000"/>
                      </a:schemeClr>
                    </a:solidFill>
                  </a:tcPr>
                </a:tc>
                <a:tc>
                  <a:txBody>
                    <a:bodyPr/>
                    <a:lstStyle/>
                    <a:p>
                      <a:pPr algn="ctr"/>
                      <a:r>
                        <a:rPr lang="en-US" sz="1200" b="1"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1690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2. How much time, on average, did you spend creating art in the past 12 months?</a:t>
            </a:r>
            <a:endParaRPr lang="en-US" sz="1400"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447800"/>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447799"/>
            <a:ext cx="612648" cy="417577"/>
          </a:xfrm>
          <a:prstGeom prst="rect">
            <a:avLst/>
          </a:prstGeom>
        </p:spPr>
      </p:pic>
      <p:sp>
        <p:nvSpPr>
          <p:cNvPr id="7" name="Slide Number Placeholder 1">
            <a:extLst>
              <a:ext uri="{FF2B5EF4-FFF2-40B4-BE49-F238E27FC236}">
                <a16:creationId xmlns:a16="http://schemas.microsoft.com/office/drawing/2014/main" id="{80CF6C14-4E2F-4F79-B48D-D157FB1877AC}"/>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14</a:t>
            </a:fld>
            <a:endParaRPr lang="en-US" dirty="0"/>
          </a:p>
        </p:txBody>
      </p:sp>
      <p:sp>
        <p:nvSpPr>
          <p:cNvPr id="8" name="TextBox 7">
            <a:extLst>
              <a:ext uri="{FF2B5EF4-FFF2-40B4-BE49-F238E27FC236}">
                <a16:creationId xmlns:a16="http://schemas.microsoft.com/office/drawing/2014/main" id="{6FBAB09A-E351-40FE-B3CA-689386F6738E}"/>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216274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434540303"/>
              </p:ext>
            </p:extLst>
          </p:nvPr>
        </p:nvGraphicFramePr>
        <p:xfrm>
          <a:off x="228600" y="1960880"/>
          <a:ext cx="6629401" cy="2841052"/>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pPr algn="l"/>
                      <a:r>
                        <a:rPr lang="en-US" sz="1200" dirty="0">
                          <a:solidFill>
                            <a:schemeClr val="bg1"/>
                          </a:solidFill>
                        </a:rPr>
                        <a:t>Over 30 hours a week</a:t>
                      </a:r>
                      <a:endParaRPr lang="en-US" sz="1200" b="1" dirty="0">
                        <a:solidFill>
                          <a:schemeClr val="bg1"/>
                        </a:solidFill>
                      </a:endParaRPr>
                    </a:p>
                  </a:txBody>
                  <a:tcPr anchor="ctr">
                    <a:noFill/>
                  </a:tcPr>
                </a:tc>
                <a:tc>
                  <a:txBody>
                    <a:bodyPr/>
                    <a:lstStyle/>
                    <a:p>
                      <a:pPr algn="ctr"/>
                      <a:r>
                        <a:rPr lang="en-US" sz="1200" baseline="0" dirty="0">
                          <a:solidFill>
                            <a:schemeClr val="bg1"/>
                          </a:solidFill>
                        </a:rPr>
                        <a:t>14</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40</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7</a:t>
                      </a:r>
                      <a:r>
                        <a:rPr lang="en-US" sz="1200" baseline="30000" dirty="0">
                          <a:solidFill>
                            <a:schemeClr val="bg1"/>
                          </a:solidFill>
                        </a:rPr>
                        <a:t>%</a:t>
                      </a:r>
                    </a:p>
                  </a:txBody>
                  <a:tcPr anchor="ctr">
                    <a:noFill/>
                  </a:tcPr>
                </a:tc>
                <a:extLst>
                  <a:ext uri="{0D108BD9-81ED-4DB2-BD59-A6C34878D82A}">
                    <a16:rowId xmlns:a16="http://schemas.microsoft.com/office/drawing/2014/main" val="4230878191"/>
                  </a:ext>
                </a:extLst>
              </a:tr>
              <a:tr h="306132">
                <a:tc>
                  <a:txBody>
                    <a:bodyPr/>
                    <a:lstStyle/>
                    <a:p>
                      <a:pPr algn="l"/>
                      <a:r>
                        <a:rPr lang="en-US" sz="1200" dirty="0">
                          <a:solidFill>
                            <a:schemeClr val="bg1"/>
                          </a:solidFill>
                        </a:rPr>
                        <a:t>21-30 hours a week</a:t>
                      </a:r>
                      <a:endParaRPr lang="en-US" sz="1200" b="1" dirty="0">
                        <a:solidFill>
                          <a:schemeClr val="bg1"/>
                        </a:solidFill>
                      </a:endParaRPr>
                    </a:p>
                  </a:txBody>
                  <a:tcPr anchor="ctr">
                    <a:noFill/>
                  </a:tcPr>
                </a:tc>
                <a:tc>
                  <a:txBody>
                    <a:bodyPr/>
                    <a:lstStyle/>
                    <a:p>
                      <a:pPr algn="ctr"/>
                      <a:r>
                        <a:rPr lang="en-US" sz="1200" baseline="0" dirty="0">
                          <a:solidFill>
                            <a:schemeClr val="bg1"/>
                          </a:solidFill>
                        </a:rPr>
                        <a:t>12</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29</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9</a:t>
                      </a:r>
                      <a:r>
                        <a:rPr lang="en-US" sz="1200" baseline="30000" dirty="0">
                          <a:solidFill>
                            <a:schemeClr val="bg1"/>
                          </a:solidFill>
                        </a:rPr>
                        <a:t>%</a:t>
                      </a:r>
                    </a:p>
                  </a:txBody>
                  <a:tcPr anchor="ctr">
                    <a:noFill/>
                  </a:tcPr>
                </a:tc>
                <a:extLst>
                  <a:ext uri="{0D108BD9-81ED-4DB2-BD59-A6C34878D82A}">
                    <a16:rowId xmlns:a16="http://schemas.microsoft.com/office/drawing/2014/main" val="399659408"/>
                  </a:ext>
                </a:extLst>
              </a:tr>
              <a:tr h="306132">
                <a:tc>
                  <a:txBody>
                    <a:bodyPr/>
                    <a:lstStyle/>
                    <a:p>
                      <a:pPr algn="l"/>
                      <a:r>
                        <a:rPr lang="en-US" sz="1200" dirty="0">
                          <a:solidFill>
                            <a:schemeClr val="bg1"/>
                          </a:solidFill>
                        </a:rPr>
                        <a:t>11-20 hours a week</a:t>
                      </a:r>
                      <a:endParaRPr lang="en-US" sz="1200" b="1" dirty="0">
                        <a:solidFill>
                          <a:schemeClr val="bg1"/>
                        </a:solidFill>
                      </a:endParaRPr>
                    </a:p>
                  </a:txBody>
                  <a:tcPr anchor="ctr">
                    <a:noFill/>
                  </a:tcPr>
                </a:tc>
                <a:tc>
                  <a:txBody>
                    <a:bodyPr/>
                    <a:lstStyle/>
                    <a:p>
                      <a:pPr algn="ctr"/>
                      <a:r>
                        <a:rPr lang="en-US" sz="1200" baseline="0" dirty="0">
                          <a:solidFill>
                            <a:schemeClr val="bg1"/>
                          </a:solidFill>
                        </a:rPr>
                        <a:t>27</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19</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20</a:t>
                      </a:r>
                      <a:r>
                        <a:rPr lang="en-US" sz="1200" baseline="30000" dirty="0">
                          <a:solidFill>
                            <a:schemeClr val="bg1"/>
                          </a:solidFill>
                        </a:rPr>
                        <a:t>%</a:t>
                      </a:r>
                    </a:p>
                  </a:txBody>
                  <a:tcPr anchor="ctr">
                    <a:noFill/>
                  </a:tcPr>
                </a:tc>
                <a:extLst>
                  <a:ext uri="{0D108BD9-81ED-4DB2-BD59-A6C34878D82A}">
                    <a16:rowId xmlns:a16="http://schemas.microsoft.com/office/drawing/2014/main" val="2159702854"/>
                  </a:ext>
                </a:extLst>
              </a:tr>
              <a:tr h="306132">
                <a:tc>
                  <a:txBody>
                    <a:bodyPr/>
                    <a:lstStyle/>
                    <a:p>
                      <a:pPr algn="l"/>
                      <a:r>
                        <a:rPr lang="en-US" sz="1200" dirty="0">
                          <a:solidFill>
                            <a:schemeClr val="bg1"/>
                          </a:solidFill>
                        </a:rPr>
                        <a:t>6-10 hours a week</a:t>
                      </a:r>
                      <a:endParaRPr lang="en-US" sz="1200" b="1" dirty="0">
                        <a:solidFill>
                          <a:schemeClr val="bg1"/>
                        </a:solidFill>
                      </a:endParaRPr>
                    </a:p>
                  </a:txBody>
                  <a:tcPr anchor="ctr">
                    <a:noFill/>
                  </a:tcPr>
                </a:tc>
                <a:tc>
                  <a:txBody>
                    <a:bodyPr/>
                    <a:lstStyle/>
                    <a:p>
                      <a:pPr algn="ctr"/>
                      <a:r>
                        <a:rPr lang="en-US" sz="1200" baseline="0" dirty="0">
                          <a:solidFill>
                            <a:schemeClr val="bg1"/>
                          </a:solidFill>
                        </a:rPr>
                        <a:t>27</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9</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26</a:t>
                      </a:r>
                      <a:r>
                        <a:rPr lang="en-US" sz="1200" baseline="30000" dirty="0">
                          <a:solidFill>
                            <a:schemeClr val="bg1"/>
                          </a:solidFill>
                        </a:rPr>
                        <a:t>%</a:t>
                      </a:r>
                    </a:p>
                  </a:txBody>
                  <a:tcPr anchor="ctr">
                    <a:noFill/>
                  </a:tcPr>
                </a:tc>
                <a:extLst>
                  <a:ext uri="{0D108BD9-81ED-4DB2-BD59-A6C34878D82A}">
                    <a16:rowId xmlns:a16="http://schemas.microsoft.com/office/drawing/2014/main" val="3343760334"/>
                  </a:ext>
                </a:extLst>
              </a:tr>
              <a:tr h="306132">
                <a:tc>
                  <a:txBody>
                    <a:bodyPr/>
                    <a:lstStyle/>
                    <a:p>
                      <a:pPr algn="l"/>
                      <a:r>
                        <a:rPr lang="en-US" sz="1200" dirty="0">
                          <a:solidFill>
                            <a:schemeClr val="bg1"/>
                          </a:solidFill>
                        </a:rPr>
                        <a:t>1-5 hours a week</a:t>
                      </a:r>
                      <a:endParaRPr lang="en-US" sz="1200" b="1" dirty="0">
                        <a:solidFill>
                          <a:schemeClr val="bg1"/>
                        </a:solidFill>
                      </a:endParaRPr>
                    </a:p>
                  </a:txBody>
                  <a:tcPr anchor="ctr">
                    <a:noFill/>
                  </a:tcPr>
                </a:tc>
                <a:tc>
                  <a:txBody>
                    <a:bodyPr/>
                    <a:lstStyle/>
                    <a:p>
                      <a:pPr algn="ctr"/>
                      <a:r>
                        <a:rPr lang="en-US" sz="1200" baseline="0" dirty="0">
                          <a:solidFill>
                            <a:schemeClr val="bg1"/>
                          </a:solidFill>
                        </a:rPr>
                        <a:t>19</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3</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31</a:t>
                      </a:r>
                      <a:r>
                        <a:rPr lang="en-US" sz="1200" baseline="30000" dirty="0">
                          <a:solidFill>
                            <a:schemeClr val="bg1"/>
                          </a:solidFill>
                        </a:rPr>
                        <a:t>%</a:t>
                      </a:r>
                    </a:p>
                  </a:txBody>
                  <a:tcPr anchor="ctr">
                    <a:noFill/>
                  </a:tcPr>
                </a:tc>
                <a:extLst>
                  <a:ext uri="{0D108BD9-81ED-4DB2-BD59-A6C34878D82A}">
                    <a16:rowId xmlns:a16="http://schemas.microsoft.com/office/drawing/2014/main" val="1260973540"/>
                  </a:ext>
                </a:extLst>
              </a:tr>
              <a:tr h="284284">
                <a:tc>
                  <a:txBody>
                    <a:bodyPr/>
                    <a:lstStyle/>
                    <a:p>
                      <a:pPr algn="l"/>
                      <a:r>
                        <a:rPr lang="en-US" sz="1200" dirty="0">
                          <a:solidFill>
                            <a:schemeClr val="bg1"/>
                          </a:solidFill>
                        </a:rPr>
                        <a:t>Less than an hour a week</a:t>
                      </a:r>
                      <a:endParaRPr lang="en-US" sz="1200" b="1" dirty="0">
                        <a:solidFill>
                          <a:schemeClr val="bg1"/>
                        </a:solidFill>
                      </a:endParaRPr>
                    </a:p>
                  </a:txBody>
                  <a:tcPr anchor="ctr">
                    <a:noFill/>
                  </a:tcPr>
                </a:tc>
                <a:tc>
                  <a:txBody>
                    <a:bodyPr/>
                    <a:lstStyle/>
                    <a:p>
                      <a:pPr algn="ctr"/>
                      <a:r>
                        <a:rPr lang="en-US" sz="1200" baseline="0" dirty="0">
                          <a:solidFill>
                            <a:schemeClr val="bg1"/>
                          </a:solidFill>
                        </a:rPr>
                        <a:t>1</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0</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6</a:t>
                      </a:r>
                      <a:r>
                        <a:rPr lang="en-US" sz="1200" baseline="30000" dirty="0">
                          <a:solidFill>
                            <a:schemeClr val="bg1"/>
                          </a:solidFill>
                        </a:rPr>
                        <a:t>%</a:t>
                      </a:r>
                    </a:p>
                  </a:txBody>
                  <a:tcPr anchor="ctr">
                    <a:noFill/>
                  </a:tcPr>
                </a:tc>
                <a:extLst>
                  <a:ext uri="{0D108BD9-81ED-4DB2-BD59-A6C34878D82A}">
                    <a16:rowId xmlns:a16="http://schemas.microsoft.com/office/drawing/2014/main" val="1118177052"/>
                  </a:ext>
                </a:extLst>
              </a:tr>
              <a:tr h="306132">
                <a:tc>
                  <a:txBody>
                    <a:bodyPr/>
                    <a:lstStyle/>
                    <a:p>
                      <a:pPr algn="l"/>
                      <a:r>
                        <a:rPr lang="en-US" sz="1200" dirty="0">
                          <a:solidFill>
                            <a:schemeClr val="bg1"/>
                          </a:solidFill>
                        </a:rPr>
                        <a:t>None</a:t>
                      </a:r>
                      <a:endParaRPr lang="en-US" sz="1200" b="1" dirty="0">
                        <a:solidFill>
                          <a:schemeClr val="bg1"/>
                        </a:solidFill>
                      </a:endParaRPr>
                    </a:p>
                  </a:txBody>
                  <a:tcPr anchor="ctr">
                    <a:noFill/>
                  </a:tcPr>
                </a:tc>
                <a:tc>
                  <a:txBody>
                    <a:bodyPr/>
                    <a:lstStyle/>
                    <a:p>
                      <a:pPr algn="ctr"/>
                      <a:r>
                        <a:rPr lang="en-US" sz="1200" dirty="0">
                          <a:solidFill>
                            <a:schemeClr val="bg1"/>
                          </a:solidFill>
                        </a:rPr>
                        <a:t>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15</a:t>
            </a:fld>
            <a:endParaRPr lang="en-US" dirty="0"/>
          </a:p>
        </p:txBody>
      </p:sp>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7162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2. How much time, on average, did you spend creating art in the past 12 months?</a:t>
            </a:r>
            <a:endParaRPr lang="en-US" sz="1400" dirty="0"/>
          </a:p>
        </p:txBody>
      </p:sp>
      <p:sp>
        <p:nvSpPr>
          <p:cNvPr id="5" name="TextBox 4">
            <a:extLst>
              <a:ext uri="{FF2B5EF4-FFF2-40B4-BE49-F238E27FC236}">
                <a16:creationId xmlns:a16="http://schemas.microsoft.com/office/drawing/2014/main" id="{A3C068CB-371B-422A-8D67-A75E8443C331}"/>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234908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356856227"/>
              </p:ext>
            </p:extLst>
          </p:nvPr>
        </p:nvGraphicFramePr>
        <p:xfrm>
          <a:off x="228600" y="1910957"/>
          <a:ext cx="6629400" cy="4185043"/>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r>
                        <a:rPr lang="en-US" sz="1200" b="0" dirty="0">
                          <a:solidFill>
                            <a:schemeClr val="bg1"/>
                          </a:solidFill>
                        </a:rPr>
                        <a:t>Drawings using pen, ink, markers</a:t>
                      </a:r>
                    </a:p>
                  </a:txBody>
                  <a:tcPr anchor="ctr">
                    <a:noFill/>
                  </a:tcPr>
                </a:tc>
                <a:tc>
                  <a:txBody>
                    <a:bodyPr/>
                    <a:lstStyle/>
                    <a:p>
                      <a:pPr algn="ctr"/>
                      <a:r>
                        <a:rPr lang="en-US" sz="1200" dirty="0">
                          <a:solidFill>
                            <a:schemeClr val="bg1"/>
                          </a:solidFill>
                        </a:rPr>
                        <a:t>16.7</a:t>
                      </a:r>
                    </a:p>
                  </a:txBody>
                  <a:tcPr anchor="ctr">
                    <a:noFill/>
                  </a:tcPr>
                </a:tc>
                <a:tc>
                  <a:txBody>
                    <a:bodyPr/>
                    <a:lstStyle/>
                    <a:p>
                      <a:pPr algn="ctr"/>
                      <a:r>
                        <a:rPr lang="en-US" sz="1200" baseline="0" dirty="0">
                          <a:solidFill>
                            <a:schemeClr val="bg1"/>
                          </a:solidFill>
                        </a:rPr>
                        <a:t>19.7</a:t>
                      </a:r>
                    </a:p>
                  </a:txBody>
                  <a:tcPr anchor="ctr">
                    <a:solidFill>
                      <a:schemeClr val="bg1">
                        <a:lumMod val="20000"/>
                        <a:lumOff val="80000"/>
                      </a:schemeClr>
                    </a:solidFill>
                  </a:tcPr>
                </a:tc>
                <a:tc>
                  <a:txBody>
                    <a:bodyPr/>
                    <a:lstStyle/>
                    <a:p>
                      <a:pPr algn="ctr"/>
                      <a:r>
                        <a:rPr lang="en-US" sz="1200" dirty="0">
                          <a:solidFill>
                            <a:schemeClr val="bg1"/>
                          </a:solidFill>
                        </a:rPr>
                        <a:t>12.1</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r>
                        <a:rPr lang="en-US" sz="1200" b="0" dirty="0">
                          <a:solidFill>
                            <a:schemeClr val="bg1"/>
                          </a:solidFill>
                        </a:rPr>
                        <a:t>Cards</a:t>
                      </a:r>
                    </a:p>
                  </a:txBody>
                  <a:tcPr anchor="ctr">
                    <a:noFill/>
                  </a:tcPr>
                </a:tc>
                <a:tc>
                  <a:txBody>
                    <a:bodyPr/>
                    <a:lstStyle/>
                    <a:p>
                      <a:pPr algn="ctr"/>
                      <a:r>
                        <a:rPr lang="en-US" sz="1200" dirty="0">
                          <a:solidFill>
                            <a:schemeClr val="bg1"/>
                          </a:solidFill>
                        </a:rPr>
                        <a:t>13.8</a:t>
                      </a:r>
                    </a:p>
                  </a:txBody>
                  <a:tcPr anchor="ctr">
                    <a:noFill/>
                  </a:tcPr>
                </a:tc>
                <a:tc>
                  <a:txBody>
                    <a:bodyPr/>
                    <a:lstStyle/>
                    <a:p>
                      <a:pPr algn="ctr"/>
                      <a:r>
                        <a:rPr lang="en-US" sz="1200" dirty="0">
                          <a:solidFill>
                            <a:schemeClr val="bg1"/>
                          </a:solidFill>
                        </a:rPr>
                        <a:t>15.5</a:t>
                      </a:r>
                    </a:p>
                  </a:txBody>
                  <a:tcPr anchor="ctr">
                    <a:solidFill>
                      <a:schemeClr val="bg1">
                        <a:lumMod val="20000"/>
                        <a:lumOff val="80000"/>
                      </a:schemeClr>
                    </a:solidFill>
                  </a:tcPr>
                </a:tc>
                <a:tc>
                  <a:txBody>
                    <a:bodyPr/>
                    <a:lstStyle/>
                    <a:p>
                      <a:pPr algn="ctr"/>
                      <a:r>
                        <a:rPr lang="en-US" sz="1200" dirty="0">
                          <a:solidFill>
                            <a:schemeClr val="bg1"/>
                          </a:solidFill>
                        </a:rPr>
                        <a:t>11.6</a:t>
                      </a: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b="0" dirty="0">
                          <a:solidFill>
                            <a:schemeClr val="bg1"/>
                          </a:solidFill>
                        </a:rPr>
                        <a:t>Drawings - pencils, graphite, charcoal</a:t>
                      </a:r>
                    </a:p>
                  </a:txBody>
                  <a:tcPr anchor="ctr">
                    <a:noFill/>
                  </a:tcPr>
                </a:tc>
                <a:tc>
                  <a:txBody>
                    <a:bodyPr/>
                    <a:lstStyle/>
                    <a:p>
                      <a:pPr algn="ctr"/>
                      <a:r>
                        <a:rPr lang="en-US" sz="1200" dirty="0">
                          <a:solidFill>
                            <a:schemeClr val="bg1"/>
                          </a:solidFill>
                        </a:rPr>
                        <a:t>13.4</a:t>
                      </a:r>
                    </a:p>
                  </a:txBody>
                  <a:tcPr anchor="ctr">
                    <a:noFill/>
                  </a:tcPr>
                </a:tc>
                <a:tc>
                  <a:txBody>
                    <a:bodyPr/>
                    <a:lstStyle/>
                    <a:p>
                      <a:pPr algn="ctr"/>
                      <a:r>
                        <a:rPr lang="en-US" sz="1200" dirty="0">
                          <a:solidFill>
                            <a:schemeClr val="bg1"/>
                          </a:solidFill>
                        </a:rPr>
                        <a:t>13.4</a:t>
                      </a:r>
                    </a:p>
                  </a:txBody>
                  <a:tcPr anchor="ctr">
                    <a:solidFill>
                      <a:schemeClr val="bg1">
                        <a:lumMod val="20000"/>
                        <a:lumOff val="80000"/>
                      </a:schemeClr>
                    </a:solidFill>
                  </a:tcPr>
                </a:tc>
                <a:tc>
                  <a:txBody>
                    <a:bodyPr/>
                    <a:lstStyle/>
                    <a:p>
                      <a:pPr algn="ctr"/>
                      <a:r>
                        <a:rPr lang="en-US" sz="1200" dirty="0">
                          <a:solidFill>
                            <a:schemeClr val="bg1"/>
                          </a:solidFill>
                        </a:rPr>
                        <a:t>13.8</a:t>
                      </a: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pPr marL="0" algn="l" defTabSz="914400" rtl="0" eaLnBrk="1" latinLnBrk="0" hangingPunct="1"/>
                      <a:r>
                        <a:rPr lang="en-US" sz="1200" b="0" kern="1200" dirty="0">
                          <a:solidFill>
                            <a:schemeClr val="bg1"/>
                          </a:solidFill>
                          <a:latin typeface="+mn-lt"/>
                          <a:ea typeface="+mn-ea"/>
                          <a:cs typeface="+mn-cs"/>
                        </a:rPr>
                        <a:t>Acrylic paintings</a:t>
                      </a:r>
                    </a:p>
                  </a:txBody>
                  <a:tcPr anchor="ctr">
                    <a:noFill/>
                  </a:tcPr>
                </a:tc>
                <a:tc>
                  <a:txBody>
                    <a:bodyPr/>
                    <a:lstStyle/>
                    <a:p>
                      <a:pPr algn="ctr"/>
                      <a:r>
                        <a:rPr lang="en-US" sz="1200" dirty="0">
                          <a:solidFill>
                            <a:schemeClr val="bg1"/>
                          </a:solidFill>
                        </a:rPr>
                        <a:t>9.3</a:t>
                      </a:r>
                    </a:p>
                  </a:txBody>
                  <a:tcPr anchor="ctr">
                    <a:noFill/>
                  </a:tcPr>
                </a:tc>
                <a:tc>
                  <a:txBody>
                    <a:bodyPr/>
                    <a:lstStyle/>
                    <a:p>
                      <a:pPr algn="ctr"/>
                      <a:r>
                        <a:rPr lang="en-US" sz="1200" dirty="0">
                          <a:solidFill>
                            <a:schemeClr val="bg1"/>
                          </a:solidFill>
                        </a:rPr>
                        <a:t>9.8</a:t>
                      </a:r>
                    </a:p>
                  </a:txBody>
                  <a:tcPr anchor="ctr">
                    <a:solidFill>
                      <a:schemeClr val="bg1">
                        <a:lumMod val="20000"/>
                        <a:lumOff val="80000"/>
                      </a:schemeClr>
                    </a:solidFill>
                  </a:tcPr>
                </a:tc>
                <a:tc>
                  <a:txBody>
                    <a:bodyPr/>
                    <a:lstStyle/>
                    <a:p>
                      <a:pPr algn="ctr"/>
                      <a:r>
                        <a:rPr lang="en-US" sz="1200" dirty="0">
                          <a:solidFill>
                            <a:schemeClr val="bg1"/>
                          </a:solidFill>
                        </a:rPr>
                        <a:t>8.4</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Watercolors</a:t>
                      </a:r>
                    </a:p>
                  </a:txBody>
                  <a:tcPr anchor="ctr">
                    <a:noFill/>
                  </a:tcPr>
                </a:tc>
                <a:tc>
                  <a:txBody>
                    <a:bodyPr/>
                    <a:lstStyle/>
                    <a:p>
                      <a:pPr algn="ctr"/>
                      <a:r>
                        <a:rPr lang="en-US" sz="1200" dirty="0">
                          <a:solidFill>
                            <a:schemeClr val="bg1"/>
                          </a:solidFill>
                        </a:rPr>
                        <a:t>8.2</a:t>
                      </a:r>
                    </a:p>
                  </a:txBody>
                  <a:tcPr anchor="ctr">
                    <a:noFill/>
                  </a:tcPr>
                </a:tc>
                <a:tc>
                  <a:txBody>
                    <a:bodyPr/>
                    <a:lstStyle/>
                    <a:p>
                      <a:pPr algn="ctr"/>
                      <a:r>
                        <a:rPr lang="en-US" sz="1200" dirty="0">
                          <a:solidFill>
                            <a:schemeClr val="bg1"/>
                          </a:solidFill>
                        </a:rPr>
                        <a:t>8.8</a:t>
                      </a:r>
                    </a:p>
                  </a:txBody>
                  <a:tcPr anchor="ctr">
                    <a:solidFill>
                      <a:schemeClr val="bg1">
                        <a:lumMod val="20000"/>
                        <a:lumOff val="80000"/>
                      </a:schemeClr>
                    </a:solidFill>
                  </a:tcPr>
                </a:tc>
                <a:tc>
                  <a:txBody>
                    <a:bodyPr/>
                    <a:lstStyle/>
                    <a:p>
                      <a:pPr algn="ctr"/>
                      <a:r>
                        <a:rPr lang="en-US" sz="1200" dirty="0">
                          <a:solidFill>
                            <a:schemeClr val="bg1"/>
                          </a:solidFill>
                        </a:rPr>
                        <a:t>7.5</a:t>
                      </a:r>
                    </a:p>
                  </a:txBody>
                  <a:tcPr anchor="ctr">
                    <a:solidFill>
                      <a:schemeClr val="bg1">
                        <a:lumMod val="20000"/>
                        <a:lumOff val="80000"/>
                      </a:schemeClr>
                    </a:solidFill>
                  </a:tcPr>
                </a:tc>
                <a:extLst>
                  <a:ext uri="{0D108BD9-81ED-4DB2-BD59-A6C34878D82A}">
                    <a16:rowId xmlns:a16="http://schemas.microsoft.com/office/drawing/2014/main" val="1260973540"/>
                  </a:ext>
                </a:extLst>
              </a:tr>
              <a:tr h="334871">
                <a:tc>
                  <a:txBody>
                    <a:bodyPr/>
                    <a:lstStyle/>
                    <a:p>
                      <a:r>
                        <a:rPr lang="en-US" sz="1200" b="0" dirty="0">
                          <a:solidFill>
                            <a:schemeClr val="bg1"/>
                          </a:solidFill>
                        </a:rPr>
                        <a:t>Communication art/graphic design</a:t>
                      </a:r>
                    </a:p>
                  </a:txBody>
                  <a:tcPr anchor="ctr">
                    <a:noFill/>
                  </a:tcPr>
                </a:tc>
                <a:tc>
                  <a:txBody>
                    <a:bodyPr/>
                    <a:lstStyle/>
                    <a:p>
                      <a:pPr algn="ctr"/>
                      <a:r>
                        <a:rPr lang="en-US" sz="1200" dirty="0">
                          <a:solidFill>
                            <a:schemeClr val="bg1"/>
                          </a:solidFill>
                        </a:rPr>
                        <a:t>8.1</a:t>
                      </a:r>
                    </a:p>
                  </a:txBody>
                  <a:tcPr anchor="ctr">
                    <a:noFill/>
                  </a:tcPr>
                </a:tc>
                <a:tc>
                  <a:txBody>
                    <a:bodyPr/>
                    <a:lstStyle/>
                    <a:p>
                      <a:pPr algn="ctr"/>
                      <a:r>
                        <a:rPr lang="en-US" sz="1200" dirty="0">
                          <a:solidFill>
                            <a:schemeClr val="bg1"/>
                          </a:solidFill>
                        </a:rPr>
                        <a:t>10.9</a:t>
                      </a:r>
                    </a:p>
                  </a:txBody>
                  <a:tcPr anchor="ctr">
                    <a:solidFill>
                      <a:schemeClr val="bg1">
                        <a:lumMod val="20000"/>
                        <a:lumOff val="80000"/>
                      </a:schemeClr>
                    </a:solidFill>
                  </a:tcPr>
                </a:tc>
                <a:tc>
                  <a:txBody>
                    <a:bodyPr/>
                    <a:lstStyle/>
                    <a:p>
                      <a:pPr algn="ctr"/>
                      <a:r>
                        <a:rPr lang="en-US" sz="1200" dirty="0">
                          <a:solidFill>
                            <a:schemeClr val="bg1"/>
                          </a:solidFill>
                        </a:rPr>
                        <a:t>3.6</a:t>
                      </a:r>
                    </a:p>
                  </a:txBody>
                  <a:tcPr anchor="ctr">
                    <a:solidFill>
                      <a:schemeClr val="bg1">
                        <a:lumMod val="20000"/>
                        <a:lumOff val="80000"/>
                      </a:schemeClr>
                    </a:solidFill>
                  </a:tcPr>
                </a:tc>
                <a:extLst>
                  <a:ext uri="{0D108BD9-81ED-4DB2-BD59-A6C34878D82A}">
                    <a16:rowId xmlns:a16="http://schemas.microsoft.com/office/drawing/2014/main" val="1118177052"/>
                  </a:ext>
                </a:extLst>
              </a:tr>
              <a:tr h="334871">
                <a:tc>
                  <a:txBody>
                    <a:bodyPr/>
                    <a:lstStyle/>
                    <a:p>
                      <a:r>
                        <a:rPr lang="en-US" sz="1200" b="0" dirty="0">
                          <a:solidFill>
                            <a:schemeClr val="bg1"/>
                          </a:solidFill>
                        </a:rPr>
                        <a:t>Digital paintings/drawings</a:t>
                      </a:r>
                    </a:p>
                  </a:txBody>
                  <a:tcPr anchor="ctr">
                    <a:noFill/>
                  </a:tcPr>
                </a:tc>
                <a:tc>
                  <a:txBody>
                    <a:bodyPr/>
                    <a:lstStyle/>
                    <a:p>
                      <a:pPr algn="ctr"/>
                      <a:r>
                        <a:rPr lang="en-US" sz="1200" dirty="0">
                          <a:solidFill>
                            <a:schemeClr val="bg1"/>
                          </a:solidFill>
                        </a:rPr>
                        <a:t>6.6</a:t>
                      </a:r>
                    </a:p>
                  </a:txBody>
                  <a:tcPr anchor="ctr">
                    <a:noFill/>
                  </a:tcPr>
                </a:tc>
                <a:tc>
                  <a:txBody>
                    <a:bodyPr/>
                    <a:lstStyle/>
                    <a:p>
                      <a:pPr algn="ctr"/>
                      <a:r>
                        <a:rPr lang="en-US" sz="1200" dirty="0">
                          <a:solidFill>
                            <a:schemeClr val="bg1"/>
                          </a:solidFill>
                        </a:rPr>
                        <a:t>8.5</a:t>
                      </a:r>
                    </a:p>
                  </a:txBody>
                  <a:tcPr anchor="ctr">
                    <a:solidFill>
                      <a:schemeClr val="bg1">
                        <a:lumMod val="20000"/>
                        <a:lumOff val="80000"/>
                      </a:schemeClr>
                    </a:solidFill>
                  </a:tcPr>
                </a:tc>
                <a:tc>
                  <a:txBody>
                    <a:bodyPr/>
                    <a:lstStyle/>
                    <a:p>
                      <a:pPr algn="ctr"/>
                      <a:r>
                        <a:rPr lang="en-US" sz="1200" dirty="0">
                          <a:solidFill>
                            <a:schemeClr val="bg1"/>
                          </a:solidFill>
                        </a:rPr>
                        <a:t>3.6</a:t>
                      </a:r>
                    </a:p>
                  </a:txBody>
                  <a:tcPr anchor="ctr">
                    <a:solidFill>
                      <a:schemeClr val="bg1">
                        <a:lumMod val="20000"/>
                        <a:lumOff val="80000"/>
                      </a:schemeClr>
                    </a:solidFill>
                  </a:tcPr>
                </a:tc>
                <a:extLst>
                  <a:ext uri="{0D108BD9-81ED-4DB2-BD59-A6C34878D82A}">
                    <a16:rowId xmlns:a16="http://schemas.microsoft.com/office/drawing/2014/main" val="1281829306"/>
                  </a:ext>
                </a:extLst>
              </a:tr>
              <a:tr h="334871">
                <a:tc>
                  <a:txBody>
                    <a:bodyPr/>
                    <a:lstStyle/>
                    <a:p>
                      <a:r>
                        <a:rPr lang="en-US" sz="1200" b="0" dirty="0">
                          <a:solidFill>
                            <a:schemeClr val="bg1"/>
                          </a:solidFill>
                        </a:rPr>
                        <a:t>Art journaling</a:t>
                      </a:r>
                    </a:p>
                  </a:txBody>
                  <a:tcPr anchor="ctr">
                    <a:noFill/>
                  </a:tcPr>
                </a:tc>
                <a:tc>
                  <a:txBody>
                    <a:bodyPr/>
                    <a:lstStyle/>
                    <a:p>
                      <a:pPr algn="ctr"/>
                      <a:r>
                        <a:rPr lang="en-US" sz="1200" dirty="0">
                          <a:solidFill>
                            <a:schemeClr val="bg1"/>
                          </a:solidFill>
                        </a:rPr>
                        <a:t>4.9</a:t>
                      </a:r>
                    </a:p>
                  </a:txBody>
                  <a:tcPr anchor="ctr">
                    <a:noFill/>
                  </a:tcPr>
                </a:tc>
                <a:tc>
                  <a:txBody>
                    <a:bodyPr/>
                    <a:lstStyle/>
                    <a:p>
                      <a:pPr algn="ctr"/>
                      <a:r>
                        <a:rPr lang="en-US" sz="1200" dirty="0">
                          <a:solidFill>
                            <a:schemeClr val="bg1"/>
                          </a:solidFill>
                        </a:rPr>
                        <a:t>5.6</a:t>
                      </a:r>
                    </a:p>
                  </a:txBody>
                  <a:tcPr anchor="ctr">
                    <a:solidFill>
                      <a:schemeClr val="bg1">
                        <a:lumMod val="20000"/>
                        <a:lumOff val="80000"/>
                      </a:schemeClr>
                    </a:solidFill>
                  </a:tcPr>
                </a:tc>
                <a:tc>
                  <a:txBody>
                    <a:bodyPr/>
                    <a:lstStyle/>
                    <a:p>
                      <a:pPr algn="ctr"/>
                      <a:r>
                        <a:rPr lang="en-US" sz="1200" dirty="0">
                          <a:solidFill>
                            <a:schemeClr val="bg1"/>
                          </a:solidFill>
                        </a:rPr>
                        <a:t>3.8</a:t>
                      </a:r>
                    </a:p>
                  </a:txBody>
                  <a:tcPr anchor="ctr">
                    <a:solidFill>
                      <a:schemeClr val="bg1">
                        <a:lumMod val="20000"/>
                        <a:lumOff val="80000"/>
                      </a:schemeClr>
                    </a:solidFill>
                  </a:tcPr>
                </a:tc>
                <a:extLst>
                  <a:ext uri="{0D108BD9-81ED-4DB2-BD59-A6C34878D82A}">
                    <a16:rowId xmlns:a16="http://schemas.microsoft.com/office/drawing/2014/main" val="382403407"/>
                  </a:ext>
                </a:extLst>
              </a:tr>
              <a:tr h="334871">
                <a:tc>
                  <a:txBody>
                    <a:bodyPr/>
                    <a:lstStyle/>
                    <a:p>
                      <a:r>
                        <a:rPr lang="en-US" sz="1200" b="0" dirty="0">
                          <a:solidFill>
                            <a:schemeClr val="bg1"/>
                          </a:solidFill>
                        </a:rPr>
                        <a:t>Mixed media/collages</a:t>
                      </a:r>
                    </a:p>
                  </a:txBody>
                  <a:tcPr anchor="ctr">
                    <a:noFill/>
                  </a:tcPr>
                </a:tc>
                <a:tc>
                  <a:txBody>
                    <a:bodyPr/>
                    <a:lstStyle/>
                    <a:p>
                      <a:pPr algn="ctr"/>
                      <a:r>
                        <a:rPr lang="en-US" sz="1200" dirty="0">
                          <a:solidFill>
                            <a:schemeClr val="bg1"/>
                          </a:solidFill>
                        </a:rPr>
                        <a:t>4.5</a:t>
                      </a:r>
                    </a:p>
                  </a:txBody>
                  <a:tcPr anchor="ctr">
                    <a:noFill/>
                  </a:tcPr>
                </a:tc>
                <a:tc>
                  <a:txBody>
                    <a:bodyPr/>
                    <a:lstStyle/>
                    <a:p>
                      <a:pPr algn="ctr"/>
                      <a:r>
                        <a:rPr lang="en-US" sz="1200" dirty="0">
                          <a:solidFill>
                            <a:schemeClr val="bg1"/>
                          </a:solidFill>
                        </a:rPr>
                        <a:t>5.2</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3.3</a:t>
                      </a:r>
                    </a:p>
                  </a:txBody>
                  <a:tcPr anchor="ctr">
                    <a:solidFill>
                      <a:schemeClr val="bg1">
                        <a:lumMod val="20000"/>
                        <a:lumOff val="80000"/>
                      </a:schemeClr>
                    </a:solidFill>
                  </a:tcPr>
                </a:tc>
                <a:extLst>
                  <a:ext uri="{0D108BD9-81ED-4DB2-BD59-A6C34878D82A}">
                    <a16:rowId xmlns:a16="http://schemas.microsoft.com/office/drawing/2014/main" val="1959147208"/>
                  </a:ext>
                </a:extLst>
              </a:tr>
              <a:tr h="340710">
                <a:tc>
                  <a:txBody>
                    <a:bodyPr/>
                    <a:lstStyle/>
                    <a:p>
                      <a:r>
                        <a:rPr lang="en-US" sz="1200" b="0" dirty="0">
                          <a:solidFill>
                            <a:schemeClr val="bg1"/>
                          </a:solidFill>
                        </a:rPr>
                        <a:t>Three dimensional art</a:t>
                      </a:r>
                    </a:p>
                  </a:txBody>
                  <a:tcPr anchor="ctr">
                    <a:noFill/>
                  </a:tcPr>
                </a:tc>
                <a:tc>
                  <a:txBody>
                    <a:bodyPr/>
                    <a:lstStyle/>
                    <a:p>
                      <a:pPr algn="ctr"/>
                      <a:r>
                        <a:rPr lang="en-US" sz="1200" dirty="0">
                          <a:solidFill>
                            <a:schemeClr val="bg1"/>
                          </a:solidFill>
                        </a:rPr>
                        <a:t>4.0</a:t>
                      </a:r>
                    </a:p>
                  </a:txBody>
                  <a:tcPr anchor="ctr">
                    <a:noFill/>
                  </a:tcPr>
                </a:tc>
                <a:tc>
                  <a:txBody>
                    <a:bodyPr/>
                    <a:lstStyle/>
                    <a:p>
                      <a:pPr algn="ctr"/>
                      <a:r>
                        <a:rPr lang="en-US" sz="1200" dirty="0">
                          <a:solidFill>
                            <a:schemeClr val="bg1"/>
                          </a:solidFill>
                        </a:rPr>
                        <a:t>5.0</a:t>
                      </a:r>
                    </a:p>
                  </a:txBody>
                  <a:tcPr anchor="ctr">
                    <a:solidFill>
                      <a:schemeClr val="bg1">
                        <a:lumMod val="20000"/>
                        <a:lumOff val="80000"/>
                      </a:schemeClr>
                    </a:solidFill>
                  </a:tcPr>
                </a:tc>
                <a:tc>
                  <a:txBody>
                    <a:bodyPr/>
                    <a:lstStyle/>
                    <a:p>
                      <a:pPr algn="ctr"/>
                      <a:r>
                        <a:rPr lang="en-US" sz="1200" dirty="0">
                          <a:solidFill>
                            <a:schemeClr val="bg1"/>
                          </a:solidFill>
                        </a:rPr>
                        <a:t>2.4</a:t>
                      </a:r>
                    </a:p>
                  </a:txBody>
                  <a:tcPr anchor="ctr">
                    <a:solidFill>
                      <a:schemeClr val="bg1">
                        <a:lumMod val="20000"/>
                        <a:lumOff val="80000"/>
                      </a:schemeClr>
                    </a:solidFill>
                  </a:tcPr>
                </a:tc>
                <a:extLst>
                  <a:ext uri="{0D108BD9-81ED-4DB2-BD59-A6C34878D82A}">
                    <a16:rowId xmlns:a16="http://schemas.microsoft.com/office/drawing/2014/main" val="1478962705"/>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1690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3. How many of the following artworks or creative projects did you complete in the past 12 months?</a:t>
            </a:r>
            <a:endParaRPr lang="en-US" sz="1400" kern="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16</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397877"/>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397876"/>
            <a:ext cx="612648" cy="417577"/>
          </a:xfrm>
          <a:prstGeom prst="rect">
            <a:avLst/>
          </a:prstGeom>
        </p:spPr>
      </p:pic>
      <p:sp>
        <p:nvSpPr>
          <p:cNvPr id="7" name="Text Placeholder 6">
            <a:extLst>
              <a:ext uri="{FF2B5EF4-FFF2-40B4-BE49-F238E27FC236}">
                <a16:creationId xmlns:a16="http://schemas.microsoft.com/office/drawing/2014/main" id="{C8ACC587-82A5-4FA3-8E53-3D2943FC61BE}"/>
              </a:ext>
            </a:extLst>
          </p:cNvPr>
          <p:cNvSpPr txBox="1">
            <a:spLocks/>
          </p:cNvSpPr>
          <p:nvPr/>
        </p:nvSpPr>
        <p:spPr>
          <a:xfrm>
            <a:off x="222354" y="6096000"/>
            <a:ext cx="6635646" cy="3048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  Entries are average number of items produced per category in 12 month period. </a:t>
            </a:r>
          </a:p>
        </p:txBody>
      </p:sp>
      <p:sp>
        <p:nvSpPr>
          <p:cNvPr id="8" name="TextBox 7">
            <a:extLst>
              <a:ext uri="{FF2B5EF4-FFF2-40B4-BE49-F238E27FC236}">
                <a16:creationId xmlns:a16="http://schemas.microsoft.com/office/drawing/2014/main" id="{9A0E6F13-EBC5-49CD-A162-132220CBA9FC}"/>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25356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4030221247"/>
              </p:ext>
            </p:extLst>
          </p:nvPr>
        </p:nvGraphicFramePr>
        <p:xfrm>
          <a:off x="228600" y="1960880"/>
          <a:ext cx="6629401" cy="3693904"/>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r>
                        <a:rPr lang="en-US" sz="1200" b="0" dirty="0">
                          <a:solidFill>
                            <a:schemeClr val="bg1"/>
                          </a:solidFill>
                        </a:rPr>
                        <a:t>Drawings using pen, ink, markers</a:t>
                      </a:r>
                    </a:p>
                  </a:txBody>
                  <a:tcPr anchor="ctr">
                    <a:noFill/>
                  </a:tcPr>
                </a:tc>
                <a:tc>
                  <a:txBody>
                    <a:bodyPr/>
                    <a:lstStyle/>
                    <a:p>
                      <a:pPr algn="ctr"/>
                      <a:r>
                        <a:rPr lang="en-US" sz="1200" baseline="0" dirty="0">
                          <a:solidFill>
                            <a:schemeClr val="bg1"/>
                          </a:solidFill>
                        </a:rPr>
                        <a:t>18.1</a:t>
                      </a:r>
                    </a:p>
                  </a:txBody>
                  <a:tcPr anchor="ctr">
                    <a:noFill/>
                  </a:tcPr>
                </a:tc>
                <a:tc>
                  <a:txBody>
                    <a:bodyPr/>
                    <a:lstStyle/>
                    <a:p>
                      <a:pPr algn="ctr"/>
                      <a:r>
                        <a:rPr lang="en-US" sz="1200" dirty="0">
                          <a:solidFill>
                            <a:schemeClr val="bg1"/>
                          </a:solidFill>
                        </a:rPr>
                        <a:t>58.0</a:t>
                      </a:r>
                    </a:p>
                  </a:txBody>
                  <a:tcPr anchor="ctr">
                    <a:noFill/>
                  </a:tcPr>
                </a:tc>
                <a:tc>
                  <a:txBody>
                    <a:bodyPr/>
                    <a:lstStyle/>
                    <a:p>
                      <a:pPr algn="ctr"/>
                      <a:r>
                        <a:rPr lang="en-US" sz="1200" dirty="0">
                          <a:solidFill>
                            <a:schemeClr val="bg1"/>
                          </a:solidFill>
                        </a:rPr>
                        <a:t>11.8</a:t>
                      </a:r>
                    </a:p>
                  </a:txBody>
                  <a:tcPr anchor="ctr">
                    <a:noFill/>
                  </a:tcPr>
                </a:tc>
                <a:extLst>
                  <a:ext uri="{0D108BD9-81ED-4DB2-BD59-A6C34878D82A}">
                    <a16:rowId xmlns:a16="http://schemas.microsoft.com/office/drawing/2014/main" val="4230878191"/>
                  </a:ext>
                </a:extLst>
              </a:tr>
              <a:tr h="306132">
                <a:tc>
                  <a:txBody>
                    <a:bodyPr/>
                    <a:lstStyle/>
                    <a:p>
                      <a:r>
                        <a:rPr lang="en-US" sz="1200" b="0" dirty="0">
                          <a:solidFill>
                            <a:schemeClr val="bg1"/>
                          </a:solidFill>
                        </a:rPr>
                        <a:t>Cards</a:t>
                      </a:r>
                    </a:p>
                  </a:txBody>
                  <a:tcPr anchor="ctr">
                    <a:noFill/>
                  </a:tcPr>
                </a:tc>
                <a:tc>
                  <a:txBody>
                    <a:bodyPr/>
                    <a:lstStyle/>
                    <a:p>
                      <a:pPr algn="ctr"/>
                      <a:r>
                        <a:rPr lang="en-US" sz="1200" baseline="0" dirty="0">
                          <a:solidFill>
                            <a:schemeClr val="bg1"/>
                          </a:solidFill>
                        </a:rPr>
                        <a:t>4.6</a:t>
                      </a:r>
                    </a:p>
                  </a:txBody>
                  <a:tcPr anchor="ctr">
                    <a:noFill/>
                  </a:tcPr>
                </a:tc>
                <a:tc>
                  <a:txBody>
                    <a:bodyPr/>
                    <a:lstStyle/>
                    <a:p>
                      <a:pPr algn="ctr"/>
                      <a:r>
                        <a:rPr lang="en-US" sz="1200" dirty="0">
                          <a:solidFill>
                            <a:schemeClr val="bg1"/>
                          </a:solidFill>
                        </a:rPr>
                        <a:t>69.6</a:t>
                      </a:r>
                    </a:p>
                  </a:txBody>
                  <a:tcPr anchor="ctr">
                    <a:noFill/>
                  </a:tcPr>
                </a:tc>
                <a:tc>
                  <a:txBody>
                    <a:bodyPr/>
                    <a:lstStyle/>
                    <a:p>
                      <a:pPr algn="ctr"/>
                      <a:r>
                        <a:rPr lang="en-US" sz="1200" dirty="0">
                          <a:solidFill>
                            <a:schemeClr val="bg1"/>
                          </a:solidFill>
                        </a:rPr>
                        <a:t>8.6</a:t>
                      </a:r>
                    </a:p>
                  </a:txBody>
                  <a:tcPr anchor="ctr">
                    <a:noFill/>
                  </a:tcPr>
                </a:tc>
                <a:extLst>
                  <a:ext uri="{0D108BD9-81ED-4DB2-BD59-A6C34878D82A}">
                    <a16:rowId xmlns:a16="http://schemas.microsoft.com/office/drawing/2014/main" val="399659408"/>
                  </a:ext>
                </a:extLst>
              </a:tr>
              <a:tr h="306132">
                <a:tc>
                  <a:txBody>
                    <a:bodyPr/>
                    <a:lstStyle/>
                    <a:p>
                      <a:r>
                        <a:rPr lang="en-US" sz="1200" b="0" dirty="0">
                          <a:solidFill>
                            <a:schemeClr val="bg1"/>
                          </a:solidFill>
                        </a:rPr>
                        <a:t>Drawings - pencils, graphite, charcoal</a:t>
                      </a:r>
                    </a:p>
                  </a:txBody>
                  <a:tcPr anchor="ctr">
                    <a:noFill/>
                  </a:tcPr>
                </a:tc>
                <a:tc>
                  <a:txBody>
                    <a:bodyPr/>
                    <a:lstStyle/>
                    <a:p>
                      <a:pPr algn="ctr"/>
                      <a:r>
                        <a:rPr lang="en-US" sz="1200" baseline="0" dirty="0">
                          <a:solidFill>
                            <a:schemeClr val="bg1"/>
                          </a:solidFill>
                        </a:rPr>
                        <a:t>22.9</a:t>
                      </a:r>
                    </a:p>
                  </a:txBody>
                  <a:tcPr anchor="ctr">
                    <a:noFill/>
                  </a:tcPr>
                </a:tc>
                <a:tc>
                  <a:txBody>
                    <a:bodyPr/>
                    <a:lstStyle/>
                    <a:p>
                      <a:pPr algn="ctr"/>
                      <a:r>
                        <a:rPr lang="en-US" sz="1200" dirty="0">
                          <a:solidFill>
                            <a:schemeClr val="bg1"/>
                          </a:solidFill>
                        </a:rPr>
                        <a:t>20.8</a:t>
                      </a:r>
                    </a:p>
                  </a:txBody>
                  <a:tcPr anchor="ctr">
                    <a:noFill/>
                  </a:tcPr>
                </a:tc>
                <a:tc>
                  <a:txBody>
                    <a:bodyPr/>
                    <a:lstStyle/>
                    <a:p>
                      <a:pPr algn="ctr"/>
                      <a:r>
                        <a:rPr lang="en-US" sz="1200" dirty="0">
                          <a:solidFill>
                            <a:schemeClr val="bg1"/>
                          </a:solidFill>
                        </a:rPr>
                        <a:t>11.3</a:t>
                      </a:r>
                    </a:p>
                  </a:txBody>
                  <a:tcPr anchor="ctr">
                    <a:noFill/>
                  </a:tcPr>
                </a:tc>
                <a:extLst>
                  <a:ext uri="{0D108BD9-81ED-4DB2-BD59-A6C34878D82A}">
                    <a16:rowId xmlns:a16="http://schemas.microsoft.com/office/drawing/2014/main" val="2159702854"/>
                  </a:ext>
                </a:extLst>
              </a:tr>
              <a:tr h="306132">
                <a:tc>
                  <a:txBody>
                    <a:bodyPr/>
                    <a:lstStyle/>
                    <a:p>
                      <a:pPr marL="0" algn="l" defTabSz="914400" rtl="0" eaLnBrk="1" latinLnBrk="0" hangingPunct="1"/>
                      <a:r>
                        <a:rPr lang="en-US" sz="1200" b="0" kern="1200" dirty="0">
                          <a:solidFill>
                            <a:schemeClr val="bg1"/>
                          </a:solidFill>
                          <a:latin typeface="+mn-lt"/>
                          <a:ea typeface="+mn-ea"/>
                          <a:cs typeface="+mn-cs"/>
                        </a:rPr>
                        <a:t>Acrylic paintings</a:t>
                      </a:r>
                    </a:p>
                  </a:txBody>
                  <a:tcPr anchor="ctr">
                    <a:noFill/>
                  </a:tcPr>
                </a:tc>
                <a:tc>
                  <a:txBody>
                    <a:bodyPr/>
                    <a:lstStyle/>
                    <a:p>
                      <a:pPr algn="ctr"/>
                      <a:r>
                        <a:rPr lang="en-US" sz="1200" baseline="0" dirty="0">
                          <a:solidFill>
                            <a:schemeClr val="bg1"/>
                          </a:solidFill>
                        </a:rPr>
                        <a:t>5.6</a:t>
                      </a:r>
                    </a:p>
                  </a:txBody>
                  <a:tcPr anchor="ctr">
                    <a:noFill/>
                  </a:tcPr>
                </a:tc>
                <a:tc>
                  <a:txBody>
                    <a:bodyPr/>
                    <a:lstStyle/>
                    <a:p>
                      <a:pPr algn="ctr"/>
                      <a:r>
                        <a:rPr lang="en-US" sz="1200" dirty="0">
                          <a:solidFill>
                            <a:schemeClr val="bg1"/>
                          </a:solidFill>
                        </a:rPr>
                        <a:t>18.7</a:t>
                      </a:r>
                    </a:p>
                  </a:txBody>
                  <a:tcPr anchor="ctr">
                    <a:noFill/>
                  </a:tcPr>
                </a:tc>
                <a:tc>
                  <a:txBody>
                    <a:bodyPr/>
                    <a:lstStyle/>
                    <a:p>
                      <a:pPr algn="ctr"/>
                      <a:r>
                        <a:rPr lang="en-US" sz="1200" dirty="0">
                          <a:solidFill>
                            <a:schemeClr val="bg1"/>
                          </a:solidFill>
                        </a:rPr>
                        <a:t>8.7</a:t>
                      </a:r>
                    </a:p>
                  </a:txBody>
                  <a:tcPr anchor="ctr">
                    <a:noFill/>
                  </a:tcPr>
                </a:tc>
                <a:extLst>
                  <a:ext uri="{0D108BD9-81ED-4DB2-BD59-A6C34878D82A}">
                    <a16:rowId xmlns:a16="http://schemas.microsoft.com/office/drawing/2014/main" val="3343760334"/>
                  </a:ext>
                </a:extLst>
              </a:tr>
              <a:tr h="306132">
                <a:tc>
                  <a:txBody>
                    <a:bodyPr/>
                    <a:lstStyle/>
                    <a:p>
                      <a:r>
                        <a:rPr lang="en-US" sz="1200" b="0" dirty="0">
                          <a:solidFill>
                            <a:schemeClr val="bg1"/>
                          </a:solidFill>
                        </a:rPr>
                        <a:t>Watercolors</a:t>
                      </a:r>
                    </a:p>
                  </a:txBody>
                  <a:tcPr anchor="ctr">
                    <a:noFill/>
                  </a:tcPr>
                </a:tc>
                <a:tc>
                  <a:txBody>
                    <a:bodyPr/>
                    <a:lstStyle/>
                    <a:p>
                      <a:pPr algn="ctr"/>
                      <a:r>
                        <a:rPr lang="en-US" sz="1200" baseline="0" dirty="0">
                          <a:solidFill>
                            <a:schemeClr val="bg1"/>
                          </a:solidFill>
                        </a:rPr>
                        <a:t>7.5</a:t>
                      </a:r>
                    </a:p>
                  </a:txBody>
                  <a:tcPr anchor="ctr">
                    <a:noFill/>
                  </a:tcPr>
                </a:tc>
                <a:tc>
                  <a:txBody>
                    <a:bodyPr/>
                    <a:lstStyle/>
                    <a:p>
                      <a:pPr algn="ctr"/>
                      <a:r>
                        <a:rPr lang="en-US" sz="1200" dirty="0">
                          <a:solidFill>
                            <a:schemeClr val="bg1"/>
                          </a:solidFill>
                        </a:rPr>
                        <a:t>15.0</a:t>
                      </a:r>
                    </a:p>
                  </a:txBody>
                  <a:tcPr anchor="ctr">
                    <a:noFill/>
                  </a:tcPr>
                </a:tc>
                <a:tc>
                  <a:txBody>
                    <a:bodyPr/>
                    <a:lstStyle/>
                    <a:p>
                      <a:pPr algn="ctr"/>
                      <a:r>
                        <a:rPr lang="en-US" sz="1200" dirty="0">
                          <a:solidFill>
                            <a:schemeClr val="bg1"/>
                          </a:solidFill>
                        </a:rPr>
                        <a:t>7.6</a:t>
                      </a:r>
                    </a:p>
                  </a:txBody>
                  <a:tcPr anchor="ctr">
                    <a:noFill/>
                  </a:tcPr>
                </a:tc>
                <a:extLst>
                  <a:ext uri="{0D108BD9-81ED-4DB2-BD59-A6C34878D82A}">
                    <a16:rowId xmlns:a16="http://schemas.microsoft.com/office/drawing/2014/main" val="1260973540"/>
                  </a:ext>
                </a:extLst>
              </a:tr>
              <a:tr h="284284">
                <a:tc>
                  <a:txBody>
                    <a:bodyPr/>
                    <a:lstStyle/>
                    <a:p>
                      <a:r>
                        <a:rPr lang="en-US" sz="1200" b="0" dirty="0">
                          <a:solidFill>
                            <a:schemeClr val="bg1"/>
                          </a:solidFill>
                        </a:rPr>
                        <a:t>Communication art/graphic design</a:t>
                      </a:r>
                    </a:p>
                  </a:txBody>
                  <a:tcPr anchor="ctr">
                    <a:noFill/>
                  </a:tcPr>
                </a:tc>
                <a:tc>
                  <a:txBody>
                    <a:bodyPr/>
                    <a:lstStyle/>
                    <a:p>
                      <a:pPr algn="ctr"/>
                      <a:r>
                        <a:rPr lang="en-US" sz="1200" baseline="0" dirty="0">
                          <a:solidFill>
                            <a:schemeClr val="bg1"/>
                          </a:solidFill>
                        </a:rPr>
                        <a:t>4.4</a:t>
                      </a:r>
                    </a:p>
                  </a:txBody>
                  <a:tcPr anchor="ctr">
                    <a:noFill/>
                  </a:tcPr>
                </a:tc>
                <a:tc>
                  <a:txBody>
                    <a:bodyPr/>
                    <a:lstStyle/>
                    <a:p>
                      <a:pPr algn="ctr"/>
                      <a:r>
                        <a:rPr lang="en-US" sz="1200" dirty="0">
                          <a:solidFill>
                            <a:schemeClr val="bg1"/>
                          </a:solidFill>
                        </a:rPr>
                        <a:t>30.2</a:t>
                      </a:r>
                    </a:p>
                  </a:txBody>
                  <a:tcPr anchor="ctr">
                    <a:noFill/>
                  </a:tcPr>
                </a:tc>
                <a:tc>
                  <a:txBody>
                    <a:bodyPr/>
                    <a:lstStyle/>
                    <a:p>
                      <a:pPr algn="ctr"/>
                      <a:r>
                        <a:rPr lang="en-US" sz="1200" dirty="0">
                          <a:solidFill>
                            <a:schemeClr val="bg1"/>
                          </a:solidFill>
                        </a:rPr>
                        <a:t>6.1</a:t>
                      </a:r>
                    </a:p>
                  </a:txBody>
                  <a:tcPr anchor="ctr">
                    <a:noFill/>
                  </a:tcPr>
                </a:tc>
                <a:extLst>
                  <a:ext uri="{0D108BD9-81ED-4DB2-BD59-A6C34878D82A}">
                    <a16:rowId xmlns:a16="http://schemas.microsoft.com/office/drawing/2014/main" val="1118177052"/>
                  </a:ext>
                </a:extLst>
              </a:tr>
              <a:tr h="284284">
                <a:tc>
                  <a:txBody>
                    <a:bodyPr/>
                    <a:lstStyle/>
                    <a:p>
                      <a:r>
                        <a:rPr lang="en-US" sz="1200" b="0" dirty="0">
                          <a:solidFill>
                            <a:schemeClr val="bg1"/>
                          </a:solidFill>
                        </a:rPr>
                        <a:t>Digital paintings/drawings</a:t>
                      </a:r>
                    </a:p>
                  </a:txBody>
                  <a:tcPr anchor="ctr">
                    <a:noFill/>
                  </a:tcPr>
                </a:tc>
                <a:tc>
                  <a:txBody>
                    <a:bodyPr/>
                    <a:lstStyle/>
                    <a:p>
                      <a:pPr algn="ctr"/>
                      <a:r>
                        <a:rPr lang="en-US" sz="1200" baseline="0" dirty="0">
                          <a:solidFill>
                            <a:schemeClr val="bg1"/>
                          </a:solidFill>
                        </a:rPr>
                        <a:t>7.6</a:t>
                      </a:r>
                    </a:p>
                  </a:txBody>
                  <a:tcPr anchor="ctr">
                    <a:noFill/>
                  </a:tcPr>
                </a:tc>
                <a:tc>
                  <a:txBody>
                    <a:bodyPr/>
                    <a:lstStyle/>
                    <a:p>
                      <a:pPr algn="ctr"/>
                      <a:r>
                        <a:rPr lang="en-US" sz="1200" dirty="0">
                          <a:solidFill>
                            <a:schemeClr val="bg1"/>
                          </a:solidFill>
                        </a:rPr>
                        <a:t>13.7</a:t>
                      </a:r>
                    </a:p>
                  </a:txBody>
                  <a:tcPr anchor="ctr">
                    <a:noFill/>
                  </a:tcPr>
                </a:tc>
                <a:tc>
                  <a:txBody>
                    <a:bodyPr/>
                    <a:lstStyle/>
                    <a:p>
                      <a:pPr algn="ctr"/>
                      <a:r>
                        <a:rPr lang="en-US" sz="1200" dirty="0">
                          <a:solidFill>
                            <a:schemeClr val="bg1"/>
                          </a:solidFill>
                        </a:rPr>
                        <a:t>5.7</a:t>
                      </a:r>
                    </a:p>
                  </a:txBody>
                  <a:tcPr anchor="ctr">
                    <a:noFill/>
                  </a:tcPr>
                </a:tc>
                <a:extLst>
                  <a:ext uri="{0D108BD9-81ED-4DB2-BD59-A6C34878D82A}">
                    <a16:rowId xmlns:a16="http://schemas.microsoft.com/office/drawing/2014/main" val="397109603"/>
                  </a:ext>
                </a:extLst>
              </a:tr>
              <a:tr h="284284">
                <a:tc>
                  <a:txBody>
                    <a:bodyPr/>
                    <a:lstStyle/>
                    <a:p>
                      <a:r>
                        <a:rPr lang="en-US" sz="1200" b="0" dirty="0">
                          <a:solidFill>
                            <a:schemeClr val="bg1"/>
                          </a:solidFill>
                        </a:rPr>
                        <a:t>Art journaling</a:t>
                      </a:r>
                    </a:p>
                  </a:txBody>
                  <a:tcPr anchor="ctr">
                    <a:noFill/>
                  </a:tcPr>
                </a:tc>
                <a:tc>
                  <a:txBody>
                    <a:bodyPr/>
                    <a:lstStyle/>
                    <a:p>
                      <a:pPr algn="ctr"/>
                      <a:r>
                        <a:rPr lang="en-US" sz="1200" dirty="0">
                          <a:solidFill>
                            <a:schemeClr val="bg1"/>
                          </a:solidFill>
                        </a:rPr>
                        <a:t>6.3</a:t>
                      </a:r>
                    </a:p>
                  </a:txBody>
                  <a:tcPr anchor="ctr">
                    <a:noFill/>
                  </a:tcPr>
                </a:tc>
                <a:tc>
                  <a:txBody>
                    <a:bodyPr/>
                    <a:lstStyle/>
                    <a:p>
                      <a:pPr algn="ctr"/>
                      <a:r>
                        <a:rPr lang="en-US" sz="1200" dirty="0">
                          <a:solidFill>
                            <a:schemeClr val="bg1"/>
                          </a:solidFill>
                        </a:rPr>
                        <a:t>7.2</a:t>
                      </a:r>
                    </a:p>
                  </a:txBody>
                  <a:tcPr anchor="ctr">
                    <a:noFill/>
                  </a:tcPr>
                </a:tc>
                <a:tc>
                  <a:txBody>
                    <a:bodyPr/>
                    <a:lstStyle/>
                    <a:p>
                      <a:pPr algn="ctr"/>
                      <a:r>
                        <a:rPr lang="en-US" sz="1200" dirty="0">
                          <a:solidFill>
                            <a:schemeClr val="bg1"/>
                          </a:solidFill>
                        </a:rPr>
                        <a:t>4.4</a:t>
                      </a:r>
                    </a:p>
                  </a:txBody>
                  <a:tcPr anchor="ctr">
                    <a:noFill/>
                  </a:tcPr>
                </a:tc>
                <a:extLst>
                  <a:ext uri="{0D108BD9-81ED-4DB2-BD59-A6C34878D82A}">
                    <a16:rowId xmlns:a16="http://schemas.microsoft.com/office/drawing/2014/main" val="2245520876"/>
                  </a:ext>
                </a:extLst>
              </a:tr>
              <a:tr h="284284">
                <a:tc>
                  <a:txBody>
                    <a:bodyPr/>
                    <a:lstStyle/>
                    <a:p>
                      <a:r>
                        <a:rPr lang="en-US" sz="1200" b="0" dirty="0">
                          <a:solidFill>
                            <a:schemeClr val="bg1"/>
                          </a:solidFill>
                        </a:rPr>
                        <a:t>Mixed media/collages</a:t>
                      </a:r>
                    </a:p>
                  </a:txBody>
                  <a:tcPr anchor="ctr">
                    <a:noFill/>
                  </a:tcPr>
                </a:tc>
                <a:tc>
                  <a:txBody>
                    <a:bodyPr/>
                    <a:lstStyle/>
                    <a:p>
                      <a:pPr algn="ctr"/>
                      <a:r>
                        <a:rPr lang="en-US" sz="1200" dirty="0">
                          <a:solidFill>
                            <a:schemeClr val="bg1"/>
                          </a:solidFill>
                        </a:rPr>
                        <a:t>3.9</a:t>
                      </a:r>
                    </a:p>
                  </a:txBody>
                  <a:tcPr anchor="ctr">
                    <a:noFill/>
                  </a:tcPr>
                </a:tc>
                <a:tc>
                  <a:txBody>
                    <a:bodyPr/>
                    <a:lstStyle/>
                    <a:p>
                      <a:pPr algn="ctr"/>
                      <a:r>
                        <a:rPr lang="en-US" sz="1200" dirty="0">
                          <a:solidFill>
                            <a:schemeClr val="bg1"/>
                          </a:solidFill>
                        </a:rPr>
                        <a:t>7.8</a:t>
                      </a:r>
                    </a:p>
                  </a:txBody>
                  <a:tcPr anchor="ctr">
                    <a:noFill/>
                  </a:tcPr>
                </a:tc>
                <a:tc>
                  <a:txBody>
                    <a:bodyPr/>
                    <a:lstStyle/>
                    <a:p>
                      <a:pPr algn="ctr"/>
                      <a:r>
                        <a:rPr lang="en-US" sz="1200" dirty="0">
                          <a:solidFill>
                            <a:schemeClr val="bg1"/>
                          </a:solidFill>
                        </a:rPr>
                        <a:t>4.2</a:t>
                      </a:r>
                    </a:p>
                  </a:txBody>
                  <a:tcPr anchor="ctr">
                    <a:noFill/>
                  </a:tcPr>
                </a:tc>
                <a:extLst>
                  <a:ext uri="{0D108BD9-81ED-4DB2-BD59-A6C34878D82A}">
                    <a16:rowId xmlns:a16="http://schemas.microsoft.com/office/drawing/2014/main" val="3241140402"/>
                  </a:ext>
                </a:extLst>
              </a:tr>
              <a:tr h="306132">
                <a:tc>
                  <a:txBody>
                    <a:bodyPr/>
                    <a:lstStyle/>
                    <a:p>
                      <a:r>
                        <a:rPr lang="en-US" sz="1200" b="0" dirty="0">
                          <a:solidFill>
                            <a:schemeClr val="bg1"/>
                          </a:solidFill>
                        </a:rPr>
                        <a:t>Three dimensional art</a:t>
                      </a:r>
                    </a:p>
                  </a:txBody>
                  <a:tcPr anchor="ctr">
                    <a:noFill/>
                  </a:tcPr>
                </a:tc>
                <a:tc>
                  <a:txBody>
                    <a:bodyPr/>
                    <a:lstStyle/>
                    <a:p>
                      <a:pPr algn="ctr"/>
                      <a:r>
                        <a:rPr lang="en-US" sz="1200" dirty="0">
                          <a:solidFill>
                            <a:schemeClr val="bg1"/>
                          </a:solidFill>
                        </a:rPr>
                        <a:t>3.7</a:t>
                      </a:r>
                    </a:p>
                  </a:txBody>
                  <a:tcPr anchor="ctr">
                    <a:noFill/>
                  </a:tcPr>
                </a:tc>
                <a:tc>
                  <a:txBody>
                    <a:bodyPr/>
                    <a:lstStyle/>
                    <a:p>
                      <a:pPr algn="ctr"/>
                      <a:r>
                        <a:rPr lang="en-US" sz="1200" dirty="0">
                          <a:solidFill>
                            <a:schemeClr val="bg1"/>
                          </a:solidFill>
                        </a:rPr>
                        <a:t>15.8</a:t>
                      </a:r>
                    </a:p>
                  </a:txBody>
                  <a:tcPr anchor="ctr">
                    <a:noFill/>
                  </a:tcPr>
                </a:tc>
                <a:tc>
                  <a:txBody>
                    <a:bodyPr/>
                    <a:lstStyle/>
                    <a:p>
                      <a:pPr algn="ctr"/>
                      <a:r>
                        <a:rPr lang="en-US" sz="1200" dirty="0">
                          <a:solidFill>
                            <a:schemeClr val="bg1"/>
                          </a:solidFill>
                        </a:rPr>
                        <a:t>2.7</a:t>
                      </a: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3. How many of the following artworks or creative projects did you complete in the past 12 months?</a:t>
            </a:r>
            <a:endParaRPr lang="en-US" sz="1400" kern="0" dirty="0"/>
          </a:p>
        </p:txBody>
      </p:sp>
      <p:sp>
        <p:nvSpPr>
          <p:cNvPr id="7" name="Slide Number Placeholder 1">
            <a:extLst>
              <a:ext uri="{FF2B5EF4-FFF2-40B4-BE49-F238E27FC236}">
                <a16:creationId xmlns:a16="http://schemas.microsoft.com/office/drawing/2014/main" id="{3EEE3E48-06E5-4463-89D5-8822A832EAFE}"/>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17</a:t>
            </a:fld>
            <a:endParaRPr lang="en-US" dirty="0"/>
          </a:p>
        </p:txBody>
      </p:sp>
      <p:sp>
        <p:nvSpPr>
          <p:cNvPr id="8" name="Text Placeholder 6">
            <a:extLst>
              <a:ext uri="{FF2B5EF4-FFF2-40B4-BE49-F238E27FC236}">
                <a16:creationId xmlns:a16="http://schemas.microsoft.com/office/drawing/2014/main" id="{C89E9EA7-373A-4120-AED7-141F5BB94672}"/>
              </a:ext>
            </a:extLst>
          </p:cNvPr>
          <p:cNvSpPr txBox="1">
            <a:spLocks/>
          </p:cNvSpPr>
          <p:nvPr/>
        </p:nvSpPr>
        <p:spPr>
          <a:xfrm>
            <a:off x="222354" y="5638800"/>
            <a:ext cx="6635646" cy="3048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  Entries are average number of items produced per category in 12 month period. </a:t>
            </a:r>
          </a:p>
        </p:txBody>
      </p:sp>
      <p:sp>
        <p:nvSpPr>
          <p:cNvPr id="9" name="TextBox 8">
            <a:extLst>
              <a:ext uri="{FF2B5EF4-FFF2-40B4-BE49-F238E27FC236}">
                <a16:creationId xmlns:a16="http://schemas.microsoft.com/office/drawing/2014/main" id="{A9C32CDE-2012-4A58-BC6B-E5BF9585A51B}"/>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046333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Favorite Artwork to Create – U.S.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The popularity of acrylic paintings increased in 2018 from previous years while the popularity of oil paintings decreased.</a:t>
            </a:r>
          </a:p>
          <a:p>
            <a:pPr lvl="1">
              <a:buFont typeface="Wingdings" panose="05000000000000000000" pitchFamily="2" charset="2"/>
              <a:buChar char="Ø"/>
            </a:pPr>
            <a:r>
              <a:rPr lang="en-US" b="0" dirty="0">
                <a:solidFill>
                  <a:schemeClr val="bg1"/>
                </a:solidFill>
              </a:rPr>
              <a:t>Nevertheless, acrylic paintings, watercolors and oil paintings finished in the top 3 all 3 years.</a:t>
            </a:r>
          </a:p>
          <a:p>
            <a:pPr lvl="1">
              <a:buFont typeface="Wingdings" panose="05000000000000000000" pitchFamily="2" charset="2"/>
              <a:buChar char="Ø"/>
            </a:pPr>
            <a:r>
              <a:rPr lang="en-US" b="0" dirty="0">
                <a:solidFill>
                  <a:schemeClr val="bg1"/>
                </a:solidFill>
              </a:rPr>
              <a:t>Drawings using pen, ink, or markers moved ahead of mixed media/collages.</a:t>
            </a:r>
          </a:p>
          <a:p>
            <a:pPr lvl="2">
              <a:buFont typeface="Wingdings" panose="05000000000000000000" pitchFamily="2" charset="2"/>
              <a:buChar char="Ø"/>
            </a:pPr>
            <a:r>
              <a:rPr lang="en-US" dirty="0">
                <a:solidFill>
                  <a:schemeClr val="bg1"/>
                </a:solidFill>
              </a:rPr>
              <a:t>However, overall, the relative ordering of favorites is very similar across the years.</a:t>
            </a:r>
            <a:endParaRPr lang="en-US" b="0" dirty="0">
              <a:solidFill>
                <a:schemeClr val="bg1"/>
              </a:solidFill>
            </a:endParaRP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18</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611880"/>
          <a:ext cx="5715000" cy="271272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2020918141"/>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Top 10 Responses</a:t>
                      </a:r>
                    </a:p>
                  </a:txBody>
                  <a:tcPr/>
                </a:tc>
                <a:tc>
                  <a:txBody>
                    <a:bodyPr/>
                    <a:lstStyle/>
                    <a:p>
                      <a:pPr algn="ctr"/>
                      <a:r>
                        <a:rPr lang="en-US" sz="1200" b="1" dirty="0">
                          <a:solidFill>
                            <a:schemeClr val="bg1"/>
                          </a:solidFill>
                        </a:rPr>
                        <a:t>2012</a:t>
                      </a:r>
                    </a:p>
                  </a:txBody>
                  <a:tcPr anchor="ct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Acrylic paintings</a:t>
                      </a:r>
                    </a:p>
                  </a:txBody>
                  <a:tcPr anchor="ctr"/>
                </a:tc>
                <a:tc>
                  <a:txBody>
                    <a:bodyPr/>
                    <a:lstStyle/>
                    <a:p>
                      <a:pPr algn="ctr"/>
                      <a:r>
                        <a:rPr lang="en-US" sz="1000" baseline="0" dirty="0">
                          <a:solidFill>
                            <a:schemeClr val="bg1"/>
                          </a:solidFill>
                        </a:rPr>
                        <a:t>31%</a:t>
                      </a:r>
                    </a:p>
                  </a:txBody>
                  <a:tcPr anchor="ctr"/>
                </a:tc>
                <a:tc>
                  <a:txBody>
                    <a:bodyPr/>
                    <a:lstStyle/>
                    <a:p>
                      <a:pPr algn="ctr"/>
                      <a:r>
                        <a:rPr lang="en-US" sz="1000" dirty="0">
                          <a:solidFill>
                            <a:schemeClr val="bg1"/>
                          </a:solidFill>
                        </a:rPr>
                        <a:t>30%</a:t>
                      </a:r>
                    </a:p>
                  </a:txBody>
                  <a:tcPr/>
                </a:tc>
                <a:tc>
                  <a:txBody>
                    <a:bodyPr/>
                    <a:lstStyle/>
                    <a:p>
                      <a:pPr algn="ctr"/>
                      <a:r>
                        <a:rPr lang="en-US" sz="1000" b="0" baseline="0" dirty="0">
                          <a:solidFill>
                            <a:schemeClr val="bg1"/>
                          </a:solidFill>
                        </a:rPr>
                        <a:t>36%</a:t>
                      </a:r>
                      <a:endParaRPr lang="en-US" sz="1000" b="0" dirty="0">
                        <a:solidFill>
                          <a:schemeClr val="bg1"/>
                        </a:solidFill>
                      </a:endParaRP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Watercolors</a:t>
                      </a:r>
                    </a:p>
                  </a:txBody>
                  <a:tcPr anchor="ctr"/>
                </a:tc>
                <a:tc>
                  <a:txBody>
                    <a:bodyPr/>
                    <a:lstStyle/>
                    <a:p>
                      <a:pPr algn="ctr"/>
                      <a:r>
                        <a:rPr lang="en-US" sz="1000" dirty="0">
                          <a:solidFill>
                            <a:schemeClr val="bg1"/>
                          </a:solidFill>
                        </a:rPr>
                        <a:t>26%</a:t>
                      </a:r>
                    </a:p>
                  </a:txBody>
                  <a:tcPr anchor="ctr"/>
                </a:tc>
                <a:tc>
                  <a:txBody>
                    <a:bodyPr/>
                    <a:lstStyle/>
                    <a:p>
                      <a:pPr algn="ctr"/>
                      <a:r>
                        <a:rPr lang="en-US" sz="1000" dirty="0">
                          <a:solidFill>
                            <a:schemeClr val="bg1"/>
                          </a:solidFill>
                        </a:rPr>
                        <a:t>27%</a:t>
                      </a:r>
                    </a:p>
                  </a:txBody>
                  <a:tcPr/>
                </a:tc>
                <a:tc>
                  <a:txBody>
                    <a:bodyPr/>
                    <a:lstStyle/>
                    <a:p>
                      <a:pPr algn="ctr"/>
                      <a:r>
                        <a:rPr lang="en-US" sz="1000" baseline="0" dirty="0">
                          <a:solidFill>
                            <a:schemeClr val="bg1"/>
                          </a:solidFill>
                        </a:rPr>
                        <a:t>27%</a:t>
                      </a:r>
                      <a:endParaRPr lang="en-US" sz="1000" dirty="0">
                        <a:solidFill>
                          <a:schemeClr val="bg1"/>
                        </a:solidFill>
                      </a:endParaRP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Oil paintings</a:t>
                      </a:r>
                    </a:p>
                  </a:txBody>
                  <a:tcPr anchor="ctr"/>
                </a:tc>
                <a:tc>
                  <a:txBody>
                    <a:bodyPr/>
                    <a:lstStyle/>
                    <a:p>
                      <a:pPr algn="ctr"/>
                      <a:r>
                        <a:rPr lang="en-US" sz="1000" dirty="0">
                          <a:solidFill>
                            <a:schemeClr val="bg1"/>
                          </a:solidFill>
                        </a:rPr>
                        <a:t>25%</a:t>
                      </a:r>
                    </a:p>
                  </a:txBody>
                  <a:tcPr anchor="ctr"/>
                </a:tc>
                <a:tc>
                  <a:txBody>
                    <a:bodyPr/>
                    <a:lstStyle/>
                    <a:p>
                      <a:pPr algn="ctr"/>
                      <a:r>
                        <a:rPr lang="en-US" sz="1000" dirty="0">
                          <a:solidFill>
                            <a:schemeClr val="bg1"/>
                          </a:solidFill>
                        </a:rPr>
                        <a:t>27%</a:t>
                      </a:r>
                    </a:p>
                  </a:txBody>
                  <a:tcPr/>
                </a:tc>
                <a:tc>
                  <a:txBody>
                    <a:bodyPr/>
                    <a:lstStyle/>
                    <a:p>
                      <a:pPr algn="ctr"/>
                      <a:r>
                        <a:rPr lang="en-US" sz="1000" baseline="0" dirty="0">
                          <a:solidFill>
                            <a:schemeClr val="bg1"/>
                          </a:solidFill>
                        </a:rPr>
                        <a:t>19%</a:t>
                      </a:r>
                      <a:endParaRPr lang="en-US" sz="1000" dirty="0">
                        <a:solidFill>
                          <a:schemeClr val="bg1"/>
                        </a:solidFill>
                      </a:endParaRP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Drawings using pencils, graphite, charcoal</a:t>
                      </a:r>
                      <a:endParaRPr lang="en-US" sz="1000" b="1" kern="1200" dirty="0">
                        <a:solidFill>
                          <a:schemeClr val="bg1"/>
                        </a:solidFill>
                        <a:latin typeface="+mn-lt"/>
                        <a:ea typeface="+mn-ea"/>
                        <a:cs typeface="+mn-cs"/>
                      </a:endParaRPr>
                    </a:p>
                  </a:txBody>
                  <a:tcPr anchor="ctr"/>
                </a:tc>
                <a:tc>
                  <a:txBody>
                    <a:bodyPr/>
                    <a:lstStyle/>
                    <a:p>
                      <a:pPr algn="ctr"/>
                      <a:r>
                        <a:rPr lang="en-US" sz="1000" dirty="0">
                          <a:solidFill>
                            <a:schemeClr val="bg1"/>
                          </a:solidFill>
                        </a:rPr>
                        <a:t>22%</a:t>
                      </a:r>
                    </a:p>
                  </a:txBody>
                  <a:tcPr/>
                </a:tc>
                <a:tc>
                  <a:txBody>
                    <a:bodyPr/>
                    <a:lstStyle/>
                    <a:p>
                      <a:pPr algn="ctr"/>
                      <a:r>
                        <a:rPr lang="en-US" sz="1000" dirty="0">
                          <a:solidFill>
                            <a:schemeClr val="bg1"/>
                          </a:solidFill>
                        </a:rPr>
                        <a:t>22%</a:t>
                      </a:r>
                    </a:p>
                  </a:txBody>
                  <a:tcPr/>
                </a:tc>
                <a:tc>
                  <a:txBody>
                    <a:bodyPr/>
                    <a:lstStyle/>
                    <a:p>
                      <a:pPr algn="ctr"/>
                      <a:r>
                        <a:rPr lang="en-US" sz="1000" dirty="0">
                          <a:solidFill>
                            <a:schemeClr val="bg1"/>
                          </a:solidFill>
                        </a:rPr>
                        <a:t>19%</a:t>
                      </a: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Drawings using pen, ink, markers</a:t>
                      </a:r>
                    </a:p>
                  </a:txBody>
                  <a:tcPr anchor="ctr"/>
                </a:tc>
                <a:tc>
                  <a:txBody>
                    <a:bodyPr/>
                    <a:lstStyle/>
                    <a:p>
                      <a:pPr algn="ctr"/>
                      <a:r>
                        <a:rPr lang="en-US" sz="1000" dirty="0">
                          <a:solidFill>
                            <a:schemeClr val="bg1"/>
                          </a:solidFill>
                        </a:rPr>
                        <a:t>17%</a:t>
                      </a:r>
                    </a:p>
                  </a:txBody>
                  <a:tcPr/>
                </a:tc>
                <a:tc>
                  <a:txBody>
                    <a:bodyPr/>
                    <a:lstStyle/>
                    <a:p>
                      <a:pPr algn="ctr"/>
                      <a:r>
                        <a:rPr lang="en-US" sz="1000" dirty="0">
                          <a:solidFill>
                            <a:schemeClr val="bg1"/>
                          </a:solidFill>
                        </a:rPr>
                        <a:t>17%</a:t>
                      </a:r>
                    </a:p>
                  </a:txBody>
                  <a:tcPr/>
                </a:tc>
                <a:tc>
                  <a:txBody>
                    <a:bodyPr/>
                    <a:lstStyle/>
                    <a:p>
                      <a:pPr algn="ctr"/>
                      <a:r>
                        <a:rPr lang="en-US" sz="1000" dirty="0">
                          <a:solidFill>
                            <a:schemeClr val="bg1"/>
                          </a:solidFill>
                        </a:rPr>
                        <a:t>19%</a:t>
                      </a: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Mixed media/Collages</a:t>
                      </a:r>
                    </a:p>
                  </a:txBody>
                  <a:tcPr anchor="ctr"/>
                </a:tc>
                <a:tc>
                  <a:txBody>
                    <a:bodyPr/>
                    <a:lstStyle/>
                    <a:p>
                      <a:pPr algn="ctr"/>
                      <a:r>
                        <a:rPr lang="en-US" sz="1000" dirty="0">
                          <a:solidFill>
                            <a:schemeClr val="bg1"/>
                          </a:solidFill>
                        </a:rPr>
                        <a:t>20%</a:t>
                      </a:r>
                    </a:p>
                  </a:txBody>
                  <a:tcPr anchor="ctr"/>
                </a:tc>
                <a:tc>
                  <a:txBody>
                    <a:bodyPr/>
                    <a:lstStyle/>
                    <a:p>
                      <a:pPr algn="ctr"/>
                      <a:r>
                        <a:rPr lang="en-US" sz="1000" dirty="0">
                          <a:solidFill>
                            <a:schemeClr val="bg1"/>
                          </a:solidFill>
                        </a:rPr>
                        <a:t>21%</a:t>
                      </a:r>
                    </a:p>
                  </a:txBody>
                  <a:tcPr/>
                </a:tc>
                <a:tc>
                  <a:txBody>
                    <a:bodyPr/>
                    <a:lstStyle/>
                    <a:p>
                      <a:pPr algn="ctr"/>
                      <a:r>
                        <a:rPr lang="en-US" sz="1000" baseline="0" dirty="0">
                          <a:solidFill>
                            <a:schemeClr val="bg1"/>
                          </a:solidFill>
                        </a:rPr>
                        <a:t>17%</a:t>
                      </a:r>
                      <a:endParaRPr lang="en-US" sz="1000" dirty="0">
                        <a:solidFill>
                          <a:schemeClr val="bg1"/>
                        </a:solidFill>
                      </a:endParaRP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Colored pencil drawings </a:t>
                      </a:r>
                    </a:p>
                  </a:txBody>
                  <a:tcPr anchor="ctr"/>
                </a:tc>
                <a:tc>
                  <a:txBody>
                    <a:bodyPr/>
                    <a:lstStyle/>
                    <a:p>
                      <a:pPr algn="ctr"/>
                      <a:r>
                        <a:rPr lang="en-US" sz="1000" dirty="0">
                          <a:solidFill>
                            <a:schemeClr val="bg1"/>
                          </a:solidFill>
                        </a:rPr>
                        <a:t>13%</a:t>
                      </a:r>
                    </a:p>
                  </a:txBody>
                  <a:tcPr anchor="ctr"/>
                </a:tc>
                <a:tc>
                  <a:txBody>
                    <a:bodyPr/>
                    <a:lstStyle/>
                    <a:p>
                      <a:pPr algn="ctr"/>
                      <a:r>
                        <a:rPr lang="en-US" sz="1000" dirty="0">
                          <a:solidFill>
                            <a:schemeClr val="bg1"/>
                          </a:solidFill>
                        </a:rPr>
                        <a:t>10%</a:t>
                      </a:r>
                    </a:p>
                  </a:txBody>
                  <a:tcPr/>
                </a:tc>
                <a:tc>
                  <a:txBody>
                    <a:bodyPr/>
                    <a:lstStyle/>
                    <a:p>
                      <a:pPr algn="ctr"/>
                      <a:r>
                        <a:rPr lang="en-US" sz="1000" baseline="0" dirty="0">
                          <a:solidFill>
                            <a:schemeClr val="bg1"/>
                          </a:solidFill>
                        </a:rPr>
                        <a:t>12%</a:t>
                      </a:r>
                      <a:endParaRPr lang="en-US" sz="1000" dirty="0">
                        <a:solidFill>
                          <a:schemeClr val="bg1"/>
                        </a:solidFill>
                      </a:endParaRPr>
                    </a:p>
                  </a:txBody>
                  <a:tcPr anchor="ctr"/>
                </a:tc>
                <a:extLst>
                  <a:ext uri="{0D108BD9-81ED-4DB2-BD59-A6C34878D82A}">
                    <a16:rowId xmlns:a16="http://schemas.microsoft.com/office/drawing/2014/main" val="949953466"/>
                  </a:ext>
                </a:extLst>
              </a:tr>
              <a:tr h="145366">
                <a:tc>
                  <a:txBody>
                    <a:bodyPr/>
                    <a:lstStyle/>
                    <a:p>
                      <a:r>
                        <a:rPr lang="en-US" sz="1000" b="1" dirty="0">
                          <a:solidFill>
                            <a:schemeClr val="bg1"/>
                          </a:solidFill>
                        </a:rPr>
                        <a:t>Three-dimensional art</a:t>
                      </a:r>
                    </a:p>
                  </a:txBody>
                  <a:tcPr anchor="ctr"/>
                </a:tc>
                <a:tc>
                  <a:txBody>
                    <a:bodyPr/>
                    <a:lstStyle/>
                    <a:p>
                      <a:pPr algn="ctr"/>
                      <a:r>
                        <a:rPr lang="en-US" sz="1000" dirty="0">
                          <a:solidFill>
                            <a:schemeClr val="bg1"/>
                          </a:solidFill>
                        </a:rPr>
                        <a:t>12%</a:t>
                      </a:r>
                    </a:p>
                  </a:txBody>
                  <a:tcPr anchor="ctr"/>
                </a:tc>
                <a:tc>
                  <a:txBody>
                    <a:bodyPr/>
                    <a:lstStyle/>
                    <a:p>
                      <a:pPr algn="ctr"/>
                      <a:r>
                        <a:rPr lang="en-US" sz="1000" dirty="0">
                          <a:solidFill>
                            <a:schemeClr val="bg1"/>
                          </a:solidFill>
                        </a:rPr>
                        <a:t>12%</a:t>
                      </a:r>
                    </a:p>
                  </a:txBody>
                  <a:tcPr/>
                </a:tc>
                <a:tc>
                  <a:txBody>
                    <a:bodyPr/>
                    <a:lstStyle/>
                    <a:p>
                      <a:pPr algn="ctr"/>
                      <a:r>
                        <a:rPr lang="en-US" sz="1000" baseline="0" dirty="0">
                          <a:solidFill>
                            <a:schemeClr val="bg1"/>
                          </a:solidFill>
                        </a:rPr>
                        <a:t>9%</a:t>
                      </a:r>
                      <a:endParaRPr lang="en-US" sz="1000" dirty="0">
                        <a:solidFill>
                          <a:schemeClr val="bg1"/>
                        </a:solidFill>
                      </a:endParaRPr>
                    </a:p>
                  </a:txBody>
                  <a:tcPr anchor="ctr"/>
                </a:tc>
                <a:extLst>
                  <a:ext uri="{0D108BD9-81ED-4DB2-BD59-A6C34878D82A}">
                    <a16:rowId xmlns:a16="http://schemas.microsoft.com/office/drawing/2014/main" val="3678570858"/>
                  </a:ext>
                </a:extLst>
              </a:tr>
              <a:tr h="145366">
                <a:tc>
                  <a:txBody>
                    <a:bodyPr/>
                    <a:lstStyle/>
                    <a:p>
                      <a:r>
                        <a:rPr lang="en-US" sz="1000" b="1" dirty="0">
                          <a:solidFill>
                            <a:schemeClr val="bg1"/>
                          </a:solidFill>
                        </a:rPr>
                        <a:t>Books, cards, art journals</a:t>
                      </a:r>
                    </a:p>
                  </a:txBody>
                  <a:tcPr anchor="ctr"/>
                </a:tc>
                <a:tc>
                  <a:txBody>
                    <a:bodyPr/>
                    <a:lstStyle/>
                    <a:p>
                      <a:pPr algn="ctr"/>
                      <a:r>
                        <a:rPr lang="en-US" sz="1000" dirty="0">
                          <a:solidFill>
                            <a:schemeClr val="bg1"/>
                          </a:solidFill>
                        </a:rPr>
                        <a:t>11%</a:t>
                      </a:r>
                    </a:p>
                  </a:txBody>
                  <a:tcPr anchor="ctr"/>
                </a:tc>
                <a:tc>
                  <a:txBody>
                    <a:bodyPr/>
                    <a:lstStyle/>
                    <a:p>
                      <a:pPr algn="ctr"/>
                      <a:r>
                        <a:rPr lang="en-US" sz="1000" dirty="0">
                          <a:solidFill>
                            <a:schemeClr val="bg1"/>
                          </a:solidFill>
                        </a:rPr>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7%</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3340200776"/>
                  </a:ext>
                </a:extLst>
              </a:tr>
              <a:tr h="145366">
                <a:tc>
                  <a:txBody>
                    <a:bodyPr/>
                    <a:lstStyle/>
                    <a:p>
                      <a:r>
                        <a:rPr lang="en-US" sz="1000" b="1" dirty="0">
                          <a:solidFill>
                            <a:schemeClr val="bg1"/>
                          </a:solidFill>
                        </a:rPr>
                        <a:t>Fiber art, quilts, fabric art</a:t>
                      </a:r>
                    </a:p>
                  </a:txBody>
                  <a:tcPr anchor="ctr"/>
                </a:tc>
                <a:tc>
                  <a:txBody>
                    <a:bodyPr/>
                    <a:lstStyle/>
                    <a:p>
                      <a:pPr algn="ctr"/>
                      <a:r>
                        <a:rPr lang="en-US" sz="1000" dirty="0">
                          <a:solidFill>
                            <a:schemeClr val="bg1"/>
                          </a:solidFill>
                        </a:rPr>
                        <a:t>12%</a:t>
                      </a:r>
                    </a:p>
                  </a:txBody>
                  <a:tcPr anchor="ctr"/>
                </a:tc>
                <a:tc>
                  <a:txBody>
                    <a:bodyPr/>
                    <a:lstStyle/>
                    <a:p>
                      <a:pPr algn="ctr"/>
                      <a:r>
                        <a:rPr lang="en-US" sz="1000" dirty="0">
                          <a:solidFill>
                            <a:schemeClr val="bg1"/>
                          </a:solidFill>
                        </a:rPr>
                        <a:t>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7%</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754532311"/>
                  </a:ext>
                </a:extLst>
              </a:tr>
            </a:tbl>
          </a:graphicData>
        </a:graphic>
      </p:graphicFrame>
      <p:sp>
        <p:nvSpPr>
          <p:cNvPr id="5" name="TextBox 4">
            <a:extLst>
              <a:ext uri="{FF2B5EF4-FFF2-40B4-BE49-F238E27FC236}">
                <a16:creationId xmlns:a16="http://schemas.microsoft.com/office/drawing/2014/main" id="{25B48260-57EE-46CF-91CA-BE7C920060AE}"/>
              </a:ext>
            </a:extLst>
          </p:cNvPr>
          <p:cNvSpPr txBox="1"/>
          <p:nvPr/>
        </p:nvSpPr>
        <p:spPr>
          <a:xfrm>
            <a:off x="1600200" y="6553200"/>
            <a:ext cx="2444900" cy="246221"/>
          </a:xfrm>
          <a:prstGeom prst="rect">
            <a:avLst/>
          </a:prstGeom>
          <a:noFill/>
        </p:spPr>
        <p:txBody>
          <a:bodyPr wrap="none" rtlCol="0">
            <a:spAutoFit/>
          </a:bodyPr>
          <a:lstStyle/>
          <a:p>
            <a:r>
              <a:rPr lang="en-US" sz="1000" dirty="0">
                <a:solidFill>
                  <a:schemeClr val="bg1"/>
                </a:solidFill>
              </a:rPr>
              <a:t>NR – Not reported as separate category</a:t>
            </a:r>
          </a:p>
        </p:txBody>
      </p:sp>
    </p:spTree>
    <p:extLst>
      <p:ext uri="{BB962C8B-B14F-4D97-AF65-F5344CB8AC3E}">
        <p14:creationId xmlns:p14="http://schemas.microsoft.com/office/powerpoint/2010/main" val="38334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Favorite Artwork to Create – Canada</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Acrylic paintings are number 1 in Canada and even more popular there than in the U.S.</a:t>
            </a:r>
          </a:p>
          <a:p>
            <a:pPr lvl="1">
              <a:buFont typeface="Wingdings" panose="05000000000000000000" pitchFamily="2" charset="2"/>
              <a:buChar char="Ø"/>
            </a:pPr>
            <a:r>
              <a:rPr lang="en-US" b="0" dirty="0">
                <a:solidFill>
                  <a:schemeClr val="bg1"/>
                </a:solidFill>
              </a:rPr>
              <a:t>The large increase in favorite status for acrylic paintings noted between 2012 and 2015 persisted in 2018.</a:t>
            </a:r>
          </a:p>
          <a:p>
            <a:pPr lvl="1">
              <a:buFont typeface="Wingdings" panose="05000000000000000000" pitchFamily="2" charset="2"/>
              <a:buChar char="Ø"/>
            </a:pPr>
            <a:r>
              <a:rPr lang="en-US" b="0" dirty="0">
                <a:solidFill>
                  <a:schemeClr val="bg1"/>
                </a:solidFill>
              </a:rPr>
              <a:t>A slow downward trend in the popularity of oil painting continued, and the popularity of mixed media/collage also declined.</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19</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611880"/>
          <a:ext cx="5715000" cy="271272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2020918141"/>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Top 10 Responses</a:t>
                      </a:r>
                    </a:p>
                  </a:txBody>
                  <a:tcPr/>
                </a:tc>
                <a:tc>
                  <a:txBody>
                    <a:bodyPr/>
                    <a:lstStyle/>
                    <a:p>
                      <a:pPr algn="ctr"/>
                      <a:r>
                        <a:rPr lang="en-US" sz="1200" b="1" dirty="0">
                          <a:solidFill>
                            <a:schemeClr val="bg1"/>
                          </a:solidFill>
                        </a:rPr>
                        <a:t>2012</a:t>
                      </a:r>
                    </a:p>
                  </a:txBody>
                  <a:tcPr anchor="ct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a:solidFill>
                            <a:schemeClr val="bg1"/>
                          </a:solidFill>
                        </a:rPr>
                        <a:t>Acrylic paintings</a:t>
                      </a:r>
                      <a:endParaRPr lang="en-US" sz="1000" b="1" dirty="0">
                        <a:solidFill>
                          <a:schemeClr val="bg1"/>
                        </a:solidFill>
                      </a:endParaRPr>
                    </a:p>
                  </a:txBody>
                  <a:tcPr anchor="ctr"/>
                </a:tc>
                <a:tc>
                  <a:txBody>
                    <a:bodyPr/>
                    <a:lstStyle/>
                    <a:p>
                      <a:pPr algn="ctr"/>
                      <a:r>
                        <a:rPr lang="en-US" sz="1000" baseline="0">
                          <a:solidFill>
                            <a:schemeClr val="bg1"/>
                          </a:solidFill>
                        </a:rPr>
                        <a:t>31%</a:t>
                      </a:r>
                      <a:endParaRPr lang="en-US" sz="1000" baseline="0" dirty="0">
                        <a:solidFill>
                          <a:schemeClr val="bg1"/>
                        </a:solidFill>
                      </a:endParaRPr>
                    </a:p>
                  </a:txBody>
                  <a:tcPr anchor="ctr"/>
                </a:tc>
                <a:tc>
                  <a:txBody>
                    <a:bodyPr/>
                    <a:lstStyle/>
                    <a:p>
                      <a:pPr algn="ctr"/>
                      <a:r>
                        <a:rPr lang="en-US" sz="1000">
                          <a:solidFill>
                            <a:schemeClr val="bg1"/>
                          </a:solidFill>
                        </a:rPr>
                        <a:t>44%</a:t>
                      </a:r>
                      <a:endParaRPr lang="en-US" sz="1000" dirty="0">
                        <a:solidFill>
                          <a:schemeClr val="bg1"/>
                        </a:solidFill>
                      </a:endParaRPr>
                    </a:p>
                  </a:txBody>
                  <a:tcPr/>
                </a:tc>
                <a:tc>
                  <a:txBody>
                    <a:bodyPr/>
                    <a:lstStyle/>
                    <a:p>
                      <a:pPr algn="ctr"/>
                      <a:r>
                        <a:rPr lang="en-US" sz="1000" b="1">
                          <a:solidFill>
                            <a:schemeClr val="bg1"/>
                          </a:solidFill>
                        </a:rPr>
                        <a:t>45%</a:t>
                      </a:r>
                      <a:endParaRPr lang="en-US" sz="1000" b="1" dirty="0">
                        <a:solidFill>
                          <a:schemeClr val="bg1"/>
                        </a:solidFill>
                      </a:endParaRPr>
                    </a:p>
                  </a:txBody>
                  <a:tcPr anchor="ctr"/>
                </a:tc>
                <a:extLst>
                  <a:ext uri="{0D108BD9-81ED-4DB2-BD59-A6C34878D82A}">
                    <a16:rowId xmlns:a16="http://schemas.microsoft.com/office/drawing/2014/main" val="4226228855"/>
                  </a:ext>
                </a:extLst>
              </a:tr>
              <a:tr h="160606">
                <a:tc>
                  <a:txBody>
                    <a:bodyPr/>
                    <a:lstStyle/>
                    <a:p>
                      <a:r>
                        <a:rPr lang="en-US" sz="1000" b="1">
                          <a:solidFill>
                            <a:schemeClr val="bg1"/>
                          </a:solidFill>
                        </a:rPr>
                        <a:t>Watercolors</a:t>
                      </a:r>
                      <a:endParaRPr lang="en-US" sz="1000" b="1" dirty="0">
                        <a:solidFill>
                          <a:schemeClr val="bg1"/>
                        </a:solidFill>
                      </a:endParaRPr>
                    </a:p>
                  </a:txBody>
                  <a:tcPr anchor="ctr"/>
                </a:tc>
                <a:tc>
                  <a:txBody>
                    <a:bodyPr/>
                    <a:lstStyle/>
                    <a:p>
                      <a:pPr algn="ctr"/>
                      <a:r>
                        <a:rPr lang="en-US" sz="1000">
                          <a:solidFill>
                            <a:schemeClr val="bg1"/>
                          </a:solidFill>
                        </a:rPr>
                        <a:t>26%</a:t>
                      </a:r>
                      <a:endParaRPr lang="en-US" sz="1000" dirty="0">
                        <a:solidFill>
                          <a:schemeClr val="bg1"/>
                        </a:solidFill>
                      </a:endParaRPr>
                    </a:p>
                  </a:txBody>
                  <a:tcPr anchor="ctr"/>
                </a:tc>
                <a:tc>
                  <a:txBody>
                    <a:bodyPr/>
                    <a:lstStyle/>
                    <a:p>
                      <a:pPr algn="ctr"/>
                      <a:r>
                        <a:rPr lang="en-US" sz="1000">
                          <a:solidFill>
                            <a:schemeClr val="bg1"/>
                          </a:solidFill>
                        </a:rPr>
                        <a:t>28%</a:t>
                      </a:r>
                      <a:endParaRPr lang="en-US" sz="1000" dirty="0">
                        <a:solidFill>
                          <a:schemeClr val="bg1"/>
                        </a:solidFill>
                      </a:endParaRPr>
                    </a:p>
                  </a:txBody>
                  <a:tcPr/>
                </a:tc>
                <a:tc>
                  <a:txBody>
                    <a:bodyPr/>
                    <a:lstStyle/>
                    <a:p>
                      <a:pPr algn="ctr"/>
                      <a:r>
                        <a:rPr lang="en-US" sz="1000">
                          <a:solidFill>
                            <a:schemeClr val="bg1"/>
                          </a:solidFill>
                        </a:rPr>
                        <a:t>31%</a:t>
                      </a:r>
                      <a:endParaRPr lang="en-US" sz="1000" dirty="0">
                        <a:solidFill>
                          <a:schemeClr val="bg1"/>
                        </a:solidFill>
                      </a:endParaRPr>
                    </a:p>
                  </a:txBody>
                  <a:tcPr anchor="ctr"/>
                </a:tc>
                <a:extLst>
                  <a:ext uri="{0D108BD9-81ED-4DB2-BD59-A6C34878D82A}">
                    <a16:rowId xmlns:a16="http://schemas.microsoft.com/office/drawing/2014/main" val="2516877013"/>
                  </a:ext>
                </a:extLst>
              </a:tr>
              <a:tr h="145366">
                <a:tc>
                  <a:txBody>
                    <a:bodyPr/>
                    <a:lstStyle/>
                    <a:p>
                      <a:r>
                        <a:rPr lang="en-US" sz="1000" b="1">
                          <a:solidFill>
                            <a:schemeClr val="bg1"/>
                          </a:solidFill>
                        </a:rPr>
                        <a:t>Oil paintings</a:t>
                      </a:r>
                      <a:endParaRPr lang="en-US" sz="1000" b="1" dirty="0">
                        <a:solidFill>
                          <a:schemeClr val="bg1"/>
                        </a:solidFill>
                      </a:endParaRPr>
                    </a:p>
                  </a:txBody>
                  <a:tcPr anchor="ctr"/>
                </a:tc>
                <a:tc>
                  <a:txBody>
                    <a:bodyPr/>
                    <a:lstStyle/>
                    <a:p>
                      <a:pPr algn="ctr"/>
                      <a:r>
                        <a:rPr lang="en-US" sz="1000">
                          <a:solidFill>
                            <a:schemeClr val="bg1"/>
                          </a:solidFill>
                        </a:rPr>
                        <a:t>25%</a:t>
                      </a:r>
                      <a:endParaRPr lang="en-US" sz="1000" dirty="0">
                        <a:solidFill>
                          <a:schemeClr val="bg1"/>
                        </a:solidFill>
                      </a:endParaRPr>
                    </a:p>
                  </a:txBody>
                  <a:tcPr anchor="ctr"/>
                </a:tc>
                <a:tc>
                  <a:txBody>
                    <a:bodyPr/>
                    <a:lstStyle/>
                    <a:p>
                      <a:pPr algn="ctr"/>
                      <a:r>
                        <a:rPr lang="en-US" sz="1000">
                          <a:solidFill>
                            <a:schemeClr val="bg1"/>
                          </a:solidFill>
                        </a:rPr>
                        <a:t>19%</a:t>
                      </a:r>
                      <a:endParaRPr lang="en-US" sz="1000" dirty="0">
                        <a:solidFill>
                          <a:schemeClr val="bg1"/>
                        </a:solidFill>
                      </a:endParaRPr>
                    </a:p>
                  </a:txBody>
                  <a:tcPr/>
                </a:tc>
                <a:tc>
                  <a:txBody>
                    <a:bodyPr/>
                    <a:lstStyle/>
                    <a:p>
                      <a:pPr algn="ctr"/>
                      <a:r>
                        <a:rPr lang="en-US" sz="1000">
                          <a:solidFill>
                            <a:schemeClr val="bg1"/>
                          </a:solidFill>
                        </a:rPr>
                        <a:t>17%</a:t>
                      </a:r>
                      <a:endParaRPr lang="en-US" sz="1000" dirty="0">
                        <a:solidFill>
                          <a:schemeClr val="bg1"/>
                        </a:solidFill>
                      </a:endParaRP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a:solidFill>
                            <a:schemeClr val="bg1"/>
                          </a:solidFill>
                        </a:rPr>
                        <a:t>Drawings using pencils, graphite, charcoal</a:t>
                      </a:r>
                      <a:endParaRPr lang="en-US" sz="1000" b="1" kern="1200" dirty="0">
                        <a:solidFill>
                          <a:schemeClr val="bg1"/>
                        </a:solidFill>
                        <a:latin typeface="+mn-lt"/>
                        <a:ea typeface="+mn-ea"/>
                        <a:cs typeface="+mn-cs"/>
                      </a:endParaRPr>
                    </a:p>
                  </a:txBody>
                  <a:tcPr anchor="ctr"/>
                </a:tc>
                <a:tc>
                  <a:txBody>
                    <a:bodyPr/>
                    <a:lstStyle/>
                    <a:p>
                      <a:pPr algn="ctr"/>
                      <a:r>
                        <a:rPr lang="en-US" sz="1000">
                          <a:solidFill>
                            <a:schemeClr val="bg1"/>
                          </a:solidFill>
                        </a:rPr>
                        <a:t>22%</a:t>
                      </a:r>
                      <a:endParaRPr lang="en-US" sz="1000" dirty="0">
                        <a:solidFill>
                          <a:schemeClr val="bg1"/>
                        </a:solidFill>
                      </a:endParaRPr>
                    </a:p>
                  </a:txBody>
                  <a:tcPr/>
                </a:tc>
                <a:tc>
                  <a:txBody>
                    <a:bodyPr/>
                    <a:lstStyle/>
                    <a:p>
                      <a:pPr algn="ctr"/>
                      <a:r>
                        <a:rPr lang="en-US" sz="1000">
                          <a:solidFill>
                            <a:schemeClr val="bg1"/>
                          </a:solidFill>
                        </a:rPr>
                        <a:t>22%</a:t>
                      </a:r>
                      <a:endParaRPr lang="en-US" sz="1000" dirty="0">
                        <a:solidFill>
                          <a:schemeClr val="bg1"/>
                        </a:solidFill>
                      </a:endParaRPr>
                    </a:p>
                  </a:txBody>
                  <a:tcPr/>
                </a:tc>
                <a:tc>
                  <a:txBody>
                    <a:bodyPr/>
                    <a:lstStyle/>
                    <a:p>
                      <a:pPr algn="ctr"/>
                      <a:r>
                        <a:rPr lang="en-US" sz="1000">
                          <a:solidFill>
                            <a:schemeClr val="bg1"/>
                          </a:solidFill>
                        </a:rPr>
                        <a:t>18%</a:t>
                      </a:r>
                      <a:endParaRPr lang="en-US" sz="1000" dirty="0">
                        <a:solidFill>
                          <a:schemeClr val="bg1"/>
                        </a:solidFill>
                      </a:endParaRPr>
                    </a:p>
                  </a:txBody>
                  <a:tcPr anchor="ctr"/>
                </a:tc>
                <a:extLst>
                  <a:ext uri="{0D108BD9-81ED-4DB2-BD59-A6C34878D82A}">
                    <a16:rowId xmlns:a16="http://schemas.microsoft.com/office/drawing/2014/main" val="2712825044"/>
                  </a:ext>
                </a:extLst>
              </a:tr>
              <a:tr h="0">
                <a:tc>
                  <a:txBody>
                    <a:bodyPr/>
                    <a:lstStyle/>
                    <a:p>
                      <a:r>
                        <a:rPr lang="en-US" sz="1000" b="1">
                          <a:solidFill>
                            <a:schemeClr val="bg1"/>
                          </a:solidFill>
                        </a:rPr>
                        <a:t>Drawings using pen, ink, markers</a:t>
                      </a:r>
                      <a:endParaRPr lang="en-US" sz="1000" b="1" dirty="0">
                        <a:solidFill>
                          <a:schemeClr val="bg1"/>
                        </a:solidFill>
                      </a:endParaRPr>
                    </a:p>
                  </a:txBody>
                  <a:tcPr anchor="ctr"/>
                </a:tc>
                <a:tc>
                  <a:txBody>
                    <a:bodyPr/>
                    <a:lstStyle/>
                    <a:p>
                      <a:pPr algn="ctr"/>
                      <a:r>
                        <a:rPr lang="en-US" sz="1000">
                          <a:solidFill>
                            <a:schemeClr val="bg1"/>
                          </a:solidFill>
                        </a:rPr>
                        <a:t>17%</a:t>
                      </a:r>
                      <a:endParaRPr lang="en-US" sz="1000" dirty="0">
                        <a:solidFill>
                          <a:schemeClr val="bg1"/>
                        </a:solidFill>
                      </a:endParaRPr>
                    </a:p>
                  </a:txBody>
                  <a:tcPr/>
                </a:tc>
                <a:tc>
                  <a:txBody>
                    <a:bodyPr/>
                    <a:lstStyle/>
                    <a:p>
                      <a:pPr algn="ctr"/>
                      <a:r>
                        <a:rPr lang="en-US" sz="1000">
                          <a:solidFill>
                            <a:schemeClr val="bg1"/>
                          </a:solidFill>
                        </a:rPr>
                        <a:t>19%</a:t>
                      </a:r>
                      <a:endParaRPr lang="en-US" sz="1000" dirty="0">
                        <a:solidFill>
                          <a:schemeClr val="bg1"/>
                        </a:solidFill>
                      </a:endParaRPr>
                    </a:p>
                  </a:txBody>
                  <a:tcPr/>
                </a:tc>
                <a:tc>
                  <a:txBody>
                    <a:bodyPr/>
                    <a:lstStyle/>
                    <a:p>
                      <a:pPr algn="ctr"/>
                      <a:r>
                        <a:rPr lang="en-US" sz="1000">
                          <a:solidFill>
                            <a:schemeClr val="bg1"/>
                          </a:solidFill>
                        </a:rPr>
                        <a:t>18%</a:t>
                      </a:r>
                      <a:endParaRPr lang="en-US" sz="1000" dirty="0">
                        <a:solidFill>
                          <a:schemeClr val="bg1"/>
                        </a:solidFill>
                      </a:endParaRPr>
                    </a:p>
                  </a:txBody>
                  <a:tcPr anchor="ctr"/>
                </a:tc>
                <a:extLst>
                  <a:ext uri="{0D108BD9-81ED-4DB2-BD59-A6C34878D82A}">
                    <a16:rowId xmlns:a16="http://schemas.microsoft.com/office/drawing/2014/main" val="2068766838"/>
                  </a:ext>
                </a:extLst>
              </a:tr>
              <a:tr h="0">
                <a:tc>
                  <a:txBody>
                    <a:bodyPr/>
                    <a:lstStyle/>
                    <a:p>
                      <a:r>
                        <a:rPr lang="en-US" sz="1000" b="1">
                          <a:solidFill>
                            <a:schemeClr val="bg1"/>
                          </a:solidFill>
                        </a:rPr>
                        <a:t>Mixed media/Collages</a:t>
                      </a:r>
                      <a:endParaRPr lang="en-US" sz="1000" b="1" dirty="0">
                        <a:solidFill>
                          <a:schemeClr val="bg1"/>
                        </a:solidFill>
                      </a:endParaRPr>
                    </a:p>
                  </a:txBody>
                  <a:tcPr anchor="ctr"/>
                </a:tc>
                <a:tc>
                  <a:txBody>
                    <a:bodyPr/>
                    <a:lstStyle/>
                    <a:p>
                      <a:pPr algn="ctr"/>
                      <a:r>
                        <a:rPr lang="en-US" sz="1000">
                          <a:solidFill>
                            <a:schemeClr val="bg1"/>
                          </a:solidFill>
                        </a:rPr>
                        <a:t>20%</a:t>
                      </a:r>
                      <a:endParaRPr lang="en-US" sz="1000" dirty="0">
                        <a:solidFill>
                          <a:schemeClr val="bg1"/>
                        </a:solidFill>
                      </a:endParaRPr>
                    </a:p>
                  </a:txBody>
                  <a:tcPr anchor="ctr"/>
                </a:tc>
                <a:tc>
                  <a:txBody>
                    <a:bodyPr/>
                    <a:lstStyle/>
                    <a:p>
                      <a:pPr algn="ctr"/>
                      <a:r>
                        <a:rPr lang="en-US" sz="1000">
                          <a:solidFill>
                            <a:schemeClr val="bg1"/>
                          </a:solidFill>
                        </a:rPr>
                        <a:t>21%</a:t>
                      </a:r>
                      <a:endParaRPr lang="en-US" sz="1000" dirty="0">
                        <a:solidFill>
                          <a:schemeClr val="bg1"/>
                        </a:solidFill>
                      </a:endParaRPr>
                    </a:p>
                  </a:txBody>
                  <a:tcPr/>
                </a:tc>
                <a:tc>
                  <a:txBody>
                    <a:bodyPr/>
                    <a:lstStyle/>
                    <a:p>
                      <a:pPr algn="ctr"/>
                      <a:r>
                        <a:rPr lang="en-US" sz="1000">
                          <a:solidFill>
                            <a:schemeClr val="bg1"/>
                          </a:solidFill>
                        </a:rPr>
                        <a:t>15%</a:t>
                      </a:r>
                      <a:endParaRPr lang="en-US" sz="1000" dirty="0">
                        <a:solidFill>
                          <a:schemeClr val="bg1"/>
                        </a:solidFill>
                      </a:endParaRPr>
                    </a:p>
                  </a:txBody>
                  <a:tcPr anchor="ctr"/>
                </a:tc>
                <a:extLst>
                  <a:ext uri="{0D108BD9-81ED-4DB2-BD59-A6C34878D82A}">
                    <a16:rowId xmlns:a16="http://schemas.microsoft.com/office/drawing/2014/main" val="3248938045"/>
                  </a:ext>
                </a:extLst>
              </a:tr>
              <a:tr h="0">
                <a:tc>
                  <a:txBody>
                    <a:bodyPr/>
                    <a:lstStyle/>
                    <a:p>
                      <a:r>
                        <a:rPr lang="en-US" sz="1000" b="1">
                          <a:solidFill>
                            <a:schemeClr val="bg1"/>
                          </a:solidFill>
                        </a:rPr>
                        <a:t>Colored pencil drawings </a:t>
                      </a:r>
                      <a:endParaRPr lang="en-US" sz="1000" b="1" dirty="0">
                        <a:solidFill>
                          <a:schemeClr val="bg1"/>
                        </a:solidFill>
                      </a:endParaRPr>
                    </a:p>
                  </a:txBody>
                  <a:tcPr anchor="ctr"/>
                </a:tc>
                <a:tc>
                  <a:txBody>
                    <a:bodyPr/>
                    <a:lstStyle/>
                    <a:p>
                      <a:pPr algn="ctr"/>
                      <a:r>
                        <a:rPr lang="en-US" sz="1000">
                          <a:solidFill>
                            <a:schemeClr val="bg1"/>
                          </a:solidFill>
                        </a:rPr>
                        <a:t>13%</a:t>
                      </a:r>
                      <a:endParaRPr lang="en-US" sz="1000" dirty="0">
                        <a:solidFill>
                          <a:schemeClr val="bg1"/>
                        </a:solidFill>
                      </a:endParaRPr>
                    </a:p>
                  </a:txBody>
                  <a:tcPr anchor="ctr"/>
                </a:tc>
                <a:tc>
                  <a:txBody>
                    <a:bodyPr/>
                    <a:lstStyle/>
                    <a:p>
                      <a:pPr algn="ctr"/>
                      <a:r>
                        <a:rPr lang="en-US" sz="1000">
                          <a:solidFill>
                            <a:schemeClr val="bg1"/>
                          </a:solidFill>
                        </a:rPr>
                        <a:t>8%</a:t>
                      </a:r>
                      <a:endParaRPr lang="en-US" sz="1000" dirty="0">
                        <a:solidFill>
                          <a:schemeClr val="bg1"/>
                        </a:solidFill>
                      </a:endParaRPr>
                    </a:p>
                  </a:txBody>
                  <a:tcPr/>
                </a:tc>
                <a:tc>
                  <a:txBody>
                    <a:bodyPr/>
                    <a:lstStyle/>
                    <a:p>
                      <a:pPr algn="ctr"/>
                      <a:r>
                        <a:rPr lang="en-US" sz="1000">
                          <a:solidFill>
                            <a:schemeClr val="bg1"/>
                          </a:solidFill>
                        </a:rPr>
                        <a:t>7%</a:t>
                      </a:r>
                      <a:endParaRPr lang="en-US" sz="1000" dirty="0">
                        <a:solidFill>
                          <a:schemeClr val="bg1"/>
                        </a:solidFill>
                      </a:endParaRPr>
                    </a:p>
                  </a:txBody>
                  <a:tcPr anchor="ctr"/>
                </a:tc>
                <a:extLst>
                  <a:ext uri="{0D108BD9-81ED-4DB2-BD59-A6C34878D82A}">
                    <a16:rowId xmlns:a16="http://schemas.microsoft.com/office/drawing/2014/main" val="949953466"/>
                  </a:ext>
                </a:extLst>
              </a:tr>
              <a:tr h="145366">
                <a:tc>
                  <a:txBody>
                    <a:bodyPr/>
                    <a:lstStyle/>
                    <a:p>
                      <a:r>
                        <a:rPr lang="en-US" sz="1000" b="1">
                          <a:solidFill>
                            <a:schemeClr val="bg1"/>
                          </a:solidFill>
                        </a:rPr>
                        <a:t>Three-dimensional art</a:t>
                      </a:r>
                      <a:endParaRPr lang="en-US" sz="1000" b="1" dirty="0">
                        <a:solidFill>
                          <a:schemeClr val="bg1"/>
                        </a:solidFill>
                      </a:endParaRPr>
                    </a:p>
                  </a:txBody>
                  <a:tcPr anchor="ctr"/>
                </a:tc>
                <a:tc>
                  <a:txBody>
                    <a:bodyPr/>
                    <a:lstStyle/>
                    <a:p>
                      <a:pPr algn="ctr"/>
                      <a:r>
                        <a:rPr lang="en-US" sz="1000">
                          <a:solidFill>
                            <a:schemeClr val="bg1"/>
                          </a:solidFill>
                        </a:rPr>
                        <a:t>12%</a:t>
                      </a:r>
                      <a:endParaRPr lang="en-US" sz="1000" dirty="0">
                        <a:solidFill>
                          <a:schemeClr val="bg1"/>
                        </a:solidFill>
                      </a:endParaRPr>
                    </a:p>
                  </a:txBody>
                  <a:tcPr anchor="ctr"/>
                </a:tc>
                <a:tc>
                  <a:txBody>
                    <a:bodyPr/>
                    <a:lstStyle/>
                    <a:p>
                      <a:pPr algn="ctr"/>
                      <a:r>
                        <a:rPr lang="en-US" sz="1000">
                          <a:solidFill>
                            <a:schemeClr val="bg1"/>
                          </a:solidFill>
                        </a:rPr>
                        <a:t>10%</a:t>
                      </a:r>
                      <a:endParaRPr lang="en-US" sz="1000" dirty="0">
                        <a:solidFill>
                          <a:schemeClr val="bg1"/>
                        </a:solidFill>
                      </a:endParaRPr>
                    </a:p>
                  </a:txBody>
                  <a:tcPr/>
                </a:tc>
                <a:tc>
                  <a:txBody>
                    <a:bodyPr/>
                    <a:lstStyle/>
                    <a:p>
                      <a:pPr algn="ctr"/>
                      <a:r>
                        <a:rPr lang="en-US" sz="1000">
                          <a:solidFill>
                            <a:schemeClr val="bg1"/>
                          </a:solidFill>
                        </a:rPr>
                        <a:t>7%</a:t>
                      </a:r>
                      <a:endParaRPr lang="en-US" sz="1000" dirty="0">
                        <a:solidFill>
                          <a:schemeClr val="bg1"/>
                        </a:solidFill>
                      </a:endParaRPr>
                    </a:p>
                  </a:txBody>
                  <a:tcPr anchor="ctr"/>
                </a:tc>
                <a:extLst>
                  <a:ext uri="{0D108BD9-81ED-4DB2-BD59-A6C34878D82A}">
                    <a16:rowId xmlns:a16="http://schemas.microsoft.com/office/drawing/2014/main" val="3678570858"/>
                  </a:ext>
                </a:extLst>
              </a:tr>
              <a:tr h="145366">
                <a:tc>
                  <a:txBody>
                    <a:bodyPr/>
                    <a:lstStyle/>
                    <a:p>
                      <a:r>
                        <a:rPr lang="en-US" sz="1000" b="1">
                          <a:solidFill>
                            <a:schemeClr val="bg1"/>
                          </a:solidFill>
                        </a:rPr>
                        <a:t>Books, cards, art journals</a:t>
                      </a:r>
                      <a:endParaRPr lang="en-US" sz="1000" b="1" dirty="0">
                        <a:solidFill>
                          <a:schemeClr val="bg1"/>
                        </a:solidFill>
                      </a:endParaRPr>
                    </a:p>
                  </a:txBody>
                  <a:tcPr anchor="ctr"/>
                </a:tc>
                <a:tc>
                  <a:txBody>
                    <a:bodyPr/>
                    <a:lstStyle/>
                    <a:p>
                      <a:pPr algn="ctr"/>
                      <a:r>
                        <a:rPr lang="en-US" sz="1000">
                          <a:solidFill>
                            <a:schemeClr val="bg1"/>
                          </a:solidFill>
                        </a:rPr>
                        <a:t>11%</a:t>
                      </a:r>
                      <a:endParaRPr lang="en-US" sz="1000" dirty="0">
                        <a:solidFill>
                          <a:schemeClr val="bg1"/>
                        </a:solidFill>
                      </a:endParaRPr>
                    </a:p>
                  </a:txBody>
                  <a:tcPr anchor="ctr"/>
                </a:tc>
                <a:tc>
                  <a:txBody>
                    <a:bodyPr/>
                    <a:lstStyle/>
                    <a:p>
                      <a:pPr algn="ctr"/>
                      <a:r>
                        <a:rPr lang="en-US" sz="1000">
                          <a:solidFill>
                            <a:schemeClr val="bg1"/>
                          </a:solidFill>
                        </a:rPr>
                        <a:t>11%</a:t>
                      </a:r>
                      <a:endParaRPr lang="en-US" sz="1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chemeClr val="bg1"/>
                          </a:solidFill>
                          <a:effectLst/>
                          <a:uLnTx/>
                          <a:uFillTx/>
                        </a:rPr>
                        <a:t>7%</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3340200776"/>
                  </a:ext>
                </a:extLst>
              </a:tr>
              <a:tr h="145366">
                <a:tc>
                  <a:txBody>
                    <a:bodyPr/>
                    <a:lstStyle/>
                    <a:p>
                      <a:r>
                        <a:rPr lang="en-US" sz="1000" b="1" dirty="0">
                          <a:solidFill>
                            <a:schemeClr val="bg1"/>
                          </a:solidFill>
                        </a:rPr>
                        <a:t>Fiber art, quilts, fabric art</a:t>
                      </a:r>
                    </a:p>
                  </a:txBody>
                  <a:tcPr anchor="ctr"/>
                </a:tc>
                <a:tc>
                  <a:txBody>
                    <a:bodyPr/>
                    <a:lstStyle/>
                    <a:p>
                      <a:pPr algn="ctr"/>
                      <a:r>
                        <a:rPr lang="en-US" sz="1000">
                          <a:solidFill>
                            <a:schemeClr val="bg1"/>
                          </a:solidFill>
                        </a:rPr>
                        <a:t>12%</a:t>
                      </a:r>
                      <a:endParaRPr lang="en-US" sz="1000" dirty="0">
                        <a:solidFill>
                          <a:schemeClr val="bg1"/>
                        </a:solidFill>
                      </a:endParaRPr>
                    </a:p>
                  </a:txBody>
                  <a:tcPr anchor="ctr"/>
                </a:tc>
                <a:tc>
                  <a:txBody>
                    <a:bodyPr/>
                    <a:lstStyle/>
                    <a:p>
                      <a:pPr algn="ctr"/>
                      <a:r>
                        <a:rPr lang="en-US" sz="1000">
                          <a:solidFill>
                            <a:schemeClr val="bg1"/>
                          </a:solidFill>
                        </a:rPr>
                        <a:t>9%</a:t>
                      </a:r>
                      <a:endParaRPr lang="en-US" sz="1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8%</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754532311"/>
                  </a:ext>
                </a:extLst>
              </a:tr>
            </a:tbl>
          </a:graphicData>
        </a:graphic>
      </p:graphicFrame>
      <p:sp>
        <p:nvSpPr>
          <p:cNvPr id="5" name="TextBox 4">
            <a:extLst>
              <a:ext uri="{FF2B5EF4-FFF2-40B4-BE49-F238E27FC236}">
                <a16:creationId xmlns:a16="http://schemas.microsoft.com/office/drawing/2014/main" id="{25B48260-57EE-46CF-91CA-BE7C920060AE}"/>
              </a:ext>
            </a:extLst>
          </p:cNvPr>
          <p:cNvSpPr txBox="1"/>
          <p:nvPr/>
        </p:nvSpPr>
        <p:spPr>
          <a:xfrm>
            <a:off x="1600200" y="6553200"/>
            <a:ext cx="2444900" cy="246221"/>
          </a:xfrm>
          <a:prstGeom prst="rect">
            <a:avLst/>
          </a:prstGeom>
          <a:noFill/>
        </p:spPr>
        <p:txBody>
          <a:bodyPr wrap="none" rtlCol="0">
            <a:spAutoFit/>
          </a:bodyPr>
          <a:lstStyle/>
          <a:p>
            <a:r>
              <a:rPr lang="en-US" sz="1000" dirty="0">
                <a:solidFill>
                  <a:schemeClr val="bg1"/>
                </a:solidFill>
              </a:rPr>
              <a:t>NR – Not reported as separate category</a:t>
            </a:r>
          </a:p>
        </p:txBody>
      </p:sp>
    </p:spTree>
    <p:extLst>
      <p:ext uri="{BB962C8B-B14F-4D97-AF65-F5344CB8AC3E}">
        <p14:creationId xmlns:p14="http://schemas.microsoft.com/office/powerpoint/2010/main" val="52298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620000" cy="4419600"/>
          </a:xfrm>
        </p:spPr>
        <p:txBody>
          <a:bodyPr/>
          <a:lstStyle/>
          <a:p>
            <a:pPr>
              <a:buFont typeface="Wingdings" panose="05000000000000000000" pitchFamily="2" charset="2"/>
              <a:buChar char="Ø"/>
            </a:pPr>
            <a:r>
              <a:rPr lang="en-US" dirty="0">
                <a:solidFill>
                  <a:schemeClr val="bg1"/>
                </a:solidFill>
              </a:rPr>
              <a:t>Objectives</a:t>
            </a:r>
          </a:p>
          <a:p>
            <a:pPr>
              <a:buFont typeface="Wingdings" panose="05000000000000000000" pitchFamily="2" charset="2"/>
              <a:buChar char="Ø"/>
            </a:pPr>
            <a:r>
              <a:rPr lang="en-US" dirty="0">
                <a:solidFill>
                  <a:schemeClr val="bg1"/>
                </a:solidFill>
              </a:rPr>
              <a:t>Methodology</a:t>
            </a:r>
          </a:p>
          <a:p>
            <a:pPr>
              <a:buFont typeface="Wingdings" panose="05000000000000000000" pitchFamily="2" charset="2"/>
              <a:buChar char="Ø"/>
            </a:pPr>
            <a:r>
              <a:rPr lang="en-US" dirty="0">
                <a:solidFill>
                  <a:schemeClr val="bg1"/>
                </a:solidFill>
              </a:rPr>
              <a:t>Segments Description</a:t>
            </a:r>
          </a:p>
          <a:p>
            <a:pPr>
              <a:buFont typeface="Wingdings" panose="05000000000000000000" pitchFamily="2" charset="2"/>
              <a:buChar char="Ø"/>
            </a:pPr>
            <a:r>
              <a:rPr lang="en-US" dirty="0">
                <a:solidFill>
                  <a:schemeClr val="bg1"/>
                </a:solidFill>
              </a:rPr>
              <a:t>Tables for Each Question (followed by Trends When Applicable:</a:t>
            </a:r>
          </a:p>
          <a:p>
            <a:pPr lvl="1">
              <a:buFont typeface="Wingdings" panose="05000000000000000000" pitchFamily="2" charset="2"/>
              <a:buChar char="Ø"/>
            </a:pPr>
            <a:r>
              <a:rPr lang="en-US" dirty="0">
                <a:solidFill>
                  <a:schemeClr val="bg1"/>
                </a:solidFill>
              </a:rPr>
              <a:t>United States vs. Canada</a:t>
            </a:r>
          </a:p>
          <a:p>
            <a:pPr lvl="1">
              <a:buFont typeface="Wingdings" panose="05000000000000000000" pitchFamily="2" charset="2"/>
              <a:buChar char="Ø"/>
            </a:pPr>
            <a:r>
              <a:rPr lang="en-US" dirty="0">
                <a:solidFill>
                  <a:schemeClr val="bg1"/>
                </a:solidFill>
              </a:rPr>
              <a:t>Student, Professional, and Hobbyist</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a:t>
            </a:fld>
            <a:endParaRPr lang="en-US" dirty="0"/>
          </a:p>
        </p:txBody>
      </p:sp>
    </p:spTree>
    <p:extLst>
      <p:ext uri="{BB962C8B-B14F-4D97-AF65-F5344CB8AC3E}">
        <p14:creationId xmlns:p14="http://schemas.microsoft.com/office/powerpoint/2010/main" val="304200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09109042"/>
              </p:ext>
            </p:extLst>
          </p:nvPr>
        </p:nvGraphicFramePr>
        <p:xfrm>
          <a:off x="228600" y="1752600"/>
          <a:ext cx="6629400" cy="4185043"/>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r>
                        <a:rPr lang="en-US" sz="1200" b="0" dirty="0">
                          <a:solidFill>
                            <a:schemeClr val="bg1"/>
                          </a:solidFill>
                        </a:rPr>
                        <a:t>Acrylic paintings</a:t>
                      </a:r>
                    </a:p>
                  </a:txBody>
                  <a:tcPr anchor="ctr">
                    <a:noFill/>
                  </a:tcPr>
                </a:tc>
                <a:tc>
                  <a:txBody>
                    <a:bodyPr/>
                    <a:lstStyle/>
                    <a:p>
                      <a:pPr algn="ctr"/>
                      <a:r>
                        <a:rPr lang="en-US" sz="1200" dirty="0">
                          <a:solidFill>
                            <a:schemeClr val="bg1"/>
                          </a:solidFill>
                        </a:rPr>
                        <a:t>39%</a:t>
                      </a:r>
                    </a:p>
                  </a:txBody>
                  <a:tcPr anchor="ctr">
                    <a:noFill/>
                  </a:tcPr>
                </a:tc>
                <a:tc>
                  <a:txBody>
                    <a:bodyPr/>
                    <a:lstStyle/>
                    <a:p>
                      <a:pPr algn="ctr"/>
                      <a:r>
                        <a:rPr lang="en-US" sz="1200" baseline="0" dirty="0">
                          <a:solidFill>
                            <a:schemeClr val="bg1"/>
                          </a:solidFill>
                        </a:rPr>
                        <a:t>36%</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45%</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r>
                        <a:rPr lang="en-US" sz="1200" b="0" dirty="0">
                          <a:solidFill>
                            <a:schemeClr val="bg1"/>
                          </a:solidFill>
                        </a:rPr>
                        <a:t>Watercolors</a:t>
                      </a: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baseline="0" dirty="0">
                          <a:solidFill>
                            <a:schemeClr val="bg1"/>
                          </a:solidFill>
                        </a:rPr>
                        <a:t>27%</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31%</a:t>
                      </a: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b="0" dirty="0">
                          <a:solidFill>
                            <a:schemeClr val="bg1"/>
                          </a:solidFill>
                        </a:rPr>
                        <a:t>Oil paintings</a:t>
                      </a:r>
                    </a:p>
                  </a:txBody>
                  <a:tcPr anchor="ctr">
                    <a:noFill/>
                  </a:tcPr>
                </a:tc>
                <a:tc>
                  <a:txBody>
                    <a:bodyPr/>
                    <a:lstStyle/>
                    <a:p>
                      <a:pPr algn="ctr"/>
                      <a:r>
                        <a:rPr lang="en-US" sz="1200" dirty="0">
                          <a:solidFill>
                            <a:schemeClr val="bg1"/>
                          </a:solidFill>
                        </a:rPr>
                        <a:t>19%</a:t>
                      </a:r>
                    </a:p>
                  </a:txBody>
                  <a:tcPr anchor="ctr">
                    <a:noFill/>
                  </a:tcPr>
                </a:tc>
                <a:tc>
                  <a:txBody>
                    <a:bodyPr/>
                    <a:lstStyle/>
                    <a:p>
                      <a:pPr algn="ctr"/>
                      <a:r>
                        <a:rPr lang="en-US" sz="1200" baseline="0" dirty="0">
                          <a:solidFill>
                            <a:schemeClr val="bg1"/>
                          </a:solidFill>
                        </a:rPr>
                        <a:t>19%</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17%</a:t>
                      </a: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pPr marL="0" algn="l" defTabSz="914400" rtl="0" eaLnBrk="1" latinLnBrk="0" hangingPunct="1"/>
                      <a:r>
                        <a:rPr lang="en-US" sz="1200" b="0" kern="1200" dirty="0">
                          <a:solidFill>
                            <a:schemeClr val="bg1"/>
                          </a:solidFill>
                          <a:latin typeface="+mn-lt"/>
                          <a:ea typeface="+mn-ea"/>
                          <a:cs typeface="+mn-cs"/>
                        </a:rPr>
                        <a:t>Drawings - pencils, graphite, charcoal</a:t>
                      </a:r>
                    </a:p>
                  </a:txBody>
                  <a:tcPr anchor="ctr">
                    <a:noFill/>
                  </a:tcPr>
                </a:tc>
                <a:tc>
                  <a:txBody>
                    <a:bodyPr/>
                    <a:lstStyle/>
                    <a:p>
                      <a:pPr algn="ctr"/>
                      <a:r>
                        <a:rPr lang="en-US" sz="1200" dirty="0">
                          <a:solidFill>
                            <a:schemeClr val="bg1"/>
                          </a:solidFill>
                        </a:rPr>
                        <a:t>19%</a:t>
                      </a:r>
                    </a:p>
                  </a:txBody>
                  <a:tcPr anchor="ctr">
                    <a:noFill/>
                  </a:tcPr>
                </a:tc>
                <a:tc>
                  <a:txBody>
                    <a:bodyPr/>
                    <a:lstStyle/>
                    <a:p>
                      <a:pPr algn="ctr"/>
                      <a:r>
                        <a:rPr lang="en-US" sz="1200" dirty="0">
                          <a:solidFill>
                            <a:schemeClr val="bg1"/>
                          </a:solidFill>
                        </a:rPr>
                        <a:t>19%</a:t>
                      </a:r>
                    </a:p>
                  </a:txBody>
                  <a:tcPr anchor="ctr">
                    <a:solidFill>
                      <a:schemeClr val="bg1">
                        <a:lumMod val="20000"/>
                        <a:lumOff val="80000"/>
                      </a:schemeClr>
                    </a:solidFill>
                  </a:tcPr>
                </a:tc>
                <a:tc>
                  <a:txBody>
                    <a:bodyPr/>
                    <a:lstStyle/>
                    <a:p>
                      <a:pPr algn="ctr"/>
                      <a:r>
                        <a:rPr lang="en-US" sz="1200" dirty="0">
                          <a:solidFill>
                            <a:schemeClr val="bg1"/>
                          </a:solidFill>
                        </a:rPr>
                        <a:t>18%</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Drawings using pen, ink, markers</a:t>
                      </a:r>
                    </a:p>
                  </a:txBody>
                  <a:tcPr anchor="ctr">
                    <a:noFill/>
                  </a:tcPr>
                </a:tc>
                <a:tc>
                  <a:txBody>
                    <a:bodyPr/>
                    <a:lstStyle/>
                    <a:p>
                      <a:pPr algn="ctr"/>
                      <a:r>
                        <a:rPr lang="en-US" sz="1200" dirty="0">
                          <a:solidFill>
                            <a:schemeClr val="bg1"/>
                          </a:solidFill>
                        </a:rPr>
                        <a:t>18%</a:t>
                      </a:r>
                    </a:p>
                  </a:txBody>
                  <a:tcPr anchor="ctr">
                    <a:noFill/>
                  </a:tcPr>
                </a:tc>
                <a:tc>
                  <a:txBody>
                    <a:bodyPr/>
                    <a:lstStyle/>
                    <a:p>
                      <a:pPr algn="ctr"/>
                      <a:r>
                        <a:rPr lang="en-US" sz="1200" dirty="0">
                          <a:solidFill>
                            <a:schemeClr val="bg1"/>
                          </a:solidFill>
                        </a:rPr>
                        <a:t>19%</a:t>
                      </a:r>
                    </a:p>
                  </a:txBody>
                  <a:tcPr anchor="ctr">
                    <a:solidFill>
                      <a:schemeClr val="bg1">
                        <a:lumMod val="20000"/>
                        <a:lumOff val="80000"/>
                      </a:schemeClr>
                    </a:solidFill>
                  </a:tcPr>
                </a:tc>
                <a:tc>
                  <a:txBody>
                    <a:bodyPr/>
                    <a:lstStyle/>
                    <a:p>
                      <a:pPr algn="ctr"/>
                      <a:r>
                        <a:rPr lang="en-US" sz="1200" dirty="0">
                          <a:solidFill>
                            <a:schemeClr val="bg1"/>
                          </a:solidFill>
                        </a:rPr>
                        <a:t>18%</a:t>
                      </a:r>
                    </a:p>
                  </a:txBody>
                  <a:tcPr anchor="ctr">
                    <a:solidFill>
                      <a:schemeClr val="bg1">
                        <a:lumMod val="20000"/>
                        <a:lumOff val="80000"/>
                      </a:schemeClr>
                    </a:solidFill>
                  </a:tcPr>
                </a:tc>
                <a:extLst>
                  <a:ext uri="{0D108BD9-81ED-4DB2-BD59-A6C34878D82A}">
                    <a16:rowId xmlns:a16="http://schemas.microsoft.com/office/drawing/2014/main" val="1260973540"/>
                  </a:ext>
                </a:extLst>
              </a:tr>
              <a:tr h="334871">
                <a:tc>
                  <a:txBody>
                    <a:bodyPr/>
                    <a:lstStyle/>
                    <a:p>
                      <a:r>
                        <a:rPr lang="en-US" sz="1200" b="0" dirty="0">
                          <a:solidFill>
                            <a:schemeClr val="bg1"/>
                          </a:solidFill>
                        </a:rPr>
                        <a:t>Mixed media/Collages</a:t>
                      </a:r>
                    </a:p>
                  </a:txBody>
                  <a:tcPr anchor="ctr">
                    <a:noFill/>
                  </a:tcPr>
                </a:tc>
                <a:tc>
                  <a:txBody>
                    <a:bodyPr/>
                    <a:lstStyle/>
                    <a:p>
                      <a:pPr algn="ctr"/>
                      <a:r>
                        <a:rPr lang="en-US" sz="1200" dirty="0">
                          <a:solidFill>
                            <a:schemeClr val="bg1"/>
                          </a:solidFill>
                        </a:rPr>
                        <a:t>16%</a:t>
                      </a:r>
                    </a:p>
                  </a:txBody>
                  <a:tcPr anchor="ctr">
                    <a:noFill/>
                  </a:tcPr>
                </a:tc>
                <a:tc>
                  <a:txBody>
                    <a:bodyPr/>
                    <a:lstStyle/>
                    <a:p>
                      <a:pPr algn="ctr"/>
                      <a:r>
                        <a:rPr lang="en-US" sz="1200" baseline="0" dirty="0">
                          <a:solidFill>
                            <a:schemeClr val="bg1"/>
                          </a:solidFill>
                        </a:rPr>
                        <a:t>17%</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15%</a:t>
                      </a:r>
                    </a:p>
                  </a:txBody>
                  <a:tcPr anchor="ctr">
                    <a:solidFill>
                      <a:schemeClr val="bg1">
                        <a:lumMod val="20000"/>
                        <a:lumOff val="80000"/>
                      </a:schemeClr>
                    </a:solidFill>
                  </a:tcPr>
                </a:tc>
                <a:extLst>
                  <a:ext uri="{0D108BD9-81ED-4DB2-BD59-A6C34878D82A}">
                    <a16:rowId xmlns:a16="http://schemas.microsoft.com/office/drawing/2014/main" val="1118177052"/>
                  </a:ext>
                </a:extLst>
              </a:tr>
              <a:tr h="334871">
                <a:tc>
                  <a:txBody>
                    <a:bodyPr/>
                    <a:lstStyle/>
                    <a:p>
                      <a:r>
                        <a:rPr lang="en-US" sz="1200" b="0" dirty="0">
                          <a:solidFill>
                            <a:schemeClr val="bg1"/>
                          </a:solidFill>
                        </a:rPr>
                        <a:t>Colored pencil drawings </a:t>
                      </a:r>
                    </a:p>
                  </a:txBody>
                  <a:tcPr anchor="ctr">
                    <a:noFill/>
                  </a:tcPr>
                </a:tc>
                <a:tc>
                  <a:txBody>
                    <a:bodyPr/>
                    <a:lstStyle/>
                    <a:p>
                      <a:pPr algn="ctr"/>
                      <a:r>
                        <a:rPr lang="en-US" sz="1200" dirty="0">
                          <a:solidFill>
                            <a:schemeClr val="bg1"/>
                          </a:solidFill>
                        </a:rPr>
                        <a:t>10%</a:t>
                      </a:r>
                    </a:p>
                  </a:txBody>
                  <a:tcPr anchor="ctr">
                    <a:noFill/>
                  </a:tcPr>
                </a:tc>
                <a:tc>
                  <a:txBody>
                    <a:bodyPr/>
                    <a:lstStyle/>
                    <a:p>
                      <a:pPr algn="ctr"/>
                      <a:r>
                        <a:rPr lang="en-US" sz="1200" baseline="0" dirty="0">
                          <a:solidFill>
                            <a:schemeClr val="bg1"/>
                          </a:solidFill>
                        </a:rPr>
                        <a:t>12%</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7%</a:t>
                      </a:r>
                    </a:p>
                  </a:txBody>
                  <a:tcPr anchor="ctr">
                    <a:solidFill>
                      <a:schemeClr val="bg1">
                        <a:lumMod val="20000"/>
                        <a:lumOff val="80000"/>
                      </a:schemeClr>
                    </a:solidFill>
                  </a:tcPr>
                </a:tc>
                <a:extLst>
                  <a:ext uri="{0D108BD9-81ED-4DB2-BD59-A6C34878D82A}">
                    <a16:rowId xmlns:a16="http://schemas.microsoft.com/office/drawing/2014/main" val="1281829306"/>
                  </a:ext>
                </a:extLst>
              </a:tr>
              <a:tr h="334871">
                <a:tc>
                  <a:txBody>
                    <a:bodyPr/>
                    <a:lstStyle/>
                    <a:p>
                      <a:r>
                        <a:rPr lang="en-US" sz="1200" b="0" dirty="0">
                          <a:solidFill>
                            <a:schemeClr val="bg1"/>
                          </a:solidFill>
                        </a:rPr>
                        <a:t>Three-dimensional art</a:t>
                      </a:r>
                    </a:p>
                  </a:txBody>
                  <a:tcPr anchor="ctr">
                    <a:noFill/>
                  </a:tcPr>
                </a:tc>
                <a:tc>
                  <a:txBody>
                    <a:bodyPr/>
                    <a:lstStyle/>
                    <a:p>
                      <a:pPr algn="ctr"/>
                      <a:r>
                        <a:rPr lang="en-US" sz="1200" dirty="0">
                          <a:solidFill>
                            <a:schemeClr val="bg1"/>
                          </a:solidFill>
                        </a:rPr>
                        <a:t>9%</a:t>
                      </a:r>
                    </a:p>
                  </a:txBody>
                  <a:tcPr anchor="ctr">
                    <a:noFill/>
                  </a:tcPr>
                </a:tc>
                <a:tc>
                  <a:txBody>
                    <a:bodyPr/>
                    <a:lstStyle/>
                    <a:p>
                      <a:pPr algn="ctr"/>
                      <a:r>
                        <a:rPr lang="en-US" sz="1200" baseline="0" dirty="0">
                          <a:solidFill>
                            <a:schemeClr val="bg1"/>
                          </a:solidFill>
                        </a:rPr>
                        <a:t>9%</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7%</a:t>
                      </a:r>
                    </a:p>
                  </a:txBody>
                  <a:tcPr anchor="ctr">
                    <a:solidFill>
                      <a:schemeClr val="bg1">
                        <a:lumMod val="20000"/>
                        <a:lumOff val="80000"/>
                      </a:schemeClr>
                    </a:solidFill>
                  </a:tcPr>
                </a:tc>
                <a:extLst>
                  <a:ext uri="{0D108BD9-81ED-4DB2-BD59-A6C34878D82A}">
                    <a16:rowId xmlns:a16="http://schemas.microsoft.com/office/drawing/2014/main" val="382403407"/>
                  </a:ext>
                </a:extLst>
              </a:tr>
              <a:tr h="334871">
                <a:tc>
                  <a:txBody>
                    <a:bodyPr/>
                    <a:lstStyle/>
                    <a:p>
                      <a:r>
                        <a:rPr lang="en-US" sz="1200" b="0" dirty="0">
                          <a:solidFill>
                            <a:schemeClr val="bg1"/>
                          </a:solidFill>
                        </a:rPr>
                        <a:t>Books, cards, art journals</a:t>
                      </a:r>
                    </a:p>
                  </a:txBody>
                  <a:tcPr anchor="ctr">
                    <a:noFill/>
                  </a:tcPr>
                </a:tc>
                <a:tc>
                  <a:txBody>
                    <a:bodyPr/>
                    <a:lstStyle/>
                    <a:p>
                      <a:pPr algn="ctr"/>
                      <a:r>
                        <a:rPr lang="en-US" sz="1200" dirty="0">
                          <a:solidFill>
                            <a:schemeClr val="bg1"/>
                          </a:solidFill>
                        </a:rPr>
                        <a:t>8%</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7%</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7%</a:t>
                      </a:r>
                    </a:p>
                  </a:txBody>
                  <a:tcPr anchor="ctr">
                    <a:solidFill>
                      <a:schemeClr val="bg1">
                        <a:lumMod val="20000"/>
                        <a:lumOff val="80000"/>
                      </a:schemeClr>
                    </a:solidFill>
                  </a:tcPr>
                </a:tc>
                <a:extLst>
                  <a:ext uri="{0D108BD9-81ED-4DB2-BD59-A6C34878D82A}">
                    <a16:rowId xmlns:a16="http://schemas.microsoft.com/office/drawing/2014/main" val="1959147208"/>
                  </a:ext>
                </a:extLst>
              </a:tr>
              <a:tr h="340710">
                <a:tc>
                  <a:txBody>
                    <a:bodyPr/>
                    <a:lstStyle/>
                    <a:p>
                      <a:r>
                        <a:rPr lang="en-US" sz="1200" b="0" dirty="0">
                          <a:solidFill>
                            <a:schemeClr val="bg1"/>
                          </a:solidFill>
                        </a:rPr>
                        <a:t>Fiber art, quilts, fabric art</a:t>
                      </a:r>
                    </a:p>
                  </a:txBody>
                  <a:tcPr anchor="ctr">
                    <a:noFill/>
                  </a:tcPr>
                </a:tc>
                <a:tc>
                  <a:txBody>
                    <a:bodyPr/>
                    <a:lstStyle/>
                    <a:p>
                      <a:pPr algn="ctr"/>
                      <a:r>
                        <a:rPr lang="en-US" sz="1200" dirty="0">
                          <a:solidFill>
                            <a:schemeClr val="bg1"/>
                          </a:solidFill>
                        </a:rPr>
                        <a:t>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7%</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8%</a:t>
                      </a:r>
                    </a:p>
                  </a:txBody>
                  <a:tcPr anchor="ctr">
                    <a:solidFill>
                      <a:schemeClr val="bg1">
                        <a:lumMod val="20000"/>
                        <a:lumOff val="80000"/>
                      </a:schemeClr>
                    </a:solidFill>
                  </a:tcPr>
                </a:tc>
                <a:extLst>
                  <a:ext uri="{0D108BD9-81ED-4DB2-BD59-A6C34878D82A}">
                    <a16:rowId xmlns:a16="http://schemas.microsoft.com/office/drawing/2014/main" val="1478962705"/>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4.  What is your favorite kind of artwork to create?                                                                                      </a:t>
            </a:r>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29540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295400"/>
            <a:ext cx="612648" cy="417577"/>
          </a:xfrm>
          <a:prstGeom prst="rect">
            <a:avLst/>
          </a:prstGeom>
        </p:spPr>
      </p:pic>
      <p:sp>
        <p:nvSpPr>
          <p:cNvPr id="7" name="Text Placeholder 6">
            <a:extLst>
              <a:ext uri="{FF2B5EF4-FFF2-40B4-BE49-F238E27FC236}">
                <a16:creationId xmlns:a16="http://schemas.microsoft.com/office/drawing/2014/main" id="{C8ACC587-82A5-4FA3-8E53-3D2943FC61BE}"/>
              </a:ext>
            </a:extLst>
          </p:cNvPr>
          <p:cNvSpPr txBox="1">
            <a:spLocks/>
          </p:cNvSpPr>
          <p:nvPr/>
        </p:nvSpPr>
        <p:spPr>
          <a:xfrm>
            <a:off x="222354" y="59436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  </a:t>
            </a:r>
          </a:p>
        </p:txBody>
      </p:sp>
      <p:sp>
        <p:nvSpPr>
          <p:cNvPr id="8" name="Slide Number Placeholder 1">
            <a:extLst>
              <a:ext uri="{FF2B5EF4-FFF2-40B4-BE49-F238E27FC236}">
                <a16:creationId xmlns:a16="http://schemas.microsoft.com/office/drawing/2014/main" id="{5C2F8DF0-CB4A-4A01-AD75-971BD0D3D43E}"/>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20</a:t>
            </a:fld>
            <a:endParaRPr lang="en-US" dirty="0"/>
          </a:p>
        </p:txBody>
      </p:sp>
      <p:sp>
        <p:nvSpPr>
          <p:cNvPr id="11" name="TextBox 10">
            <a:extLst>
              <a:ext uri="{FF2B5EF4-FFF2-40B4-BE49-F238E27FC236}">
                <a16:creationId xmlns:a16="http://schemas.microsoft.com/office/drawing/2014/main" id="{1D32C29D-986D-4BD0-BDDC-CAE7E356818C}"/>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2940544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497963193"/>
              </p:ext>
            </p:extLst>
          </p:nvPr>
        </p:nvGraphicFramePr>
        <p:xfrm>
          <a:off x="228600" y="1960880"/>
          <a:ext cx="6629401" cy="3693904"/>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r>
                        <a:rPr lang="en-US" sz="1200" b="0" dirty="0">
                          <a:solidFill>
                            <a:schemeClr val="bg1"/>
                          </a:solidFill>
                        </a:rPr>
                        <a:t>Acrylic paintings</a:t>
                      </a:r>
                    </a:p>
                  </a:txBody>
                  <a:tcPr anchor="ctr">
                    <a:noFill/>
                  </a:tcPr>
                </a:tc>
                <a:tc>
                  <a:txBody>
                    <a:bodyPr/>
                    <a:lstStyle/>
                    <a:p>
                      <a:pPr algn="ctr"/>
                      <a:r>
                        <a:rPr lang="en-US" sz="1200" baseline="0" dirty="0">
                          <a:solidFill>
                            <a:schemeClr val="bg1"/>
                          </a:solidFill>
                        </a:rPr>
                        <a:t>29%</a:t>
                      </a:r>
                    </a:p>
                  </a:txBody>
                  <a:tcPr anchor="ctr">
                    <a:noFill/>
                  </a:tcPr>
                </a:tc>
                <a:tc>
                  <a:txBody>
                    <a:bodyPr/>
                    <a:lstStyle/>
                    <a:p>
                      <a:pPr algn="ctr"/>
                      <a:r>
                        <a:rPr lang="en-US" sz="1200" dirty="0">
                          <a:solidFill>
                            <a:schemeClr val="bg1"/>
                          </a:solidFill>
                        </a:rPr>
                        <a:t>41%</a:t>
                      </a:r>
                    </a:p>
                  </a:txBody>
                  <a:tcPr anchor="ctr">
                    <a:noFill/>
                  </a:tcPr>
                </a:tc>
                <a:tc>
                  <a:txBody>
                    <a:bodyPr/>
                    <a:lstStyle/>
                    <a:p>
                      <a:pPr algn="ctr"/>
                      <a:r>
                        <a:rPr lang="en-US" sz="1200" dirty="0">
                          <a:solidFill>
                            <a:schemeClr val="bg1"/>
                          </a:solidFill>
                        </a:rPr>
                        <a:t>41%</a:t>
                      </a:r>
                    </a:p>
                  </a:txBody>
                  <a:tcPr anchor="ctr">
                    <a:noFill/>
                  </a:tcPr>
                </a:tc>
                <a:extLst>
                  <a:ext uri="{0D108BD9-81ED-4DB2-BD59-A6C34878D82A}">
                    <a16:rowId xmlns:a16="http://schemas.microsoft.com/office/drawing/2014/main" val="4230878191"/>
                  </a:ext>
                </a:extLst>
              </a:tr>
              <a:tr h="306132">
                <a:tc>
                  <a:txBody>
                    <a:bodyPr/>
                    <a:lstStyle/>
                    <a:p>
                      <a:r>
                        <a:rPr lang="en-US" sz="1200" b="0" dirty="0">
                          <a:solidFill>
                            <a:schemeClr val="bg1"/>
                          </a:solidFill>
                        </a:rPr>
                        <a:t>Watercolors</a:t>
                      </a:r>
                    </a:p>
                  </a:txBody>
                  <a:tcPr anchor="ctr">
                    <a:noFill/>
                  </a:tcPr>
                </a:tc>
                <a:tc>
                  <a:txBody>
                    <a:bodyPr/>
                    <a:lstStyle/>
                    <a:p>
                      <a:pPr algn="ctr"/>
                      <a:r>
                        <a:rPr lang="en-US" sz="1200" baseline="0" dirty="0">
                          <a:solidFill>
                            <a:schemeClr val="bg1"/>
                          </a:solidFill>
                        </a:rPr>
                        <a:t>30%</a:t>
                      </a:r>
                    </a:p>
                  </a:txBody>
                  <a:tcPr anchor="ctr">
                    <a:noFill/>
                  </a:tcPr>
                </a:tc>
                <a:tc>
                  <a:txBody>
                    <a:bodyPr/>
                    <a:lstStyle/>
                    <a:p>
                      <a:pPr algn="ctr"/>
                      <a:r>
                        <a:rPr lang="en-US" sz="1200" dirty="0">
                          <a:solidFill>
                            <a:schemeClr val="bg1"/>
                          </a:solidFill>
                        </a:rPr>
                        <a:t>22%</a:t>
                      </a:r>
                    </a:p>
                  </a:txBody>
                  <a:tcPr anchor="ctr">
                    <a:noFill/>
                  </a:tcPr>
                </a:tc>
                <a:tc>
                  <a:txBody>
                    <a:bodyPr/>
                    <a:lstStyle/>
                    <a:p>
                      <a:pPr algn="ctr"/>
                      <a:r>
                        <a:rPr lang="en-US" sz="1200" dirty="0">
                          <a:solidFill>
                            <a:schemeClr val="bg1"/>
                          </a:solidFill>
                        </a:rPr>
                        <a:t>29%</a:t>
                      </a:r>
                    </a:p>
                  </a:txBody>
                  <a:tcPr anchor="ctr">
                    <a:noFill/>
                  </a:tcPr>
                </a:tc>
                <a:extLst>
                  <a:ext uri="{0D108BD9-81ED-4DB2-BD59-A6C34878D82A}">
                    <a16:rowId xmlns:a16="http://schemas.microsoft.com/office/drawing/2014/main" val="399659408"/>
                  </a:ext>
                </a:extLst>
              </a:tr>
              <a:tr h="306132">
                <a:tc>
                  <a:txBody>
                    <a:bodyPr/>
                    <a:lstStyle/>
                    <a:p>
                      <a:r>
                        <a:rPr lang="en-US" sz="1200" b="0" dirty="0">
                          <a:solidFill>
                            <a:schemeClr val="bg1"/>
                          </a:solidFill>
                        </a:rPr>
                        <a:t>Oil paintings</a:t>
                      </a:r>
                    </a:p>
                  </a:txBody>
                  <a:tcPr anchor="ctr">
                    <a:noFill/>
                  </a:tcPr>
                </a:tc>
                <a:tc>
                  <a:txBody>
                    <a:bodyPr/>
                    <a:lstStyle/>
                    <a:p>
                      <a:pPr algn="ctr"/>
                      <a:r>
                        <a:rPr lang="en-US" sz="1200" baseline="0" dirty="0">
                          <a:solidFill>
                            <a:schemeClr val="bg1"/>
                          </a:solidFill>
                        </a:rPr>
                        <a:t>21%</a:t>
                      </a:r>
                    </a:p>
                  </a:txBody>
                  <a:tcPr anchor="ctr">
                    <a:noFill/>
                  </a:tcPr>
                </a:tc>
                <a:tc>
                  <a:txBody>
                    <a:bodyPr/>
                    <a:lstStyle/>
                    <a:p>
                      <a:pPr algn="ctr"/>
                      <a:r>
                        <a:rPr lang="en-US" sz="1200" dirty="0">
                          <a:solidFill>
                            <a:schemeClr val="bg1"/>
                          </a:solidFill>
                        </a:rPr>
                        <a:t>24%</a:t>
                      </a:r>
                    </a:p>
                  </a:txBody>
                  <a:tcPr anchor="ctr">
                    <a:noFill/>
                  </a:tcPr>
                </a:tc>
                <a:tc>
                  <a:txBody>
                    <a:bodyPr/>
                    <a:lstStyle/>
                    <a:p>
                      <a:pPr algn="ctr"/>
                      <a:r>
                        <a:rPr lang="en-US" sz="1200" dirty="0">
                          <a:solidFill>
                            <a:schemeClr val="bg1"/>
                          </a:solidFill>
                        </a:rPr>
                        <a:t>18%</a:t>
                      </a:r>
                    </a:p>
                  </a:txBody>
                  <a:tcPr anchor="ctr">
                    <a:noFill/>
                  </a:tcPr>
                </a:tc>
                <a:extLst>
                  <a:ext uri="{0D108BD9-81ED-4DB2-BD59-A6C34878D82A}">
                    <a16:rowId xmlns:a16="http://schemas.microsoft.com/office/drawing/2014/main" val="2159702854"/>
                  </a:ext>
                </a:extLst>
              </a:tr>
              <a:tr h="306132">
                <a:tc>
                  <a:txBody>
                    <a:bodyPr/>
                    <a:lstStyle/>
                    <a:p>
                      <a:pPr marL="0" algn="l" defTabSz="914400" rtl="0" eaLnBrk="1" latinLnBrk="0" hangingPunct="1"/>
                      <a:r>
                        <a:rPr lang="en-US" sz="1200" b="0" kern="1200" dirty="0">
                          <a:solidFill>
                            <a:schemeClr val="bg1"/>
                          </a:solidFill>
                          <a:latin typeface="+mn-lt"/>
                          <a:ea typeface="+mn-ea"/>
                          <a:cs typeface="+mn-cs"/>
                        </a:rPr>
                        <a:t>Drawings - pencils, graphite, charcoal</a:t>
                      </a:r>
                    </a:p>
                  </a:txBody>
                  <a:tcPr anchor="ctr">
                    <a:noFill/>
                  </a:tcPr>
                </a:tc>
                <a:tc>
                  <a:txBody>
                    <a:bodyPr/>
                    <a:lstStyle/>
                    <a:p>
                      <a:pPr algn="ctr"/>
                      <a:r>
                        <a:rPr lang="en-US" sz="1200" baseline="0" dirty="0">
                          <a:solidFill>
                            <a:schemeClr val="bg1"/>
                          </a:solidFill>
                        </a:rPr>
                        <a:t>31%</a:t>
                      </a:r>
                    </a:p>
                  </a:txBody>
                  <a:tcPr anchor="ctr">
                    <a:noFill/>
                  </a:tcPr>
                </a:tc>
                <a:tc>
                  <a:txBody>
                    <a:bodyPr/>
                    <a:lstStyle/>
                    <a:p>
                      <a:pPr algn="ctr"/>
                      <a:r>
                        <a:rPr lang="en-US" sz="1200" dirty="0">
                          <a:solidFill>
                            <a:schemeClr val="bg1"/>
                          </a:solidFill>
                        </a:rPr>
                        <a:t>14%</a:t>
                      </a:r>
                    </a:p>
                  </a:txBody>
                  <a:tcPr anchor="ctr">
                    <a:noFill/>
                  </a:tcPr>
                </a:tc>
                <a:tc>
                  <a:txBody>
                    <a:bodyPr/>
                    <a:lstStyle/>
                    <a:p>
                      <a:pPr algn="ctr"/>
                      <a:r>
                        <a:rPr lang="en-US" sz="1200" dirty="0">
                          <a:solidFill>
                            <a:schemeClr val="bg1"/>
                          </a:solidFill>
                        </a:rPr>
                        <a:t>17%</a:t>
                      </a:r>
                    </a:p>
                  </a:txBody>
                  <a:tcPr anchor="ctr">
                    <a:noFill/>
                  </a:tcPr>
                </a:tc>
                <a:extLst>
                  <a:ext uri="{0D108BD9-81ED-4DB2-BD59-A6C34878D82A}">
                    <a16:rowId xmlns:a16="http://schemas.microsoft.com/office/drawing/2014/main" val="3343760334"/>
                  </a:ext>
                </a:extLst>
              </a:tr>
              <a:tr h="306132">
                <a:tc>
                  <a:txBody>
                    <a:bodyPr/>
                    <a:lstStyle/>
                    <a:p>
                      <a:r>
                        <a:rPr lang="en-US" sz="1200" b="0" dirty="0">
                          <a:solidFill>
                            <a:schemeClr val="bg1"/>
                          </a:solidFill>
                        </a:rPr>
                        <a:t>Drawings using pen, ink, markers</a:t>
                      </a:r>
                    </a:p>
                  </a:txBody>
                  <a:tcPr anchor="ctr">
                    <a:noFill/>
                  </a:tcPr>
                </a:tc>
                <a:tc>
                  <a:txBody>
                    <a:bodyPr/>
                    <a:lstStyle/>
                    <a:p>
                      <a:pPr algn="ctr"/>
                      <a:r>
                        <a:rPr lang="en-US" sz="1200" baseline="0" dirty="0">
                          <a:solidFill>
                            <a:schemeClr val="bg1"/>
                          </a:solidFill>
                        </a:rPr>
                        <a:t>28%</a:t>
                      </a:r>
                    </a:p>
                  </a:txBody>
                  <a:tcPr anchor="ctr">
                    <a:noFill/>
                  </a:tcPr>
                </a:tc>
                <a:tc>
                  <a:txBody>
                    <a:bodyPr/>
                    <a:lstStyle/>
                    <a:p>
                      <a:pPr algn="ctr"/>
                      <a:r>
                        <a:rPr lang="en-US" sz="1200" dirty="0">
                          <a:solidFill>
                            <a:schemeClr val="bg1"/>
                          </a:solidFill>
                        </a:rPr>
                        <a:t>18%</a:t>
                      </a:r>
                    </a:p>
                  </a:txBody>
                  <a:tcPr anchor="ctr">
                    <a:noFill/>
                  </a:tcPr>
                </a:tc>
                <a:tc>
                  <a:txBody>
                    <a:bodyPr/>
                    <a:lstStyle/>
                    <a:p>
                      <a:pPr algn="ctr"/>
                      <a:r>
                        <a:rPr lang="en-US" sz="1200" dirty="0">
                          <a:solidFill>
                            <a:schemeClr val="bg1"/>
                          </a:solidFill>
                        </a:rPr>
                        <a:t>17%</a:t>
                      </a:r>
                    </a:p>
                  </a:txBody>
                  <a:tcPr anchor="ctr">
                    <a:noFill/>
                  </a:tcPr>
                </a:tc>
                <a:extLst>
                  <a:ext uri="{0D108BD9-81ED-4DB2-BD59-A6C34878D82A}">
                    <a16:rowId xmlns:a16="http://schemas.microsoft.com/office/drawing/2014/main" val="1260973540"/>
                  </a:ext>
                </a:extLst>
              </a:tr>
              <a:tr h="284284">
                <a:tc>
                  <a:txBody>
                    <a:bodyPr/>
                    <a:lstStyle/>
                    <a:p>
                      <a:r>
                        <a:rPr lang="en-US" sz="1200" b="0" dirty="0">
                          <a:solidFill>
                            <a:schemeClr val="bg1"/>
                          </a:solidFill>
                        </a:rPr>
                        <a:t>Mixed media/Collages</a:t>
                      </a:r>
                    </a:p>
                  </a:txBody>
                  <a:tcPr anchor="ctr">
                    <a:noFill/>
                  </a:tcPr>
                </a:tc>
                <a:tc>
                  <a:txBody>
                    <a:bodyPr/>
                    <a:lstStyle/>
                    <a:p>
                      <a:pPr algn="ctr"/>
                      <a:r>
                        <a:rPr lang="en-US" sz="1200" baseline="0" dirty="0">
                          <a:solidFill>
                            <a:schemeClr val="bg1"/>
                          </a:solidFill>
                        </a:rPr>
                        <a:t>13%</a:t>
                      </a: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dirty="0">
                          <a:solidFill>
                            <a:schemeClr val="bg1"/>
                          </a:solidFill>
                        </a:rPr>
                        <a:t>17%</a:t>
                      </a:r>
                    </a:p>
                  </a:txBody>
                  <a:tcPr anchor="ctr">
                    <a:noFill/>
                  </a:tcPr>
                </a:tc>
                <a:extLst>
                  <a:ext uri="{0D108BD9-81ED-4DB2-BD59-A6C34878D82A}">
                    <a16:rowId xmlns:a16="http://schemas.microsoft.com/office/drawing/2014/main" val="1118177052"/>
                  </a:ext>
                </a:extLst>
              </a:tr>
              <a:tr h="284284">
                <a:tc>
                  <a:txBody>
                    <a:bodyPr/>
                    <a:lstStyle/>
                    <a:p>
                      <a:r>
                        <a:rPr lang="en-US" sz="1200" b="0" dirty="0">
                          <a:solidFill>
                            <a:schemeClr val="bg1"/>
                          </a:solidFill>
                        </a:rPr>
                        <a:t>Colored pencil drawings </a:t>
                      </a:r>
                    </a:p>
                  </a:txBody>
                  <a:tcPr anchor="ctr">
                    <a:noFill/>
                  </a:tcPr>
                </a:tc>
                <a:tc>
                  <a:txBody>
                    <a:bodyPr/>
                    <a:lstStyle/>
                    <a:p>
                      <a:pPr algn="ctr"/>
                      <a:r>
                        <a:rPr lang="en-US" sz="1200" baseline="0" dirty="0">
                          <a:solidFill>
                            <a:schemeClr val="bg1"/>
                          </a:solidFill>
                        </a:rPr>
                        <a:t>9%</a:t>
                      </a:r>
                    </a:p>
                  </a:txBody>
                  <a:tcPr anchor="ctr">
                    <a:noFill/>
                  </a:tcPr>
                </a:tc>
                <a:tc>
                  <a:txBody>
                    <a:bodyPr/>
                    <a:lstStyle/>
                    <a:p>
                      <a:pPr algn="ctr"/>
                      <a:r>
                        <a:rPr lang="en-US" sz="1200" dirty="0">
                          <a:solidFill>
                            <a:schemeClr val="bg1"/>
                          </a:solidFill>
                        </a:rPr>
                        <a:t>7%</a:t>
                      </a:r>
                    </a:p>
                  </a:txBody>
                  <a:tcPr anchor="ctr">
                    <a:noFill/>
                  </a:tcPr>
                </a:tc>
                <a:tc>
                  <a:txBody>
                    <a:bodyPr/>
                    <a:lstStyle/>
                    <a:p>
                      <a:pPr algn="ctr"/>
                      <a:r>
                        <a:rPr lang="en-US" sz="1200" dirty="0">
                          <a:solidFill>
                            <a:schemeClr val="bg1"/>
                          </a:solidFill>
                        </a:rPr>
                        <a:t>11%</a:t>
                      </a:r>
                    </a:p>
                  </a:txBody>
                  <a:tcPr anchor="ctr">
                    <a:noFill/>
                  </a:tcPr>
                </a:tc>
                <a:extLst>
                  <a:ext uri="{0D108BD9-81ED-4DB2-BD59-A6C34878D82A}">
                    <a16:rowId xmlns:a16="http://schemas.microsoft.com/office/drawing/2014/main" val="397109603"/>
                  </a:ext>
                </a:extLst>
              </a:tr>
              <a:tr h="284284">
                <a:tc>
                  <a:txBody>
                    <a:bodyPr/>
                    <a:lstStyle/>
                    <a:p>
                      <a:r>
                        <a:rPr lang="en-US" sz="1200" b="0" dirty="0">
                          <a:solidFill>
                            <a:schemeClr val="bg1"/>
                          </a:solidFill>
                        </a:rPr>
                        <a:t>Three-dimensional art</a:t>
                      </a:r>
                    </a:p>
                  </a:txBody>
                  <a:tcPr anchor="ctr">
                    <a:noFill/>
                  </a:tcPr>
                </a:tc>
                <a:tc>
                  <a:txBody>
                    <a:bodyPr/>
                    <a:lstStyle/>
                    <a:p>
                      <a:pPr algn="ctr"/>
                      <a:r>
                        <a:rPr lang="en-US" sz="1200" baseline="0" dirty="0">
                          <a:solidFill>
                            <a:schemeClr val="bg1"/>
                          </a:solidFill>
                        </a:rPr>
                        <a:t>12%</a:t>
                      </a: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8%</a:t>
                      </a:r>
                    </a:p>
                  </a:txBody>
                  <a:tcPr anchor="ctr">
                    <a:noFill/>
                  </a:tcPr>
                </a:tc>
                <a:extLst>
                  <a:ext uri="{0D108BD9-81ED-4DB2-BD59-A6C34878D82A}">
                    <a16:rowId xmlns:a16="http://schemas.microsoft.com/office/drawing/2014/main" val="2245520876"/>
                  </a:ext>
                </a:extLst>
              </a:tr>
              <a:tr h="284284">
                <a:tc>
                  <a:txBody>
                    <a:bodyPr/>
                    <a:lstStyle/>
                    <a:p>
                      <a:r>
                        <a:rPr lang="en-US" sz="1200" b="0" dirty="0">
                          <a:solidFill>
                            <a:schemeClr val="bg1"/>
                          </a:solidFill>
                        </a:rPr>
                        <a:t>Books, cards, art journals</a:t>
                      </a:r>
                    </a:p>
                  </a:txBody>
                  <a:tcPr anchor="ctr">
                    <a:noFill/>
                  </a:tcPr>
                </a:tc>
                <a:tc>
                  <a:txBody>
                    <a:bodyPr/>
                    <a:lstStyle/>
                    <a:p>
                      <a:pPr algn="ctr"/>
                      <a:r>
                        <a:rPr lang="en-US" sz="1200" baseline="0" dirty="0">
                          <a:solidFill>
                            <a:schemeClr val="bg1"/>
                          </a:solidFill>
                        </a:rPr>
                        <a:t>5%</a:t>
                      </a: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dirty="0">
                          <a:solidFill>
                            <a:schemeClr val="bg1"/>
                          </a:solidFill>
                        </a:rPr>
                        <a:t>8%</a:t>
                      </a:r>
                    </a:p>
                  </a:txBody>
                  <a:tcPr anchor="ctr">
                    <a:noFill/>
                  </a:tcPr>
                </a:tc>
                <a:extLst>
                  <a:ext uri="{0D108BD9-81ED-4DB2-BD59-A6C34878D82A}">
                    <a16:rowId xmlns:a16="http://schemas.microsoft.com/office/drawing/2014/main" val="3241140402"/>
                  </a:ext>
                </a:extLst>
              </a:tr>
              <a:tr h="306132">
                <a:tc>
                  <a:txBody>
                    <a:bodyPr/>
                    <a:lstStyle/>
                    <a:p>
                      <a:r>
                        <a:rPr lang="en-US" sz="1200" b="0" dirty="0">
                          <a:solidFill>
                            <a:schemeClr val="bg1"/>
                          </a:solidFill>
                        </a:rPr>
                        <a:t>Fiber art, quilts, fabric art</a:t>
                      </a:r>
                    </a:p>
                  </a:txBody>
                  <a:tcPr anchor="ctr">
                    <a:noFill/>
                  </a:tcPr>
                </a:tc>
                <a:tc>
                  <a:txBody>
                    <a:bodyPr/>
                    <a:lstStyle/>
                    <a:p>
                      <a:pPr algn="ctr"/>
                      <a:r>
                        <a:rPr lang="en-US" sz="1200" baseline="0" dirty="0">
                          <a:solidFill>
                            <a:schemeClr val="bg1"/>
                          </a:solidFill>
                        </a:rPr>
                        <a:t>6%</a:t>
                      </a: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dirty="0">
                          <a:solidFill>
                            <a:schemeClr val="bg1"/>
                          </a:solidFill>
                        </a:rPr>
                        <a:t>8%</a:t>
                      </a: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4.  What is your favorite kind of artwork to create?                                                                                      </a:t>
            </a:r>
          </a:p>
        </p:txBody>
      </p:sp>
      <p:sp>
        <p:nvSpPr>
          <p:cNvPr id="7" name="Slide Number Placeholder 1">
            <a:extLst>
              <a:ext uri="{FF2B5EF4-FFF2-40B4-BE49-F238E27FC236}">
                <a16:creationId xmlns:a16="http://schemas.microsoft.com/office/drawing/2014/main" id="{3D734121-60E2-4E25-83C2-BA84C36684CB}"/>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21</a:t>
            </a:fld>
            <a:endParaRPr lang="en-US" dirty="0"/>
          </a:p>
        </p:txBody>
      </p:sp>
      <p:sp>
        <p:nvSpPr>
          <p:cNvPr id="8" name="TextBox 7">
            <a:extLst>
              <a:ext uri="{FF2B5EF4-FFF2-40B4-BE49-F238E27FC236}">
                <a16:creationId xmlns:a16="http://schemas.microsoft.com/office/drawing/2014/main" id="{03C3E0EA-1A86-4FE8-BFF9-12E11EF72076}"/>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
        <p:nvSpPr>
          <p:cNvPr id="9" name="Text Placeholder 6">
            <a:extLst>
              <a:ext uri="{FF2B5EF4-FFF2-40B4-BE49-F238E27FC236}">
                <a16:creationId xmlns:a16="http://schemas.microsoft.com/office/drawing/2014/main" id="{982CF18E-307D-4C29-9DB4-99DD13A21752}"/>
              </a:ext>
            </a:extLst>
          </p:cNvPr>
          <p:cNvSpPr txBox="1">
            <a:spLocks/>
          </p:cNvSpPr>
          <p:nvPr/>
        </p:nvSpPr>
        <p:spPr>
          <a:xfrm>
            <a:off x="222354" y="56388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  </a:t>
            </a:r>
          </a:p>
        </p:txBody>
      </p:sp>
    </p:spTree>
    <p:extLst>
      <p:ext uri="{BB962C8B-B14F-4D97-AF65-F5344CB8AC3E}">
        <p14:creationId xmlns:p14="http://schemas.microsoft.com/office/powerpoint/2010/main" val="1471173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412516851"/>
              </p:ext>
            </p:extLst>
          </p:nvPr>
        </p:nvGraphicFramePr>
        <p:xfrm>
          <a:off x="228600" y="2159409"/>
          <a:ext cx="6629400" cy="3174591"/>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r>
                        <a:rPr lang="en-US" sz="1200" b="0" dirty="0">
                          <a:solidFill>
                            <a:schemeClr val="bg1"/>
                          </a:solidFill>
                        </a:rPr>
                        <a:t>Fabric, wood crafts &amp; supplies</a:t>
                      </a: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dirty="0">
                          <a:solidFill>
                            <a:schemeClr val="bg1"/>
                          </a:solidFill>
                        </a:rPr>
                        <a:t>29%</a:t>
                      </a:r>
                    </a:p>
                  </a:txBody>
                  <a:tcPr anchor="ctr">
                    <a:solidFill>
                      <a:schemeClr val="bg1">
                        <a:lumMod val="20000"/>
                        <a:lumOff val="80000"/>
                      </a:schemeClr>
                    </a:solidFill>
                  </a:tcPr>
                </a:tc>
                <a:tc>
                  <a:txBody>
                    <a:bodyPr/>
                    <a:lstStyle/>
                    <a:p>
                      <a:pPr algn="ctr"/>
                      <a:r>
                        <a:rPr lang="en-US" sz="1200" dirty="0">
                          <a:solidFill>
                            <a:schemeClr val="bg1"/>
                          </a:solidFill>
                        </a:rPr>
                        <a:t>26%</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Stencils &amp; craft paints</a:t>
                      </a:r>
                    </a:p>
                  </a:txBody>
                  <a:tcPr anchor="ctr">
                    <a:noFill/>
                  </a:tcPr>
                </a:tc>
                <a:tc>
                  <a:txBody>
                    <a:bodyPr/>
                    <a:lstStyle/>
                    <a:p>
                      <a:pPr algn="ctr"/>
                      <a:r>
                        <a:rPr lang="en-US" sz="1200" dirty="0">
                          <a:solidFill>
                            <a:schemeClr val="bg1"/>
                          </a:solidFill>
                        </a:rPr>
                        <a:t>26%</a:t>
                      </a:r>
                    </a:p>
                  </a:txBody>
                  <a:tcPr anchor="ctr">
                    <a:noFill/>
                  </a:tcPr>
                </a:tc>
                <a:tc>
                  <a:txBody>
                    <a:bodyPr/>
                    <a:lstStyle/>
                    <a:p>
                      <a:pPr algn="ctr"/>
                      <a:r>
                        <a:rPr lang="en-US" sz="1200" dirty="0">
                          <a:solidFill>
                            <a:schemeClr val="bg1"/>
                          </a:solidFill>
                        </a:rPr>
                        <a:t>28%</a:t>
                      </a:r>
                    </a:p>
                  </a:txBody>
                  <a:tcPr anchor="ctr">
                    <a:solidFill>
                      <a:schemeClr val="bg1">
                        <a:lumMod val="20000"/>
                        <a:lumOff val="80000"/>
                      </a:schemeClr>
                    </a:solidFill>
                  </a:tcPr>
                </a:tc>
                <a:tc>
                  <a:txBody>
                    <a:bodyPr/>
                    <a:lstStyle/>
                    <a:p>
                      <a:pPr algn="ctr"/>
                      <a:r>
                        <a:rPr lang="en-US" sz="1200" dirty="0">
                          <a:solidFill>
                            <a:schemeClr val="bg1"/>
                          </a:solidFill>
                        </a:rPr>
                        <a:t>23%</a:t>
                      </a: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b="0" dirty="0">
                          <a:solidFill>
                            <a:schemeClr val="bg1"/>
                          </a:solidFill>
                        </a:rPr>
                        <a:t>Clay, molding &amp; sculpting</a:t>
                      </a:r>
                    </a:p>
                  </a:txBody>
                  <a:tcPr anchor="ctr">
                    <a:noFill/>
                  </a:tcPr>
                </a:tc>
                <a:tc>
                  <a:txBody>
                    <a:bodyPr/>
                    <a:lstStyle/>
                    <a:p>
                      <a:pPr algn="ctr"/>
                      <a:r>
                        <a:rPr lang="en-US" sz="1200" dirty="0">
                          <a:solidFill>
                            <a:schemeClr val="bg1"/>
                          </a:solidFill>
                        </a:rPr>
                        <a:t>15%</a:t>
                      </a:r>
                    </a:p>
                  </a:txBody>
                  <a:tcPr anchor="ctr">
                    <a:noFill/>
                  </a:tcPr>
                </a:tc>
                <a:tc>
                  <a:txBody>
                    <a:bodyPr/>
                    <a:lstStyle/>
                    <a:p>
                      <a:pPr algn="ctr"/>
                      <a:r>
                        <a:rPr lang="en-US" sz="1200" dirty="0">
                          <a:solidFill>
                            <a:schemeClr val="bg1"/>
                          </a:solidFill>
                        </a:rPr>
                        <a:t>15%</a:t>
                      </a:r>
                    </a:p>
                  </a:txBody>
                  <a:tcPr anchor="ctr">
                    <a:solidFill>
                      <a:schemeClr val="bg1">
                        <a:lumMod val="20000"/>
                        <a:lumOff val="80000"/>
                      </a:schemeClr>
                    </a:solidFill>
                  </a:tcPr>
                </a:tc>
                <a:tc>
                  <a:txBody>
                    <a:bodyPr/>
                    <a:lstStyle/>
                    <a:p>
                      <a:pPr algn="ctr"/>
                      <a:r>
                        <a:rPr lang="en-US" sz="1200" dirty="0">
                          <a:solidFill>
                            <a:schemeClr val="bg1"/>
                          </a:solidFill>
                        </a:rPr>
                        <a:t>13%</a:t>
                      </a: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pPr marL="0" algn="l" defTabSz="914400" rtl="0" eaLnBrk="1" latinLnBrk="0" hangingPunct="1"/>
                      <a:r>
                        <a:rPr lang="en-US" sz="1200" b="0" kern="1200" dirty="0">
                          <a:solidFill>
                            <a:schemeClr val="bg1"/>
                          </a:solidFill>
                          <a:latin typeface="+mn-lt"/>
                          <a:ea typeface="+mn-ea"/>
                          <a:cs typeface="+mn-cs"/>
                        </a:rPr>
                        <a:t>Metal</a:t>
                      </a:r>
                    </a:p>
                  </a:txBody>
                  <a:tcPr anchor="ctr">
                    <a:noFill/>
                  </a:tcPr>
                </a:tc>
                <a:tc>
                  <a:txBody>
                    <a:bodyPr/>
                    <a:lstStyle/>
                    <a:p>
                      <a:pPr algn="ctr"/>
                      <a:r>
                        <a:rPr lang="en-US" sz="1200" dirty="0">
                          <a:solidFill>
                            <a:schemeClr val="bg1"/>
                          </a:solidFill>
                        </a:rPr>
                        <a:t>13%</a:t>
                      </a:r>
                    </a:p>
                  </a:txBody>
                  <a:tcPr anchor="ctr">
                    <a:noFill/>
                  </a:tcPr>
                </a:tc>
                <a:tc>
                  <a:txBody>
                    <a:bodyPr/>
                    <a:lstStyle/>
                    <a:p>
                      <a:pPr algn="ctr"/>
                      <a:r>
                        <a:rPr lang="en-US" sz="1200" dirty="0">
                          <a:solidFill>
                            <a:schemeClr val="bg1"/>
                          </a:solidFill>
                        </a:rPr>
                        <a:t>14%</a:t>
                      </a:r>
                    </a:p>
                  </a:txBody>
                  <a:tcPr anchor="ctr">
                    <a:solidFill>
                      <a:schemeClr val="bg1">
                        <a:lumMod val="20000"/>
                        <a:lumOff val="80000"/>
                      </a:schemeClr>
                    </a:solidFill>
                  </a:tcPr>
                </a:tc>
                <a:tc>
                  <a:txBody>
                    <a:bodyPr/>
                    <a:lstStyle/>
                    <a:p>
                      <a:pPr algn="ctr"/>
                      <a:r>
                        <a:rPr lang="en-US" sz="1200" dirty="0">
                          <a:solidFill>
                            <a:schemeClr val="bg1"/>
                          </a:solidFill>
                        </a:rPr>
                        <a:t>11%</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Mosaic tile /rocks</a:t>
                      </a: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11%</a:t>
                      </a:r>
                    </a:p>
                  </a:txBody>
                  <a:tcPr anchor="ctr">
                    <a:solidFill>
                      <a:schemeClr val="bg1">
                        <a:lumMod val="20000"/>
                        <a:lumOff val="80000"/>
                      </a:schemeClr>
                    </a:solidFill>
                  </a:tcPr>
                </a:tc>
                <a:tc>
                  <a:txBody>
                    <a:bodyPr/>
                    <a:lstStyle/>
                    <a:p>
                      <a:pPr algn="ctr"/>
                      <a:r>
                        <a:rPr lang="en-US" sz="1200" dirty="0">
                          <a:solidFill>
                            <a:schemeClr val="bg1"/>
                          </a:solidFill>
                        </a:rPr>
                        <a:t>10%</a:t>
                      </a:r>
                    </a:p>
                  </a:txBody>
                  <a:tcPr anchor="ctr">
                    <a:solidFill>
                      <a:schemeClr val="bg1">
                        <a:lumMod val="20000"/>
                        <a:lumOff val="80000"/>
                      </a:schemeClr>
                    </a:solidFill>
                  </a:tcPr>
                </a:tc>
                <a:extLst>
                  <a:ext uri="{0D108BD9-81ED-4DB2-BD59-A6C34878D82A}">
                    <a16:rowId xmlns:a16="http://schemas.microsoft.com/office/drawing/2014/main" val="1260973540"/>
                  </a:ext>
                </a:extLst>
              </a:tr>
              <a:tr h="334871">
                <a:tc>
                  <a:txBody>
                    <a:bodyPr/>
                    <a:lstStyle/>
                    <a:p>
                      <a:r>
                        <a:rPr lang="en-US" sz="1200" b="0" dirty="0">
                          <a:solidFill>
                            <a:schemeClr val="bg1"/>
                          </a:solidFill>
                        </a:rPr>
                        <a:t>Glass</a:t>
                      </a: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12%</a:t>
                      </a:r>
                    </a:p>
                  </a:txBody>
                  <a:tcPr anchor="ctr">
                    <a:solidFill>
                      <a:schemeClr val="bg1">
                        <a:lumMod val="20000"/>
                        <a:lumOff val="80000"/>
                      </a:schemeClr>
                    </a:solidFill>
                  </a:tcPr>
                </a:tc>
                <a:tc>
                  <a:txBody>
                    <a:bodyPr/>
                    <a:lstStyle/>
                    <a:p>
                      <a:pPr algn="ctr"/>
                      <a:r>
                        <a:rPr lang="en-US" sz="1200" dirty="0">
                          <a:solidFill>
                            <a:schemeClr val="bg1"/>
                          </a:solidFill>
                        </a:rPr>
                        <a:t>10%</a:t>
                      </a:r>
                    </a:p>
                  </a:txBody>
                  <a:tcPr anchor="ctr">
                    <a:solidFill>
                      <a:schemeClr val="bg1">
                        <a:lumMod val="20000"/>
                        <a:lumOff val="80000"/>
                      </a:schemeClr>
                    </a:solidFill>
                  </a:tcPr>
                </a:tc>
                <a:extLst>
                  <a:ext uri="{0D108BD9-81ED-4DB2-BD59-A6C34878D82A}">
                    <a16:rowId xmlns:a16="http://schemas.microsoft.com/office/drawing/2014/main" val="1118177052"/>
                  </a:ext>
                </a:extLst>
              </a:tr>
              <a:tr h="334871">
                <a:tc>
                  <a:txBody>
                    <a:bodyPr/>
                    <a:lstStyle/>
                    <a:p>
                      <a:r>
                        <a:rPr lang="en-US" sz="1200" b="0" dirty="0">
                          <a:solidFill>
                            <a:schemeClr val="bg1"/>
                          </a:solidFill>
                        </a:rPr>
                        <a:t>Other</a:t>
                      </a: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dirty="0">
                          <a:solidFill>
                            <a:schemeClr val="bg1"/>
                          </a:solidFill>
                        </a:rPr>
                        <a:t>17%</a:t>
                      </a:r>
                    </a:p>
                  </a:txBody>
                  <a:tcPr anchor="ctr">
                    <a:solidFill>
                      <a:schemeClr val="bg1">
                        <a:lumMod val="20000"/>
                        <a:lumOff val="80000"/>
                      </a:schemeClr>
                    </a:solidFill>
                  </a:tcPr>
                </a:tc>
                <a:tc>
                  <a:txBody>
                    <a:bodyPr/>
                    <a:lstStyle/>
                    <a:p>
                      <a:pPr algn="ctr"/>
                      <a:r>
                        <a:rPr lang="en-US" sz="1200" dirty="0">
                          <a:solidFill>
                            <a:schemeClr val="bg1"/>
                          </a:solidFill>
                        </a:rPr>
                        <a:t>18%</a:t>
                      </a:r>
                    </a:p>
                  </a:txBody>
                  <a:tcPr anchor="ctr">
                    <a:solidFill>
                      <a:schemeClr val="bg1">
                        <a:lumMod val="20000"/>
                        <a:lumOff val="80000"/>
                      </a:schemeClr>
                    </a:solidFill>
                  </a:tcPr>
                </a:tc>
                <a:extLst>
                  <a:ext uri="{0D108BD9-81ED-4DB2-BD59-A6C34878D82A}">
                    <a16:rowId xmlns:a16="http://schemas.microsoft.com/office/drawing/2014/main" val="1281829306"/>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1690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5. Do you use creative products that might not be found  in traditional art supply stores? If so, what types of products?</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22</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646329"/>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646328"/>
            <a:ext cx="612648" cy="417577"/>
          </a:xfrm>
          <a:prstGeom prst="rect">
            <a:avLst/>
          </a:prstGeom>
        </p:spPr>
      </p:pic>
      <p:sp>
        <p:nvSpPr>
          <p:cNvPr id="7" name="TextBox 6">
            <a:extLst>
              <a:ext uri="{FF2B5EF4-FFF2-40B4-BE49-F238E27FC236}">
                <a16:creationId xmlns:a16="http://schemas.microsoft.com/office/drawing/2014/main" id="{AC7925B4-E9BB-49B0-A17A-EF0AFBCCD8E2}"/>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2860361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879019874"/>
              </p:ext>
            </p:extLst>
          </p:nvPr>
        </p:nvGraphicFramePr>
        <p:xfrm>
          <a:off x="228600" y="1960880"/>
          <a:ext cx="6629401" cy="2841052"/>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r>
                        <a:rPr lang="en-US" sz="1200" b="0" dirty="0">
                          <a:solidFill>
                            <a:schemeClr val="bg1"/>
                          </a:solidFill>
                        </a:rPr>
                        <a:t>Fabric, wood crafts &amp; supplies</a:t>
                      </a:r>
                    </a:p>
                  </a:txBody>
                  <a:tcPr anchor="ctr">
                    <a:noFill/>
                  </a:tcPr>
                </a:tc>
                <a:tc>
                  <a:txBody>
                    <a:bodyPr/>
                    <a:lstStyle/>
                    <a:p>
                      <a:pPr algn="ctr"/>
                      <a:r>
                        <a:rPr lang="en-US" sz="1200" baseline="0" dirty="0">
                          <a:solidFill>
                            <a:schemeClr val="bg1"/>
                          </a:solidFill>
                        </a:rPr>
                        <a:t>31%</a:t>
                      </a:r>
                    </a:p>
                  </a:txBody>
                  <a:tcPr anchor="ctr">
                    <a:noFill/>
                  </a:tcPr>
                </a:tc>
                <a:tc>
                  <a:txBody>
                    <a:bodyPr/>
                    <a:lstStyle/>
                    <a:p>
                      <a:pPr algn="ctr"/>
                      <a:r>
                        <a:rPr lang="en-US" sz="1200" dirty="0">
                          <a:solidFill>
                            <a:schemeClr val="bg1"/>
                          </a:solidFill>
                        </a:rPr>
                        <a:t>26%</a:t>
                      </a:r>
                    </a:p>
                  </a:txBody>
                  <a:tcPr anchor="ctr">
                    <a:noFill/>
                  </a:tcPr>
                </a:tc>
                <a:tc>
                  <a:txBody>
                    <a:bodyPr/>
                    <a:lstStyle/>
                    <a:p>
                      <a:pPr algn="ctr"/>
                      <a:r>
                        <a:rPr lang="en-US" sz="1200" dirty="0">
                          <a:solidFill>
                            <a:schemeClr val="bg1"/>
                          </a:solidFill>
                        </a:rPr>
                        <a:t>28%</a:t>
                      </a:r>
                    </a:p>
                  </a:txBody>
                  <a:tcPr anchor="ctr">
                    <a:noFill/>
                  </a:tcPr>
                </a:tc>
                <a:extLst>
                  <a:ext uri="{0D108BD9-81ED-4DB2-BD59-A6C34878D82A}">
                    <a16:rowId xmlns:a16="http://schemas.microsoft.com/office/drawing/2014/main" val="4230878191"/>
                  </a:ext>
                </a:extLst>
              </a:tr>
              <a:tr h="306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Stencils &amp; craft paints</a:t>
                      </a:r>
                    </a:p>
                  </a:txBody>
                  <a:tcPr anchor="ctr">
                    <a:noFill/>
                  </a:tcPr>
                </a:tc>
                <a:tc>
                  <a:txBody>
                    <a:bodyPr/>
                    <a:lstStyle/>
                    <a:p>
                      <a:pPr algn="ctr"/>
                      <a:r>
                        <a:rPr lang="en-US" sz="1200" baseline="0" dirty="0">
                          <a:solidFill>
                            <a:schemeClr val="bg1"/>
                          </a:solidFill>
                        </a:rPr>
                        <a:t>20%</a:t>
                      </a:r>
                    </a:p>
                  </a:txBody>
                  <a:tcPr anchor="ctr">
                    <a:noFill/>
                  </a:tcPr>
                </a:tc>
                <a:tc>
                  <a:txBody>
                    <a:bodyPr/>
                    <a:lstStyle/>
                    <a:p>
                      <a:pPr algn="ctr"/>
                      <a:r>
                        <a:rPr lang="en-US" sz="1200" dirty="0">
                          <a:solidFill>
                            <a:schemeClr val="bg1"/>
                          </a:solidFill>
                        </a:rPr>
                        <a:t>24%</a:t>
                      </a:r>
                    </a:p>
                  </a:txBody>
                  <a:tcPr anchor="ctr">
                    <a:noFill/>
                  </a:tcPr>
                </a:tc>
                <a:tc>
                  <a:txBody>
                    <a:bodyPr/>
                    <a:lstStyle/>
                    <a:p>
                      <a:pPr algn="ctr"/>
                      <a:r>
                        <a:rPr lang="en-US" sz="1200" dirty="0">
                          <a:solidFill>
                            <a:schemeClr val="bg1"/>
                          </a:solidFill>
                        </a:rPr>
                        <a:t>27%</a:t>
                      </a:r>
                    </a:p>
                  </a:txBody>
                  <a:tcPr anchor="ctr">
                    <a:noFill/>
                  </a:tcPr>
                </a:tc>
                <a:extLst>
                  <a:ext uri="{0D108BD9-81ED-4DB2-BD59-A6C34878D82A}">
                    <a16:rowId xmlns:a16="http://schemas.microsoft.com/office/drawing/2014/main" val="399659408"/>
                  </a:ext>
                </a:extLst>
              </a:tr>
              <a:tr h="306132">
                <a:tc>
                  <a:txBody>
                    <a:bodyPr/>
                    <a:lstStyle/>
                    <a:p>
                      <a:r>
                        <a:rPr lang="en-US" sz="1200" b="0" dirty="0">
                          <a:solidFill>
                            <a:schemeClr val="bg1"/>
                          </a:solidFill>
                        </a:rPr>
                        <a:t>Clay, molding &amp; sculpting</a:t>
                      </a:r>
                    </a:p>
                  </a:txBody>
                  <a:tcPr anchor="ctr">
                    <a:noFill/>
                  </a:tcPr>
                </a:tc>
                <a:tc>
                  <a:txBody>
                    <a:bodyPr/>
                    <a:lstStyle/>
                    <a:p>
                      <a:pPr algn="ctr"/>
                      <a:r>
                        <a:rPr lang="en-US" sz="1200" baseline="0" dirty="0">
                          <a:solidFill>
                            <a:schemeClr val="bg1"/>
                          </a:solidFill>
                        </a:rPr>
                        <a:t>23%</a:t>
                      </a:r>
                    </a:p>
                  </a:txBody>
                  <a:tcPr anchor="ctr">
                    <a:noFill/>
                  </a:tcPr>
                </a:tc>
                <a:tc>
                  <a:txBody>
                    <a:bodyPr/>
                    <a:lstStyle/>
                    <a:p>
                      <a:pPr algn="ctr"/>
                      <a:r>
                        <a:rPr lang="en-US" sz="1200" dirty="0">
                          <a:solidFill>
                            <a:schemeClr val="bg1"/>
                          </a:solidFill>
                        </a:rPr>
                        <a:t>20%</a:t>
                      </a:r>
                    </a:p>
                  </a:txBody>
                  <a:tcPr anchor="ctr">
                    <a:noFill/>
                  </a:tcPr>
                </a:tc>
                <a:tc>
                  <a:txBody>
                    <a:bodyPr/>
                    <a:lstStyle/>
                    <a:p>
                      <a:pPr algn="ctr"/>
                      <a:r>
                        <a:rPr lang="en-US" sz="1200" dirty="0">
                          <a:solidFill>
                            <a:schemeClr val="bg1"/>
                          </a:solidFill>
                        </a:rPr>
                        <a:t>13%</a:t>
                      </a:r>
                    </a:p>
                  </a:txBody>
                  <a:tcPr anchor="ctr">
                    <a:noFill/>
                  </a:tcPr>
                </a:tc>
                <a:extLst>
                  <a:ext uri="{0D108BD9-81ED-4DB2-BD59-A6C34878D82A}">
                    <a16:rowId xmlns:a16="http://schemas.microsoft.com/office/drawing/2014/main" val="2159702854"/>
                  </a:ext>
                </a:extLst>
              </a:tr>
              <a:tr h="306132">
                <a:tc>
                  <a:txBody>
                    <a:bodyPr/>
                    <a:lstStyle/>
                    <a:p>
                      <a:pPr marL="0" algn="l" defTabSz="914400" rtl="0" eaLnBrk="1" latinLnBrk="0" hangingPunct="1"/>
                      <a:r>
                        <a:rPr lang="en-US" sz="1200" b="0" kern="1200" dirty="0">
                          <a:solidFill>
                            <a:schemeClr val="bg1"/>
                          </a:solidFill>
                          <a:latin typeface="+mn-lt"/>
                          <a:ea typeface="+mn-ea"/>
                          <a:cs typeface="+mn-cs"/>
                        </a:rPr>
                        <a:t>Metal</a:t>
                      </a:r>
                    </a:p>
                  </a:txBody>
                  <a:tcPr anchor="ctr">
                    <a:noFill/>
                  </a:tcPr>
                </a:tc>
                <a:tc>
                  <a:txBody>
                    <a:bodyPr/>
                    <a:lstStyle/>
                    <a:p>
                      <a:pPr algn="ctr"/>
                      <a:r>
                        <a:rPr lang="en-US" sz="1200" baseline="0" dirty="0">
                          <a:solidFill>
                            <a:schemeClr val="bg1"/>
                          </a:solidFill>
                        </a:rPr>
                        <a:t>13%</a:t>
                      </a:r>
                    </a:p>
                  </a:txBody>
                  <a:tcPr anchor="ctr">
                    <a:noFill/>
                  </a:tcPr>
                </a:tc>
                <a:tc>
                  <a:txBody>
                    <a:bodyPr/>
                    <a:lstStyle/>
                    <a:p>
                      <a:pPr algn="ctr"/>
                      <a:r>
                        <a:rPr lang="en-US" sz="1200" dirty="0">
                          <a:solidFill>
                            <a:schemeClr val="bg1"/>
                          </a:solidFill>
                        </a:rPr>
                        <a:t>19%</a:t>
                      </a:r>
                    </a:p>
                  </a:txBody>
                  <a:tcPr anchor="ctr">
                    <a:noFill/>
                  </a:tcPr>
                </a:tc>
                <a:tc>
                  <a:txBody>
                    <a:bodyPr/>
                    <a:lstStyle/>
                    <a:p>
                      <a:pPr algn="ctr"/>
                      <a:r>
                        <a:rPr lang="en-US" sz="1200" dirty="0">
                          <a:solidFill>
                            <a:schemeClr val="bg1"/>
                          </a:solidFill>
                        </a:rPr>
                        <a:t>12%</a:t>
                      </a:r>
                    </a:p>
                  </a:txBody>
                  <a:tcPr anchor="ctr">
                    <a:noFill/>
                  </a:tcPr>
                </a:tc>
                <a:extLst>
                  <a:ext uri="{0D108BD9-81ED-4DB2-BD59-A6C34878D82A}">
                    <a16:rowId xmlns:a16="http://schemas.microsoft.com/office/drawing/2014/main" val="3343760334"/>
                  </a:ext>
                </a:extLst>
              </a:tr>
              <a:tr h="306132">
                <a:tc>
                  <a:txBody>
                    <a:bodyPr/>
                    <a:lstStyle/>
                    <a:p>
                      <a:r>
                        <a:rPr lang="en-US" sz="1200" b="0" dirty="0">
                          <a:solidFill>
                            <a:schemeClr val="bg1"/>
                          </a:solidFill>
                        </a:rPr>
                        <a:t>Mosaic tile /rocks</a:t>
                      </a:r>
                    </a:p>
                  </a:txBody>
                  <a:tcPr anchor="ctr">
                    <a:noFill/>
                  </a:tcPr>
                </a:tc>
                <a:tc>
                  <a:txBody>
                    <a:bodyPr/>
                    <a:lstStyle/>
                    <a:p>
                      <a:pPr algn="ctr"/>
                      <a:r>
                        <a:rPr lang="en-US" sz="1200" baseline="0" dirty="0">
                          <a:solidFill>
                            <a:schemeClr val="bg1"/>
                          </a:solidFill>
                        </a:rPr>
                        <a:t>8%</a:t>
                      </a: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11%</a:t>
                      </a:r>
                    </a:p>
                  </a:txBody>
                  <a:tcPr anchor="ctr">
                    <a:noFill/>
                  </a:tcPr>
                </a:tc>
                <a:extLst>
                  <a:ext uri="{0D108BD9-81ED-4DB2-BD59-A6C34878D82A}">
                    <a16:rowId xmlns:a16="http://schemas.microsoft.com/office/drawing/2014/main" val="1260973540"/>
                  </a:ext>
                </a:extLst>
              </a:tr>
              <a:tr h="284284">
                <a:tc>
                  <a:txBody>
                    <a:bodyPr/>
                    <a:lstStyle/>
                    <a:p>
                      <a:r>
                        <a:rPr lang="en-US" sz="1200" b="0" dirty="0">
                          <a:solidFill>
                            <a:schemeClr val="bg1"/>
                          </a:solidFill>
                        </a:rPr>
                        <a:t>Glass</a:t>
                      </a:r>
                    </a:p>
                  </a:txBody>
                  <a:tcPr anchor="ctr">
                    <a:noFill/>
                  </a:tcPr>
                </a:tc>
                <a:tc>
                  <a:txBody>
                    <a:bodyPr/>
                    <a:lstStyle/>
                    <a:p>
                      <a:pPr algn="ctr"/>
                      <a:r>
                        <a:rPr lang="en-US" sz="1200" baseline="0" dirty="0">
                          <a:solidFill>
                            <a:schemeClr val="bg1"/>
                          </a:solidFill>
                        </a:rPr>
                        <a:t>12%</a:t>
                      </a:r>
                    </a:p>
                  </a:txBody>
                  <a:tcPr anchor="ctr">
                    <a:noFill/>
                  </a:tcPr>
                </a:tc>
                <a:tc>
                  <a:txBody>
                    <a:bodyPr/>
                    <a:lstStyle/>
                    <a:p>
                      <a:pPr algn="ctr"/>
                      <a:r>
                        <a:rPr lang="en-US" sz="1200" dirty="0">
                          <a:solidFill>
                            <a:schemeClr val="bg1"/>
                          </a:solidFill>
                        </a:rPr>
                        <a:t>14%</a:t>
                      </a:r>
                    </a:p>
                  </a:txBody>
                  <a:tcPr anchor="ctr">
                    <a:noFill/>
                  </a:tcPr>
                </a:tc>
                <a:tc>
                  <a:txBody>
                    <a:bodyPr/>
                    <a:lstStyle/>
                    <a:p>
                      <a:pPr algn="ctr"/>
                      <a:r>
                        <a:rPr lang="en-US" sz="1200" dirty="0">
                          <a:solidFill>
                            <a:schemeClr val="bg1"/>
                          </a:solidFill>
                        </a:rPr>
                        <a:t>10%</a:t>
                      </a:r>
                    </a:p>
                  </a:txBody>
                  <a:tcPr anchor="ctr">
                    <a:noFill/>
                  </a:tcPr>
                </a:tc>
                <a:extLst>
                  <a:ext uri="{0D108BD9-81ED-4DB2-BD59-A6C34878D82A}">
                    <a16:rowId xmlns:a16="http://schemas.microsoft.com/office/drawing/2014/main" val="1118177052"/>
                  </a:ext>
                </a:extLst>
              </a:tr>
              <a:tr h="306132">
                <a:tc>
                  <a:txBody>
                    <a:bodyPr/>
                    <a:lstStyle/>
                    <a:p>
                      <a:r>
                        <a:rPr lang="en-US" sz="1200" b="0" dirty="0">
                          <a:solidFill>
                            <a:schemeClr val="bg1"/>
                          </a:solidFill>
                        </a:rPr>
                        <a:t>Other</a:t>
                      </a:r>
                    </a:p>
                  </a:txBody>
                  <a:tcPr anchor="ctr">
                    <a:noFill/>
                  </a:tcPr>
                </a:tc>
                <a:tc>
                  <a:txBody>
                    <a:bodyPr/>
                    <a:lstStyle/>
                    <a:p>
                      <a:pPr algn="ctr"/>
                      <a:r>
                        <a:rPr lang="en-US" sz="1200" baseline="0" dirty="0">
                          <a:solidFill>
                            <a:schemeClr val="bg1"/>
                          </a:solidFill>
                        </a:rPr>
                        <a:t>13%</a:t>
                      </a:r>
                    </a:p>
                  </a:txBody>
                  <a:tcPr anchor="ctr">
                    <a:noFill/>
                  </a:tcPr>
                </a:tc>
                <a:tc>
                  <a:txBody>
                    <a:bodyPr/>
                    <a:lstStyle/>
                    <a:p>
                      <a:pPr algn="ctr"/>
                      <a:r>
                        <a:rPr lang="en-US" sz="1200" dirty="0">
                          <a:solidFill>
                            <a:schemeClr val="bg1"/>
                          </a:solidFill>
                        </a:rPr>
                        <a:t>23%</a:t>
                      </a:r>
                    </a:p>
                  </a:txBody>
                  <a:tcPr anchor="ctr">
                    <a:noFill/>
                  </a:tcPr>
                </a:tc>
                <a:tc>
                  <a:txBody>
                    <a:bodyPr/>
                    <a:lstStyle/>
                    <a:p>
                      <a:pPr algn="ctr"/>
                      <a:r>
                        <a:rPr lang="en-US" sz="1200" dirty="0">
                          <a:solidFill>
                            <a:schemeClr val="bg1"/>
                          </a:solidFill>
                        </a:rPr>
                        <a:t>17%</a:t>
                      </a: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7162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5. Do you use creative products that might not be found  in traditional art supply stores? If so, what types of products?</a:t>
            </a:r>
          </a:p>
        </p:txBody>
      </p:sp>
      <p:sp>
        <p:nvSpPr>
          <p:cNvPr id="5" name="Slide Number Placeholder 1">
            <a:extLst>
              <a:ext uri="{FF2B5EF4-FFF2-40B4-BE49-F238E27FC236}">
                <a16:creationId xmlns:a16="http://schemas.microsoft.com/office/drawing/2014/main" id="{B7EA7128-1B67-4B3F-A78A-D8AC1095256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23</a:t>
            </a:fld>
            <a:endParaRPr lang="en-US" dirty="0"/>
          </a:p>
        </p:txBody>
      </p:sp>
      <p:sp>
        <p:nvSpPr>
          <p:cNvPr id="7" name="TextBox 6">
            <a:extLst>
              <a:ext uri="{FF2B5EF4-FFF2-40B4-BE49-F238E27FC236}">
                <a16:creationId xmlns:a16="http://schemas.microsoft.com/office/drawing/2014/main" id="{3001E411-B5E0-4F91-B4D1-B9C1B560C0C5}"/>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318639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Mediums Recently Used – U.S.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The increase in acrylic paintings as a favorite artwork is reflected in an increase in the use of acrylic paint.</a:t>
            </a:r>
          </a:p>
          <a:p>
            <a:pPr lvl="1">
              <a:buFont typeface="Wingdings" panose="05000000000000000000" pitchFamily="2" charset="2"/>
              <a:buChar char="Ø"/>
            </a:pPr>
            <a:r>
              <a:rPr lang="en-US" b="0" dirty="0">
                <a:solidFill>
                  <a:schemeClr val="bg1"/>
                </a:solidFill>
              </a:rPr>
              <a:t>Use of drawing pencils, watercolors, pen and ink, markers, and graphite also show strong upward trends.</a:t>
            </a:r>
          </a:p>
          <a:p>
            <a:pPr lvl="1">
              <a:buFont typeface="Wingdings" panose="05000000000000000000" pitchFamily="2" charset="2"/>
              <a:buChar char="Ø"/>
            </a:pPr>
            <a:r>
              <a:rPr lang="en-US" b="0" dirty="0">
                <a:solidFill>
                  <a:schemeClr val="bg1"/>
                </a:solidFill>
              </a:rPr>
              <a:t>Trended data also reflect the decline in the popularity of oil painting.</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24</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ext uri="{D42A27DB-BD31-4B8C-83A1-F6EECF244321}">
                <p14:modId xmlns:p14="http://schemas.microsoft.com/office/powerpoint/2010/main" val="3819022424"/>
              </p:ext>
            </p:extLst>
          </p:nvPr>
        </p:nvGraphicFramePr>
        <p:xfrm>
          <a:off x="1524000" y="2971800"/>
          <a:ext cx="5715000" cy="271272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2020918141"/>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Top 10 Responses</a:t>
                      </a:r>
                    </a:p>
                  </a:txBody>
                  <a:tcPr/>
                </a:tc>
                <a:tc>
                  <a:txBody>
                    <a:bodyPr/>
                    <a:lstStyle/>
                    <a:p>
                      <a:pPr algn="ctr"/>
                      <a:r>
                        <a:rPr lang="en-US" sz="1200" b="1" dirty="0">
                          <a:solidFill>
                            <a:schemeClr val="bg1"/>
                          </a:solidFill>
                        </a:rPr>
                        <a:t>2012</a:t>
                      </a:r>
                    </a:p>
                  </a:txBody>
                  <a:tcPr anchor="ct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Acrylic paint </a:t>
                      </a:r>
                    </a:p>
                  </a:txBody>
                  <a:tcPr anchor="ctr"/>
                </a:tc>
                <a:tc>
                  <a:txBody>
                    <a:bodyPr/>
                    <a:lstStyle/>
                    <a:p>
                      <a:pPr algn="ctr"/>
                      <a:r>
                        <a:rPr lang="en-US" sz="1000" baseline="0" dirty="0">
                          <a:solidFill>
                            <a:schemeClr val="bg1"/>
                          </a:solidFill>
                        </a:rPr>
                        <a:t>59%</a:t>
                      </a:r>
                    </a:p>
                  </a:txBody>
                  <a:tcPr anchor="ctr"/>
                </a:tc>
                <a:tc>
                  <a:txBody>
                    <a:bodyPr/>
                    <a:lstStyle/>
                    <a:p>
                      <a:pPr algn="ctr"/>
                      <a:r>
                        <a:rPr lang="en-US" sz="1000" dirty="0">
                          <a:solidFill>
                            <a:schemeClr val="bg1"/>
                          </a:solidFill>
                        </a:rPr>
                        <a:t>58%</a:t>
                      </a:r>
                    </a:p>
                  </a:txBody>
                  <a:tcPr/>
                </a:tc>
                <a:tc>
                  <a:txBody>
                    <a:bodyPr/>
                    <a:lstStyle/>
                    <a:p>
                      <a:pPr algn="ctr"/>
                      <a:r>
                        <a:rPr lang="en-US" sz="1000" baseline="0" dirty="0">
                          <a:solidFill>
                            <a:schemeClr val="bg1"/>
                          </a:solidFill>
                        </a:rPr>
                        <a:t>67%</a:t>
                      </a:r>
                      <a:endParaRPr lang="en-US" sz="1000" dirty="0">
                        <a:solidFill>
                          <a:schemeClr val="bg1"/>
                        </a:solidFill>
                      </a:endParaRP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Drawing pencils </a:t>
                      </a:r>
                    </a:p>
                  </a:txBody>
                  <a:tcPr anchor="ctr"/>
                </a:tc>
                <a:tc>
                  <a:txBody>
                    <a:bodyPr/>
                    <a:lstStyle/>
                    <a:p>
                      <a:pPr algn="ctr"/>
                      <a:r>
                        <a:rPr lang="en-US" sz="1000" dirty="0">
                          <a:solidFill>
                            <a:schemeClr val="bg1"/>
                          </a:solidFill>
                        </a:rPr>
                        <a:t>47%</a:t>
                      </a:r>
                    </a:p>
                  </a:txBody>
                  <a:tcPr anchor="ctr"/>
                </a:tc>
                <a:tc>
                  <a:txBody>
                    <a:bodyPr/>
                    <a:lstStyle/>
                    <a:p>
                      <a:pPr algn="ctr"/>
                      <a:r>
                        <a:rPr lang="en-US" sz="1000" dirty="0">
                          <a:solidFill>
                            <a:schemeClr val="bg1"/>
                          </a:solidFill>
                        </a:rPr>
                        <a:t>52%</a:t>
                      </a:r>
                    </a:p>
                  </a:txBody>
                  <a:tcPr/>
                </a:tc>
                <a:tc>
                  <a:txBody>
                    <a:bodyPr/>
                    <a:lstStyle/>
                    <a:p>
                      <a:pPr algn="ctr"/>
                      <a:r>
                        <a:rPr lang="en-US" sz="1000" baseline="0" dirty="0">
                          <a:solidFill>
                            <a:schemeClr val="bg1"/>
                          </a:solidFill>
                        </a:rPr>
                        <a:t>59%</a:t>
                      </a:r>
                      <a:endParaRPr lang="en-US" sz="1000" dirty="0">
                        <a:solidFill>
                          <a:schemeClr val="bg1"/>
                        </a:solidFill>
                      </a:endParaRP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Watercolors </a:t>
                      </a:r>
                    </a:p>
                  </a:txBody>
                  <a:tcPr anchor="ctr"/>
                </a:tc>
                <a:tc>
                  <a:txBody>
                    <a:bodyPr/>
                    <a:lstStyle/>
                    <a:p>
                      <a:pPr algn="ctr"/>
                      <a:r>
                        <a:rPr lang="en-US" sz="1000" dirty="0">
                          <a:solidFill>
                            <a:schemeClr val="bg1"/>
                          </a:solidFill>
                        </a:rPr>
                        <a:t>47%</a:t>
                      </a:r>
                    </a:p>
                  </a:txBody>
                  <a:tcPr anchor="ctr"/>
                </a:tc>
                <a:tc>
                  <a:txBody>
                    <a:bodyPr/>
                    <a:lstStyle/>
                    <a:p>
                      <a:pPr algn="ctr"/>
                      <a:r>
                        <a:rPr lang="en-US" sz="1000" dirty="0">
                          <a:solidFill>
                            <a:schemeClr val="bg1"/>
                          </a:solidFill>
                        </a:rPr>
                        <a:t>47%</a:t>
                      </a:r>
                    </a:p>
                  </a:txBody>
                  <a:tcPr/>
                </a:tc>
                <a:tc>
                  <a:txBody>
                    <a:bodyPr/>
                    <a:lstStyle/>
                    <a:p>
                      <a:pPr algn="ctr"/>
                      <a:r>
                        <a:rPr lang="en-US" sz="1000" baseline="0" dirty="0">
                          <a:solidFill>
                            <a:schemeClr val="bg1"/>
                          </a:solidFill>
                        </a:rPr>
                        <a:t>56%</a:t>
                      </a:r>
                      <a:endParaRPr lang="en-US" sz="1000" dirty="0">
                        <a:solidFill>
                          <a:schemeClr val="bg1"/>
                        </a:solidFill>
                      </a:endParaRP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Pen and ink </a:t>
                      </a:r>
                      <a:endParaRPr lang="en-US" sz="1000" b="1" kern="1200" dirty="0">
                        <a:solidFill>
                          <a:schemeClr val="bg1"/>
                        </a:solidFill>
                        <a:latin typeface="+mn-lt"/>
                        <a:ea typeface="+mn-ea"/>
                        <a:cs typeface="+mn-cs"/>
                      </a:endParaRPr>
                    </a:p>
                  </a:txBody>
                  <a:tcPr anchor="ctr"/>
                </a:tc>
                <a:tc>
                  <a:txBody>
                    <a:bodyPr/>
                    <a:lstStyle/>
                    <a:p>
                      <a:pPr algn="ctr"/>
                      <a:r>
                        <a:rPr lang="en-US" sz="1000" dirty="0">
                          <a:solidFill>
                            <a:schemeClr val="bg1"/>
                          </a:solidFill>
                        </a:rPr>
                        <a:t>38%</a:t>
                      </a:r>
                    </a:p>
                  </a:txBody>
                  <a:tcPr/>
                </a:tc>
                <a:tc>
                  <a:txBody>
                    <a:bodyPr/>
                    <a:lstStyle/>
                    <a:p>
                      <a:pPr algn="ctr"/>
                      <a:r>
                        <a:rPr lang="en-US" sz="1000" dirty="0">
                          <a:solidFill>
                            <a:schemeClr val="bg1"/>
                          </a:solidFill>
                        </a:rPr>
                        <a:t>41%</a:t>
                      </a:r>
                    </a:p>
                  </a:txBody>
                  <a:tcPr/>
                </a:tc>
                <a:tc>
                  <a:txBody>
                    <a:bodyPr/>
                    <a:lstStyle/>
                    <a:p>
                      <a:pPr algn="ctr"/>
                      <a:r>
                        <a:rPr lang="en-US" sz="1000" baseline="0" dirty="0">
                          <a:solidFill>
                            <a:schemeClr val="bg1"/>
                          </a:solidFill>
                        </a:rPr>
                        <a:t>48%</a:t>
                      </a:r>
                      <a:endParaRPr lang="en-US" sz="1000" dirty="0">
                        <a:solidFill>
                          <a:schemeClr val="bg1"/>
                        </a:solidFill>
                      </a:endParaRP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Colored pencils </a:t>
                      </a:r>
                    </a:p>
                  </a:txBody>
                  <a:tcPr anchor="ctr"/>
                </a:tc>
                <a:tc>
                  <a:txBody>
                    <a:bodyPr/>
                    <a:lstStyle/>
                    <a:p>
                      <a:pPr algn="ctr"/>
                      <a:r>
                        <a:rPr lang="en-US" sz="1000" dirty="0">
                          <a:solidFill>
                            <a:schemeClr val="bg1"/>
                          </a:solidFill>
                        </a:rPr>
                        <a:t>42%</a:t>
                      </a:r>
                    </a:p>
                  </a:txBody>
                  <a:tcPr/>
                </a:tc>
                <a:tc>
                  <a:txBody>
                    <a:bodyPr/>
                    <a:lstStyle/>
                    <a:p>
                      <a:pPr algn="ctr"/>
                      <a:r>
                        <a:rPr lang="en-US" sz="1000" dirty="0">
                          <a:solidFill>
                            <a:schemeClr val="bg1"/>
                          </a:solidFill>
                        </a:rPr>
                        <a:t>39%</a:t>
                      </a:r>
                    </a:p>
                  </a:txBody>
                  <a:tcPr/>
                </a:tc>
                <a:tc>
                  <a:txBody>
                    <a:bodyPr/>
                    <a:lstStyle/>
                    <a:p>
                      <a:pPr algn="ctr"/>
                      <a:r>
                        <a:rPr lang="en-US" sz="1000" baseline="0" dirty="0">
                          <a:solidFill>
                            <a:schemeClr val="bg1"/>
                          </a:solidFill>
                        </a:rPr>
                        <a:t>50%</a:t>
                      </a:r>
                      <a:endParaRPr lang="en-US" sz="1000" dirty="0">
                        <a:solidFill>
                          <a:schemeClr val="bg1"/>
                        </a:solidFill>
                      </a:endParaRP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Markers</a:t>
                      </a:r>
                    </a:p>
                  </a:txBody>
                  <a:tcPr anchor="ctr"/>
                </a:tc>
                <a:tc>
                  <a:txBody>
                    <a:bodyPr/>
                    <a:lstStyle/>
                    <a:p>
                      <a:pPr algn="ctr"/>
                      <a:r>
                        <a:rPr lang="en-US" sz="1000" dirty="0">
                          <a:solidFill>
                            <a:schemeClr val="bg1"/>
                          </a:solidFill>
                        </a:rPr>
                        <a:t>29%</a:t>
                      </a:r>
                    </a:p>
                  </a:txBody>
                  <a:tcPr anchor="ctr"/>
                </a:tc>
                <a:tc>
                  <a:txBody>
                    <a:bodyPr/>
                    <a:lstStyle/>
                    <a:p>
                      <a:pPr algn="ctr"/>
                      <a:r>
                        <a:rPr lang="en-US" sz="1000" dirty="0">
                          <a:solidFill>
                            <a:schemeClr val="bg1"/>
                          </a:solidFill>
                        </a:rPr>
                        <a:t>29%</a:t>
                      </a:r>
                    </a:p>
                  </a:txBody>
                  <a:tcPr/>
                </a:tc>
                <a:tc>
                  <a:txBody>
                    <a:bodyPr/>
                    <a:lstStyle/>
                    <a:p>
                      <a:pPr algn="ctr"/>
                      <a:r>
                        <a:rPr lang="en-US" sz="1000" baseline="0" dirty="0">
                          <a:solidFill>
                            <a:schemeClr val="bg1"/>
                          </a:solidFill>
                        </a:rPr>
                        <a:t>39%</a:t>
                      </a:r>
                      <a:endParaRPr lang="en-US" sz="1000" dirty="0">
                        <a:solidFill>
                          <a:schemeClr val="bg1"/>
                        </a:solidFill>
                      </a:endParaRP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Graphite</a:t>
                      </a:r>
                    </a:p>
                  </a:txBody>
                  <a:tcPr anchor="ctr"/>
                </a:tc>
                <a:tc>
                  <a:txBody>
                    <a:bodyPr/>
                    <a:lstStyle/>
                    <a:p>
                      <a:pPr algn="ctr"/>
                      <a:r>
                        <a:rPr lang="en-US" sz="1000" dirty="0">
                          <a:solidFill>
                            <a:schemeClr val="bg1"/>
                          </a:solidFill>
                        </a:rPr>
                        <a:t>27%</a:t>
                      </a:r>
                    </a:p>
                  </a:txBody>
                  <a:tcPr anchor="ctr"/>
                </a:tc>
                <a:tc>
                  <a:txBody>
                    <a:bodyPr/>
                    <a:lstStyle/>
                    <a:p>
                      <a:pPr algn="ctr"/>
                      <a:r>
                        <a:rPr lang="en-US" sz="1000" dirty="0">
                          <a:solidFill>
                            <a:schemeClr val="bg1"/>
                          </a:solidFill>
                        </a:rPr>
                        <a:t>32%</a:t>
                      </a:r>
                    </a:p>
                  </a:txBody>
                  <a:tcPr/>
                </a:tc>
                <a:tc>
                  <a:txBody>
                    <a:bodyPr/>
                    <a:lstStyle/>
                    <a:p>
                      <a:pPr algn="ctr"/>
                      <a:r>
                        <a:rPr lang="en-US" sz="1000" baseline="0" dirty="0">
                          <a:solidFill>
                            <a:schemeClr val="bg1"/>
                          </a:solidFill>
                        </a:rPr>
                        <a:t>37%</a:t>
                      </a:r>
                      <a:endParaRPr lang="en-US" sz="1000" dirty="0">
                        <a:solidFill>
                          <a:schemeClr val="bg1"/>
                        </a:solidFill>
                      </a:endParaRPr>
                    </a:p>
                  </a:txBody>
                  <a:tcPr anchor="ctr"/>
                </a:tc>
                <a:extLst>
                  <a:ext uri="{0D108BD9-81ED-4DB2-BD59-A6C34878D82A}">
                    <a16:rowId xmlns:a16="http://schemas.microsoft.com/office/drawing/2014/main" val="949953466"/>
                  </a:ext>
                </a:extLst>
              </a:tr>
              <a:tr h="145366">
                <a:tc>
                  <a:txBody>
                    <a:bodyPr/>
                    <a:lstStyle/>
                    <a:p>
                      <a:r>
                        <a:rPr lang="en-US" sz="1000" b="1" dirty="0">
                          <a:solidFill>
                            <a:schemeClr val="bg1"/>
                          </a:solidFill>
                        </a:rPr>
                        <a:t>Sketching charcoal </a:t>
                      </a:r>
                    </a:p>
                  </a:txBody>
                  <a:tcPr anchor="ctr"/>
                </a:tc>
                <a:tc>
                  <a:txBody>
                    <a:bodyPr/>
                    <a:lstStyle/>
                    <a:p>
                      <a:pPr algn="ctr"/>
                      <a:r>
                        <a:rPr lang="en-US" sz="1000" dirty="0">
                          <a:solidFill>
                            <a:schemeClr val="bg1"/>
                          </a:solidFill>
                        </a:rPr>
                        <a:t>25%</a:t>
                      </a:r>
                    </a:p>
                  </a:txBody>
                  <a:tcPr anchor="ctr"/>
                </a:tc>
                <a:tc>
                  <a:txBody>
                    <a:bodyPr/>
                    <a:lstStyle/>
                    <a:p>
                      <a:pPr algn="ctr"/>
                      <a:r>
                        <a:rPr lang="en-US" sz="1000" dirty="0">
                          <a:solidFill>
                            <a:schemeClr val="bg1"/>
                          </a:solidFill>
                        </a:rPr>
                        <a:t>27%</a:t>
                      </a:r>
                    </a:p>
                  </a:txBody>
                  <a:tcPr/>
                </a:tc>
                <a:tc>
                  <a:txBody>
                    <a:bodyPr/>
                    <a:lstStyle/>
                    <a:p>
                      <a:pPr algn="ctr"/>
                      <a:r>
                        <a:rPr lang="en-US" sz="1000" baseline="0" dirty="0">
                          <a:solidFill>
                            <a:schemeClr val="bg1"/>
                          </a:solidFill>
                        </a:rPr>
                        <a:t>29%</a:t>
                      </a:r>
                      <a:endParaRPr lang="en-US" sz="1000" dirty="0">
                        <a:solidFill>
                          <a:schemeClr val="bg1"/>
                        </a:solidFill>
                      </a:endParaRPr>
                    </a:p>
                  </a:txBody>
                  <a:tcPr anchor="ctr"/>
                </a:tc>
                <a:extLst>
                  <a:ext uri="{0D108BD9-81ED-4DB2-BD59-A6C34878D82A}">
                    <a16:rowId xmlns:a16="http://schemas.microsoft.com/office/drawing/2014/main" val="3678570858"/>
                  </a:ext>
                </a:extLst>
              </a:tr>
              <a:tr h="145366">
                <a:tc>
                  <a:txBody>
                    <a:bodyPr/>
                    <a:lstStyle/>
                    <a:p>
                      <a:r>
                        <a:rPr lang="en-US" sz="1000" b="1" dirty="0">
                          <a:solidFill>
                            <a:schemeClr val="bg1"/>
                          </a:solidFill>
                        </a:rPr>
                        <a:t>Oil paint </a:t>
                      </a:r>
                    </a:p>
                  </a:txBody>
                  <a:tcPr anchor="ctr"/>
                </a:tc>
                <a:tc>
                  <a:txBody>
                    <a:bodyPr/>
                    <a:lstStyle/>
                    <a:p>
                      <a:pPr algn="ctr"/>
                      <a:r>
                        <a:rPr lang="en-US" sz="1000" dirty="0">
                          <a:solidFill>
                            <a:schemeClr val="bg1"/>
                          </a:solidFill>
                        </a:rPr>
                        <a:t>31%</a:t>
                      </a:r>
                    </a:p>
                  </a:txBody>
                  <a:tcPr anchor="ctr"/>
                </a:tc>
                <a:tc>
                  <a:txBody>
                    <a:bodyPr/>
                    <a:lstStyle/>
                    <a:p>
                      <a:pPr algn="ctr"/>
                      <a:r>
                        <a:rPr lang="en-US" sz="1000" dirty="0">
                          <a:solidFill>
                            <a:schemeClr val="bg1"/>
                          </a:solidFill>
                        </a:rPr>
                        <a:t>34%</a:t>
                      </a:r>
                    </a:p>
                  </a:txBody>
                  <a:tcPr/>
                </a:tc>
                <a:tc>
                  <a:txBody>
                    <a:bodyPr/>
                    <a:lstStyle/>
                    <a:p>
                      <a:pPr algn="ctr"/>
                      <a:r>
                        <a:rPr lang="en-US" sz="1000" baseline="0" dirty="0">
                          <a:solidFill>
                            <a:schemeClr val="bg1"/>
                          </a:solidFill>
                        </a:rPr>
                        <a:t>27%</a:t>
                      </a:r>
                      <a:endParaRPr lang="en-US" sz="1000" dirty="0">
                        <a:solidFill>
                          <a:schemeClr val="bg1"/>
                        </a:solidFill>
                      </a:endParaRPr>
                    </a:p>
                  </a:txBody>
                  <a:tcPr anchor="ctr"/>
                </a:tc>
                <a:extLst>
                  <a:ext uri="{0D108BD9-81ED-4DB2-BD59-A6C34878D82A}">
                    <a16:rowId xmlns:a16="http://schemas.microsoft.com/office/drawing/2014/main" val="3340200776"/>
                  </a:ext>
                </a:extLst>
              </a:tr>
              <a:tr h="145366">
                <a:tc>
                  <a:txBody>
                    <a:bodyPr/>
                    <a:lstStyle/>
                    <a:p>
                      <a:r>
                        <a:rPr lang="en-US" sz="1000" b="1" dirty="0">
                          <a:solidFill>
                            <a:schemeClr val="bg1"/>
                          </a:solidFill>
                        </a:rPr>
                        <a:t>Pastels (soft)</a:t>
                      </a:r>
                    </a:p>
                  </a:txBody>
                  <a:tcPr anchor="ctr"/>
                </a:tc>
                <a:tc>
                  <a:txBody>
                    <a:bodyPr/>
                    <a:lstStyle/>
                    <a:p>
                      <a:pPr algn="ctr"/>
                      <a:r>
                        <a:rPr lang="en-US" sz="1000" dirty="0">
                          <a:solidFill>
                            <a:schemeClr val="bg1"/>
                          </a:solidFill>
                        </a:rPr>
                        <a:t>24%</a:t>
                      </a:r>
                    </a:p>
                  </a:txBody>
                  <a:tcPr anchor="ctr"/>
                </a:tc>
                <a:tc>
                  <a:txBody>
                    <a:bodyPr/>
                    <a:lstStyle/>
                    <a:p>
                      <a:pPr algn="ctr"/>
                      <a:r>
                        <a:rPr lang="en-US" sz="1000" dirty="0">
                          <a:solidFill>
                            <a:schemeClr val="bg1"/>
                          </a:solidFill>
                        </a:rPr>
                        <a:t>23%</a:t>
                      </a:r>
                    </a:p>
                  </a:txBody>
                  <a:tcPr/>
                </a:tc>
                <a:tc>
                  <a:txBody>
                    <a:bodyPr/>
                    <a:lstStyle/>
                    <a:p>
                      <a:pPr algn="ctr"/>
                      <a:r>
                        <a:rPr lang="en-US" sz="1000" baseline="0" dirty="0">
                          <a:solidFill>
                            <a:schemeClr val="bg1"/>
                          </a:solidFill>
                        </a:rPr>
                        <a:t>23%</a:t>
                      </a:r>
                      <a:endParaRPr lang="en-US" sz="1000" dirty="0">
                        <a:solidFill>
                          <a:schemeClr val="bg1"/>
                        </a:solidFill>
                      </a:endParaRPr>
                    </a:p>
                  </a:txBody>
                  <a:tcPr anchor="ctr"/>
                </a:tc>
                <a:extLst>
                  <a:ext uri="{0D108BD9-81ED-4DB2-BD59-A6C34878D82A}">
                    <a16:rowId xmlns:a16="http://schemas.microsoft.com/office/drawing/2014/main" val="2754532311"/>
                  </a:ext>
                </a:extLst>
              </a:tr>
            </a:tbl>
          </a:graphicData>
        </a:graphic>
      </p:graphicFrame>
    </p:spTree>
    <p:extLst>
      <p:ext uri="{BB962C8B-B14F-4D97-AF65-F5344CB8AC3E}">
        <p14:creationId xmlns:p14="http://schemas.microsoft.com/office/powerpoint/2010/main" val="1319941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Mediums Recently Used – Canada</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Acrylic paint also tops the list of mediums used in Canada and the trends noticed in the U.S. are evident in Canada as well.</a:t>
            </a:r>
          </a:p>
          <a:p>
            <a:pPr lvl="1">
              <a:buFont typeface="Wingdings" panose="05000000000000000000" pitchFamily="2" charset="2"/>
              <a:buChar char="Ø"/>
            </a:pPr>
            <a:r>
              <a:rPr lang="en-US" b="0" dirty="0">
                <a:solidFill>
                  <a:schemeClr val="bg1"/>
                </a:solidFill>
              </a:rPr>
              <a:t>Unlike the U.S., however, the percentage using acrylic paint remained basically the same from 2015 to 2018.</a:t>
            </a:r>
          </a:p>
          <a:p>
            <a:pPr lvl="1">
              <a:buFont typeface="Wingdings" panose="05000000000000000000" pitchFamily="2" charset="2"/>
              <a:buChar char="Ø"/>
            </a:pPr>
            <a:r>
              <a:rPr lang="en-US" b="0" dirty="0">
                <a:solidFill>
                  <a:schemeClr val="bg1"/>
                </a:solidFill>
              </a:rPr>
              <a:t>In both 2015 and 2018 half or more of Canadian artists report using acrylic paint, drawing pencils, or watercolors.</a:t>
            </a:r>
          </a:p>
          <a:p>
            <a:pPr lvl="1">
              <a:buFont typeface="Wingdings" panose="05000000000000000000" pitchFamily="2" charset="2"/>
              <a:buChar char="Ø"/>
            </a:pPr>
            <a:r>
              <a:rPr lang="en-US" b="0" dirty="0">
                <a:solidFill>
                  <a:schemeClr val="bg1"/>
                </a:solidFill>
              </a:rPr>
              <a:t>Decline in the use of oil paint is not as sharp as that found in the U.S.</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25</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611880"/>
          <a:ext cx="5715000" cy="271272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2020918141"/>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Top 10 Responses</a:t>
                      </a:r>
                    </a:p>
                  </a:txBody>
                  <a:tcPr/>
                </a:tc>
                <a:tc>
                  <a:txBody>
                    <a:bodyPr/>
                    <a:lstStyle/>
                    <a:p>
                      <a:pPr algn="ctr"/>
                      <a:r>
                        <a:rPr lang="en-US" sz="1200" b="1" dirty="0">
                          <a:solidFill>
                            <a:schemeClr val="bg1"/>
                          </a:solidFill>
                        </a:rPr>
                        <a:t>2012</a:t>
                      </a:r>
                    </a:p>
                  </a:txBody>
                  <a:tcPr anchor="ct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Acrylic paint </a:t>
                      </a:r>
                    </a:p>
                  </a:txBody>
                  <a:tcPr anchor="ctr"/>
                </a:tc>
                <a:tc>
                  <a:txBody>
                    <a:bodyPr/>
                    <a:lstStyle/>
                    <a:p>
                      <a:pPr algn="ctr"/>
                      <a:r>
                        <a:rPr lang="en-US" sz="1000" baseline="0" dirty="0">
                          <a:solidFill>
                            <a:schemeClr val="bg1"/>
                          </a:solidFill>
                        </a:rPr>
                        <a:t>66%</a:t>
                      </a:r>
                    </a:p>
                  </a:txBody>
                  <a:tcPr anchor="ctr"/>
                </a:tc>
                <a:tc>
                  <a:txBody>
                    <a:bodyPr/>
                    <a:lstStyle/>
                    <a:p>
                      <a:pPr algn="ctr"/>
                      <a:r>
                        <a:rPr lang="en-US" sz="1000" dirty="0">
                          <a:solidFill>
                            <a:schemeClr val="bg1"/>
                          </a:solidFill>
                        </a:rPr>
                        <a:t>72%</a:t>
                      </a:r>
                    </a:p>
                  </a:txBody>
                  <a:tcPr/>
                </a:tc>
                <a:tc>
                  <a:txBody>
                    <a:bodyPr/>
                    <a:lstStyle/>
                    <a:p>
                      <a:pPr algn="ctr"/>
                      <a:r>
                        <a:rPr lang="en-US" sz="1000" dirty="0">
                          <a:solidFill>
                            <a:schemeClr val="bg1"/>
                          </a:solidFill>
                        </a:rPr>
                        <a:t>71%</a:t>
                      </a: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Drawing pencils </a:t>
                      </a:r>
                    </a:p>
                  </a:txBody>
                  <a:tcPr anchor="ctr"/>
                </a:tc>
                <a:tc>
                  <a:txBody>
                    <a:bodyPr/>
                    <a:lstStyle/>
                    <a:p>
                      <a:pPr algn="ctr"/>
                      <a:r>
                        <a:rPr lang="en-US" sz="1000" dirty="0">
                          <a:solidFill>
                            <a:schemeClr val="bg1"/>
                          </a:solidFill>
                        </a:rPr>
                        <a:t>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52%</a:t>
                      </a:r>
                    </a:p>
                  </a:txBody>
                  <a:tcPr/>
                </a:tc>
                <a:tc>
                  <a:txBody>
                    <a:bodyPr/>
                    <a:lstStyle/>
                    <a:p>
                      <a:pPr algn="ctr"/>
                      <a:r>
                        <a:rPr lang="en-US" sz="1000" dirty="0">
                          <a:solidFill>
                            <a:schemeClr val="bg1"/>
                          </a:solidFill>
                        </a:rPr>
                        <a:t>55%</a:t>
                      </a: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Watercolors </a:t>
                      </a:r>
                    </a:p>
                  </a:txBody>
                  <a:tcPr anchor="ctr"/>
                </a:tc>
                <a:tc>
                  <a:txBody>
                    <a:bodyPr/>
                    <a:lstStyle/>
                    <a:p>
                      <a:pPr algn="ctr"/>
                      <a:r>
                        <a:rPr lang="en-US" sz="1000" dirty="0">
                          <a:solidFill>
                            <a:schemeClr val="bg1"/>
                          </a:solidFill>
                        </a:rPr>
                        <a:t>50%</a:t>
                      </a:r>
                    </a:p>
                  </a:txBody>
                  <a:tcPr anchor="ctr"/>
                </a:tc>
                <a:tc>
                  <a:txBody>
                    <a:bodyPr/>
                    <a:lstStyle/>
                    <a:p>
                      <a:pPr algn="ctr"/>
                      <a:r>
                        <a:rPr lang="en-US" sz="1000" dirty="0">
                          <a:solidFill>
                            <a:schemeClr val="bg1"/>
                          </a:solidFill>
                        </a:rPr>
                        <a:t>52%</a:t>
                      </a:r>
                    </a:p>
                  </a:txBody>
                  <a:tcPr/>
                </a:tc>
                <a:tc>
                  <a:txBody>
                    <a:bodyPr/>
                    <a:lstStyle/>
                    <a:p>
                      <a:pPr algn="ctr"/>
                      <a:r>
                        <a:rPr lang="en-US" sz="1000" dirty="0">
                          <a:solidFill>
                            <a:schemeClr val="bg1"/>
                          </a:solidFill>
                        </a:rPr>
                        <a:t>55%</a:t>
                      </a: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Pen and ink </a:t>
                      </a:r>
                      <a:endParaRPr lang="en-US" sz="1000" b="1" kern="1200" dirty="0">
                        <a:solidFill>
                          <a:schemeClr val="bg1"/>
                        </a:solidFill>
                        <a:latin typeface="+mn-lt"/>
                        <a:ea typeface="+mn-ea"/>
                        <a:cs typeface="+mn-cs"/>
                      </a:endParaRPr>
                    </a:p>
                  </a:txBody>
                  <a:tcPr anchor="ctr"/>
                </a:tc>
                <a:tc>
                  <a:txBody>
                    <a:bodyPr/>
                    <a:lstStyle/>
                    <a:p>
                      <a:pPr algn="ctr"/>
                      <a:r>
                        <a:rPr lang="en-US" sz="1000" dirty="0">
                          <a:solidFill>
                            <a:schemeClr val="bg1"/>
                          </a:solidFill>
                        </a:rPr>
                        <a:t>39%</a:t>
                      </a:r>
                    </a:p>
                  </a:txBody>
                  <a:tcPr/>
                </a:tc>
                <a:tc>
                  <a:txBody>
                    <a:bodyPr/>
                    <a:lstStyle/>
                    <a:p>
                      <a:pPr algn="ctr"/>
                      <a:r>
                        <a:rPr lang="en-US" sz="1000" dirty="0">
                          <a:solidFill>
                            <a:schemeClr val="bg1"/>
                          </a:solidFill>
                        </a:rPr>
                        <a:t>46%</a:t>
                      </a:r>
                    </a:p>
                  </a:txBody>
                  <a:tcPr/>
                </a:tc>
                <a:tc>
                  <a:txBody>
                    <a:bodyPr/>
                    <a:lstStyle/>
                    <a:p>
                      <a:pPr algn="ctr"/>
                      <a:r>
                        <a:rPr lang="en-US" sz="1000" dirty="0">
                          <a:solidFill>
                            <a:schemeClr val="bg1"/>
                          </a:solidFill>
                        </a:rPr>
                        <a:t>48%</a:t>
                      </a: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Colored pencils </a:t>
                      </a:r>
                    </a:p>
                  </a:txBody>
                  <a:tcPr anchor="ctr"/>
                </a:tc>
                <a:tc>
                  <a:txBody>
                    <a:bodyPr/>
                    <a:lstStyle/>
                    <a:p>
                      <a:pPr algn="ctr"/>
                      <a:r>
                        <a:rPr lang="en-US" sz="1000" dirty="0">
                          <a:solidFill>
                            <a:schemeClr val="bg1"/>
                          </a:solidFill>
                        </a:rPr>
                        <a:t>32%</a:t>
                      </a:r>
                    </a:p>
                  </a:txBody>
                  <a:tcPr/>
                </a:tc>
                <a:tc>
                  <a:txBody>
                    <a:bodyPr/>
                    <a:lstStyle/>
                    <a:p>
                      <a:pPr algn="ctr"/>
                      <a:r>
                        <a:rPr lang="en-US" sz="1000" dirty="0">
                          <a:solidFill>
                            <a:schemeClr val="bg1"/>
                          </a:solidFill>
                        </a:rPr>
                        <a:t>38%</a:t>
                      </a:r>
                    </a:p>
                  </a:txBody>
                  <a:tcPr/>
                </a:tc>
                <a:tc>
                  <a:txBody>
                    <a:bodyPr/>
                    <a:lstStyle/>
                    <a:p>
                      <a:pPr algn="ctr"/>
                      <a:r>
                        <a:rPr lang="en-US" sz="1000" dirty="0">
                          <a:solidFill>
                            <a:schemeClr val="bg1"/>
                          </a:solidFill>
                        </a:rPr>
                        <a:t>42%</a:t>
                      </a: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Markers</a:t>
                      </a:r>
                    </a:p>
                  </a:txBody>
                  <a:tcPr anchor="ctr"/>
                </a:tc>
                <a:tc>
                  <a:txBody>
                    <a:bodyPr/>
                    <a:lstStyle/>
                    <a:p>
                      <a:pPr algn="ctr"/>
                      <a:r>
                        <a:rPr lang="en-US" sz="1000" dirty="0">
                          <a:solidFill>
                            <a:schemeClr val="bg1"/>
                          </a:solidFill>
                        </a:rPr>
                        <a:t>23%</a:t>
                      </a:r>
                    </a:p>
                  </a:txBody>
                  <a:tcPr anchor="ctr"/>
                </a:tc>
                <a:tc>
                  <a:txBody>
                    <a:bodyPr/>
                    <a:lstStyle/>
                    <a:p>
                      <a:pPr algn="ctr"/>
                      <a:r>
                        <a:rPr lang="en-US" sz="1000" dirty="0">
                          <a:solidFill>
                            <a:schemeClr val="bg1"/>
                          </a:solidFill>
                        </a:rPr>
                        <a:t>31%</a:t>
                      </a:r>
                    </a:p>
                  </a:txBody>
                  <a:tcPr/>
                </a:tc>
                <a:tc>
                  <a:txBody>
                    <a:bodyPr/>
                    <a:lstStyle/>
                    <a:p>
                      <a:pPr algn="ctr"/>
                      <a:r>
                        <a:rPr lang="en-US" sz="1000" dirty="0">
                          <a:solidFill>
                            <a:schemeClr val="bg1"/>
                          </a:solidFill>
                        </a:rPr>
                        <a:t>37%</a:t>
                      </a: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Graphite</a:t>
                      </a:r>
                    </a:p>
                  </a:txBody>
                  <a:tcPr anchor="ctr"/>
                </a:tc>
                <a:tc>
                  <a:txBody>
                    <a:bodyPr/>
                    <a:lstStyle/>
                    <a:p>
                      <a:pPr algn="ctr"/>
                      <a:r>
                        <a:rPr lang="en-US" sz="1000" dirty="0">
                          <a:solidFill>
                            <a:schemeClr val="bg1"/>
                          </a:solidFill>
                        </a:rPr>
                        <a:t>24%</a:t>
                      </a:r>
                    </a:p>
                  </a:txBody>
                  <a:tcPr anchor="ctr"/>
                </a:tc>
                <a:tc>
                  <a:txBody>
                    <a:bodyPr/>
                    <a:lstStyle/>
                    <a:p>
                      <a:pPr algn="ctr"/>
                      <a:r>
                        <a:rPr lang="en-US" sz="1000" dirty="0">
                          <a:solidFill>
                            <a:schemeClr val="bg1"/>
                          </a:solidFill>
                        </a:rPr>
                        <a:t>29%</a:t>
                      </a:r>
                    </a:p>
                  </a:txBody>
                  <a:tcPr/>
                </a:tc>
                <a:tc>
                  <a:txBody>
                    <a:bodyPr/>
                    <a:lstStyle/>
                    <a:p>
                      <a:pPr algn="ctr"/>
                      <a:r>
                        <a:rPr lang="en-US" sz="1000" dirty="0">
                          <a:solidFill>
                            <a:schemeClr val="bg1"/>
                          </a:solidFill>
                        </a:rPr>
                        <a:t>30%</a:t>
                      </a:r>
                    </a:p>
                  </a:txBody>
                  <a:tcPr anchor="ctr"/>
                </a:tc>
                <a:extLst>
                  <a:ext uri="{0D108BD9-81ED-4DB2-BD59-A6C34878D82A}">
                    <a16:rowId xmlns:a16="http://schemas.microsoft.com/office/drawing/2014/main" val="949953466"/>
                  </a:ext>
                </a:extLst>
              </a:tr>
              <a:tr h="145366">
                <a:tc>
                  <a:txBody>
                    <a:bodyPr/>
                    <a:lstStyle/>
                    <a:p>
                      <a:r>
                        <a:rPr lang="en-US" sz="1000" b="1" dirty="0">
                          <a:solidFill>
                            <a:schemeClr val="bg1"/>
                          </a:solidFill>
                        </a:rPr>
                        <a:t>Sketching charcoal </a:t>
                      </a:r>
                    </a:p>
                  </a:txBody>
                  <a:tcPr anchor="ctr"/>
                </a:tc>
                <a:tc>
                  <a:txBody>
                    <a:bodyPr/>
                    <a:lstStyle/>
                    <a:p>
                      <a:pPr algn="ctr"/>
                      <a:r>
                        <a:rPr lang="en-US" sz="1000" dirty="0">
                          <a:solidFill>
                            <a:schemeClr val="bg1"/>
                          </a:solidFill>
                        </a:rPr>
                        <a:t>21%</a:t>
                      </a:r>
                    </a:p>
                  </a:txBody>
                  <a:tcPr anchor="ctr"/>
                </a:tc>
                <a:tc>
                  <a:txBody>
                    <a:bodyPr/>
                    <a:lstStyle/>
                    <a:p>
                      <a:pPr algn="ctr"/>
                      <a:r>
                        <a:rPr lang="en-US" sz="1000" dirty="0">
                          <a:solidFill>
                            <a:schemeClr val="bg1"/>
                          </a:solidFill>
                        </a:rPr>
                        <a:t>28%</a:t>
                      </a:r>
                    </a:p>
                  </a:txBody>
                  <a:tcPr/>
                </a:tc>
                <a:tc>
                  <a:txBody>
                    <a:bodyPr/>
                    <a:lstStyle/>
                    <a:p>
                      <a:pPr algn="ctr"/>
                      <a:r>
                        <a:rPr lang="en-US" sz="1000" dirty="0">
                          <a:solidFill>
                            <a:schemeClr val="bg1"/>
                          </a:solidFill>
                        </a:rPr>
                        <a:t>26%</a:t>
                      </a:r>
                    </a:p>
                  </a:txBody>
                  <a:tcPr anchor="ctr"/>
                </a:tc>
                <a:extLst>
                  <a:ext uri="{0D108BD9-81ED-4DB2-BD59-A6C34878D82A}">
                    <a16:rowId xmlns:a16="http://schemas.microsoft.com/office/drawing/2014/main" val="3678570858"/>
                  </a:ext>
                </a:extLst>
              </a:tr>
              <a:tr h="145366">
                <a:tc>
                  <a:txBody>
                    <a:bodyPr/>
                    <a:lstStyle/>
                    <a:p>
                      <a:r>
                        <a:rPr lang="en-US" sz="1000" b="1" dirty="0">
                          <a:solidFill>
                            <a:schemeClr val="bg1"/>
                          </a:solidFill>
                        </a:rPr>
                        <a:t>Oil paint </a:t>
                      </a:r>
                    </a:p>
                  </a:txBody>
                  <a:tcPr anchor="ctr"/>
                </a:tc>
                <a:tc>
                  <a:txBody>
                    <a:bodyPr/>
                    <a:lstStyle/>
                    <a:p>
                      <a:pPr algn="ctr"/>
                      <a:r>
                        <a:rPr lang="en-US" sz="1000" dirty="0">
                          <a:solidFill>
                            <a:schemeClr val="bg1"/>
                          </a:solidFill>
                        </a:rPr>
                        <a:t>26%</a:t>
                      </a:r>
                    </a:p>
                  </a:txBody>
                  <a:tcPr anchor="ctr"/>
                </a:tc>
                <a:tc>
                  <a:txBody>
                    <a:bodyPr/>
                    <a:lstStyle/>
                    <a:p>
                      <a:pPr algn="ctr"/>
                      <a:r>
                        <a:rPr lang="en-US" sz="1000" dirty="0">
                          <a:solidFill>
                            <a:schemeClr val="bg1"/>
                          </a:solidFill>
                        </a:rPr>
                        <a:t>27%</a:t>
                      </a:r>
                    </a:p>
                  </a:txBody>
                  <a:tcPr/>
                </a:tc>
                <a:tc>
                  <a:txBody>
                    <a:bodyPr/>
                    <a:lstStyle/>
                    <a:p>
                      <a:pPr algn="ctr"/>
                      <a:r>
                        <a:rPr lang="en-US" sz="1000" dirty="0">
                          <a:solidFill>
                            <a:schemeClr val="bg1"/>
                          </a:solidFill>
                        </a:rPr>
                        <a:t>23%</a:t>
                      </a:r>
                    </a:p>
                  </a:txBody>
                  <a:tcPr anchor="ctr"/>
                </a:tc>
                <a:extLst>
                  <a:ext uri="{0D108BD9-81ED-4DB2-BD59-A6C34878D82A}">
                    <a16:rowId xmlns:a16="http://schemas.microsoft.com/office/drawing/2014/main" val="3340200776"/>
                  </a:ext>
                </a:extLst>
              </a:tr>
              <a:tr h="145366">
                <a:tc>
                  <a:txBody>
                    <a:bodyPr/>
                    <a:lstStyle/>
                    <a:p>
                      <a:r>
                        <a:rPr lang="en-US" sz="1000" b="1" dirty="0">
                          <a:solidFill>
                            <a:schemeClr val="bg1"/>
                          </a:solidFill>
                        </a:rPr>
                        <a:t>Pastels (soft)</a:t>
                      </a:r>
                    </a:p>
                  </a:txBody>
                  <a:tcPr anchor="ctr"/>
                </a:tc>
                <a:tc>
                  <a:txBody>
                    <a:bodyPr/>
                    <a:lstStyle/>
                    <a:p>
                      <a:pPr algn="ctr"/>
                      <a:r>
                        <a:rPr lang="en-US" sz="1000" dirty="0">
                          <a:solidFill>
                            <a:schemeClr val="bg1"/>
                          </a:solidFill>
                        </a:rPr>
                        <a:t>22%</a:t>
                      </a:r>
                    </a:p>
                  </a:txBody>
                  <a:tcPr anchor="ctr"/>
                </a:tc>
                <a:tc>
                  <a:txBody>
                    <a:bodyPr/>
                    <a:lstStyle/>
                    <a:p>
                      <a:pPr algn="ctr"/>
                      <a:r>
                        <a:rPr lang="en-US" sz="1000" dirty="0">
                          <a:solidFill>
                            <a:schemeClr val="bg1"/>
                          </a:solidFill>
                        </a:rPr>
                        <a:t>22%</a:t>
                      </a:r>
                    </a:p>
                  </a:txBody>
                  <a:tcPr/>
                </a:tc>
                <a:tc>
                  <a:txBody>
                    <a:bodyPr/>
                    <a:lstStyle/>
                    <a:p>
                      <a:pPr algn="ctr"/>
                      <a:r>
                        <a:rPr lang="en-US" sz="1000" dirty="0">
                          <a:solidFill>
                            <a:schemeClr val="bg1"/>
                          </a:solidFill>
                        </a:rPr>
                        <a:t>20%</a:t>
                      </a:r>
                    </a:p>
                  </a:txBody>
                  <a:tcPr anchor="ctr"/>
                </a:tc>
                <a:extLst>
                  <a:ext uri="{0D108BD9-81ED-4DB2-BD59-A6C34878D82A}">
                    <a16:rowId xmlns:a16="http://schemas.microsoft.com/office/drawing/2014/main" val="2754532311"/>
                  </a:ext>
                </a:extLst>
              </a:tr>
            </a:tbl>
          </a:graphicData>
        </a:graphic>
      </p:graphicFrame>
    </p:spTree>
    <p:extLst>
      <p:ext uri="{BB962C8B-B14F-4D97-AF65-F5344CB8AC3E}">
        <p14:creationId xmlns:p14="http://schemas.microsoft.com/office/powerpoint/2010/main" val="2117009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693869686"/>
              </p:ext>
            </p:extLst>
          </p:nvPr>
        </p:nvGraphicFramePr>
        <p:xfrm>
          <a:off x="228600" y="1758557"/>
          <a:ext cx="6629400" cy="4185043"/>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r>
                        <a:rPr lang="en-US" sz="1200" b="0" dirty="0">
                          <a:solidFill>
                            <a:schemeClr val="bg1"/>
                          </a:solidFill>
                        </a:rPr>
                        <a:t>Acrylic paint </a:t>
                      </a:r>
                    </a:p>
                  </a:txBody>
                  <a:tcPr anchor="ctr">
                    <a:noFill/>
                  </a:tcPr>
                </a:tc>
                <a:tc>
                  <a:txBody>
                    <a:bodyPr/>
                    <a:lstStyle/>
                    <a:p>
                      <a:pPr algn="ctr"/>
                      <a:r>
                        <a:rPr lang="en-US" sz="1200" dirty="0">
                          <a:solidFill>
                            <a:schemeClr val="bg1"/>
                          </a:solidFill>
                        </a:rPr>
                        <a:t>68%</a:t>
                      </a:r>
                    </a:p>
                  </a:txBody>
                  <a:tcPr anchor="ctr">
                    <a:noFill/>
                  </a:tcPr>
                </a:tc>
                <a:tc>
                  <a:txBody>
                    <a:bodyPr/>
                    <a:lstStyle/>
                    <a:p>
                      <a:pPr algn="ctr"/>
                      <a:r>
                        <a:rPr lang="en-US" sz="1200" baseline="0" dirty="0">
                          <a:solidFill>
                            <a:schemeClr val="bg1"/>
                          </a:solidFill>
                        </a:rPr>
                        <a:t>67%</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71%</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r>
                        <a:rPr lang="en-US" sz="1200" b="0" dirty="0">
                          <a:solidFill>
                            <a:schemeClr val="bg1"/>
                          </a:solidFill>
                        </a:rPr>
                        <a:t>Drawing pencils </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57%</a:t>
                      </a:r>
                    </a:p>
                  </a:txBody>
                  <a:tcPr anchor="ctr">
                    <a:noFill/>
                  </a:tcPr>
                </a:tc>
                <a:tc>
                  <a:txBody>
                    <a:bodyPr/>
                    <a:lstStyle/>
                    <a:p>
                      <a:pPr algn="ctr"/>
                      <a:r>
                        <a:rPr lang="en-US" sz="1200" baseline="0" dirty="0">
                          <a:solidFill>
                            <a:schemeClr val="bg1"/>
                          </a:solidFill>
                        </a:rPr>
                        <a:t>59%</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55%</a:t>
                      </a: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b="0" dirty="0">
                          <a:solidFill>
                            <a:schemeClr val="bg1"/>
                          </a:solidFill>
                        </a:rPr>
                        <a:t>Watercolors </a:t>
                      </a:r>
                    </a:p>
                  </a:txBody>
                  <a:tcPr anchor="ctr">
                    <a:noFill/>
                  </a:tcPr>
                </a:tc>
                <a:tc>
                  <a:txBody>
                    <a:bodyPr/>
                    <a:lstStyle/>
                    <a:p>
                      <a:pPr algn="ctr"/>
                      <a:r>
                        <a:rPr lang="en-US" sz="1200" dirty="0">
                          <a:solidFill>
                            <a:schemeClr val="bg1"/>
                          </a:solidFill>
                        </a:rPr>
                        <a:t>55%</a:t>
                      </a:r>
                    </a:p>
                  </a:txBody>
                  <a:tcPr anchor="ctr">
                    <a:noFill/>
                  </a:tcPr>
                </a:tc>
                <a:tc>
                  <a:txBody>
                    <a:bodyPr/>
                    <a:lstStyle/>
                    <a:p>
                      <a:pPr algn="ctr"/>
                      <a:r>
                        <a:rPr lang="en-US" sz="1200" baseline="0" dirty="0">
                          <a:solidFill>
                            <a:schemeClr val="bg1"/>
                          </a:solidFill>
                        </a:rPr>
                        <a:t>56%</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55%</a:t>
                      </a: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pPr marL="0" algn="l" defTabSz="914400" rtl="0" eaLnBrk="1" latinLnBrk="0" hangingPunct="1"/>
                      <a:r>
                        <a:rPr lang="en-US" sz="1200" b="0" kern="1200" dirty="0">
                          <a:solidFill>
                            <a:schemeClr val="bg1"/>
                          </a:solidFill>
                          <a:latin typeface="+mn-lt"/>
                          <a:ea typeface="+mn-ea"/>
                          <a:cs typeface="+mn-cs"/>
                        </a:rPr>
                        <a:t>Pen and ink </a:t>
                      </a:r>
                    </a:p>
                  </a:txBody>
                  <a:tcPr anchor="ctr">
                    <a:noFill/>
                  </a:tcPr>
                </a:tc>
                <a:tc>
                  <a:txBody>
                    <a:bodyPr/>
                    <a:lstStyle/>
                    <a:p>
                      <a:pPr algn="ctr"/>
                      <a:r>
                        <a:rPr lang="en-US" sz="1200" dirty="0">
                          <a:solidFill>
                            <a:schemeClr val="bg1"/>
                          </a:solidFill>
                        </a:rPr>
                        <a:t>47%</a:t>
                      </a:r>
                    </a:p>
                  </a:txBody>
                  <a:tcPr anchor="ctr">
                    <a:noFill/>
                  </a:tcPr>
                </a:tc>
                <a:tc>
                  <a:txBody>
                    <a:bodyPr/>
                    <a:lstStyle/>
                    <a:p>
                      <a:pPr algn="ctr"/>
                      <a:r>
                        <a:rPr lang="en-US" sz="1200" baseline="0" dirty="0">
                          <a:solidFill>
                            <a:schemeClr val="bg1"/>
                          </a:solidFill>
                        </a:rPr>
                        <a:t>48%</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48%</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Colored pencils </a:t>
                      </a:r>
                    </a:p>
                  </a:txBody>
                  <a:tcPr anchor="ctr">
                    <a:noFill/>
                  </a:tcPr>
                </a:tc>
                <a:tc>
                  <a:txBody>
                    <a:bodyPr/>
                    <a:lstStyle/>
                    <a:p>
                      <a:pPr algn="ctr"/>
                      <a:r>
                        <a:rPr lang="en-US" sz="1200" dirty="0">
                          <a:solidFill>
                            <a:schemeClr val="bg1"/>
                          </a:solidFill>
                        </a:rPr>
                        <a:t>47%</a:t>
                      </a:r>
                    </a:p>
                  </a:txBody>
                  <a:tcPr anchor="ctr">
                    <a:noFill/>
                  </a:tcPr>
                </a:tc>
                <a:tc>
                  <a:txBody>
                    <a:bodyPr/>
                    <a:lstStyle/>
                    <a:p>
                      <a:pPr algn="ctr"/>
                      <a:r>
                        <a:rPr lang="en-US" sz="1200" baseline="0" dirty="0">
                          <a:solidFill>
                            <a:schemeClr val="bg1"/>
                          </a:solidFill>
                        </a:rPr>
                        <a:t>50%</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42%</a:t>
                      </a:r>
                    </a:p>
                  </a:txBody>
                  <a:tcPr anchor="ctr">
                    <a:solidFill>
                      <a:schemeClr val="bg1">
                        <a:lumMod val="20000"/>
                        <a:lumOff val="80000"/>
                      </a:schemeClr>
                    </a:solidFill>
                  </a:tcPr>
                </a:tc>
                <a:extLst>
                  <a:ext uri="{0D108BD9-81ED-4DB2-BD59-A6C34878D82A}">
                    <a16:rowId xmlns:a16="http://schemas.microsoft.com/office/drawing/2014/main" val="1260973540"/>
                  </a:ext>
                </a:extLst>
              </a:tr>
              <a:tr h="334871">
                <a:tc>
                  <a:txBody>
                    <a:bodyPr/>
                    <a:lstStyle/>
                    <a:p>
                      <a:r>
                        <a:rPr lang="en-US" sz="1200" b="0" dirty="0">
                          <a:solidFill>
                            <a:schemeClr val="bg1"/>
                          </a:solidFill>
                        </a:rPr>
                        <a:t>Markers</a:t>
                      </a:r>
                    </a:p>
                  </a:txBody>
                  <a:tcPr anchor="ctr">
                    <a:noFill/>
                  </a:tcPr>
                </a:tc>
                <a:tc>
                  <a:txBody>
                    <a:bodyPr/>
                    <a:lstStyle/>
                    <a:p>
                      <a:pPr algn="ctr"/>
                      <a:r>
                        <a:rPr lang="en-US" sz="1200" dirty="0">
                          <a:solidFill>
                            <a:schemeClr val="bg1"/>
                          </a:solidFill>
                        </a:rPr>
                        <a:t>38%</a:t>
                      </a:r>
                    </a:p>
                  </a:txBody>
                  <a:tcPr anchor="ctr">
                    <a:noFill/>
                  </a:tcPr>
                </a:tc>
                <a:tc>
                  <a:txBody>
                    <a:bodyPr/>
                    <a:lstStyle/>
                    <a:p>
                      <a:pPr algn="ctr"/>
                      <a:r>
                        <a:rPr lang="en-US" sz="1200" baseline="0" dirty="0">
                          <a:solidFill>
                            <a:schemeClr val="bg1"/>
                          </a:solidFill>
                        </a:rPr>
                        <a:t>39%</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37%</a:t>
                      </a:r>
                    </a:p>
                  </a:txBody>
                  <a:tcPr anchor="ctr">
                    <a:solidFill>
                      <a:schemeClr val="bg1">
                        <a:lumMod val="20000"/>
                        <a:lumOff val="80000"/>
                      </a:schemeClr>
                    </a:solidFill>
                  </a:tcPr>
                </a:tc>
                <a:extLst>
                  <a:ext uri="{0D108BD9-81ED-4DB2-BD59-A6C34878D82A}">
                    <a16:rowId xmlns:a16="http://schemas.microsoft.com/office/drawing/2014/main" val="1118177052"/>
                  </a:ext>
                </a:extLst>
              </a:tr>
              <a:tr h="334871">
                <a:tc>
                  <a:txBody>
                    <a:bodyPr/>
                    <a:lstStyle/>
                    <a:p>
                      <a:r>
                        <a:rPr lang="en-US" sz="1200" b="0" dirty="0">
                          <a:solidFill>
                            <a:schemeClr val="bg1"/>
                          </a:solidFill>
                        </a:rPr>
                        <a:t>Graphite</a:t>
                      </a:r>
                    </a:p>
                  </a:txBody>
                  <a:tcPr anchor="ctr">
                    <a:noFill/>
                  </a:tcPr>
                </a:tc>
                <a:tc>
                  <a:txBody>
                    <a:bodyPr/>
                    <a:lstStyle/>
                    <a:p>
                      <a:pPr algn="ctr"/>
                      <a:r>
                        <a:rPr lang="en-US" sz="1200" dirty="0">
                          <a:solidFill>
                            <a:schemeClr val="bg1"/>
                          </a:solidFill>
                        </a:rPr>
                        <a:t>34%</a:t>
                      </a:r>
                    </a:p>
                  </a:txBody>
                  <a:tcPr anchor="ctr">
                    <a:noFill/>
                  </a:tcPr>
                </a:tc>
                <a:tc>
                  <a:txBody>
                    <a:bodyPr/>
                    <a:lstStyle/>
                    <a:p>
                      <a:pPr algn="ctr"/>
                      <a:r>
                        <a:rPr lang="en-US" sz="1200" baseline="0" dirty="0">
                          <a:solidFill>
                            <a:schemeClr val="bg1"/>
                          </a:solidFill>
                        </a:rPr>
                        <a:t>37%</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30%</a:t>
                      </a:r>
                    </a:p>
                  </a:txBody>
                  <a:tcPr anchor="ctr">
                    <a:solidFill>
                      <a:schemeClr val="bg1">
                        <a:lumMod val="20000"/>
                        <a:lumOff val="80000"/>
                      </a:schemeClr>
                    </a:solidFill>
                  </a:tcPr>
                </a:tc>
                <a:extLst>
                  <a:ext uri="{0D108BD9-81ED-4DB2-BD59-A6C34878D82A}">
                    <a16:rowId xmlns:a16="http://schemas.microsoft.com/office/drawing/2014/main" val="1281829306"/>
                  </a:ext>
                </a:extLst>
              </a:tr>
              <a:tr h="334871">
                <a:tc>
                  <a:txBody>
                    <a:bodyPr/>
                    <a:lstStyle/>
                    <a:p>
                      <a:r>
                        <a:rPr lang="en-US" sz="1200" b="0" dirty="0">
                          <a:solidFill>
                            <a:schemeClr val="bg1"/>
                          </a:solidFill>
                        </a:rPr>
                        <a:t>Sketching charcoal </a:t>
                      </a: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baseline="0" dirty="0">
                          <a:solidFill>
                            <a:schemeClr val="bg1"/>
                          </a:solidFill>
                        </a:rPr>
                        <a:t>29%</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26%</a:t>
                      </a:r>
                    </a:p>
                  </a:txBody>
                  <a:tcPr anchor="ctr">
                    <a:solidFill>
                      <a:schemeClr val="bg1">
                        <a:lumMod val="20000"/>
                        <a:lumOff val="80000"/>
                      </a:schemeClr>
                    </a:solidFill>
                  </a:tcPr>
                </a:tc>
                <a:extLst>
                  <a:ext uri="{0D108BD9-81ED-4DB2-BD59-A6C34878D82A}">
                    <a16:rowId xmlns:a16="http://schemas.microsoft.com/office/drawing/2014/main" val="382403407"/>
                  </a:ext>
                </a:extLst>
              </a:tr>
              <a:tr h="334871">
                <a:tc>
                  <a:txBody>
                    <a:bodyPr/>
                    <a:lstStyle/>
                    <a:p>
                      <a:r>
                        <a:rPr lang="en-US" sz="1200" b="0" dirty="0">
                          <a:solidFill>
                            <a:schemeClr val="bg1"/>
                          </a:solidFill>
                        </a:rPr>
                        <a:t>Oil paint </a:t>
                      </a:r>
                    </a:p>
                  </a:txBody>
                  <a:tcPr anchor="ctr">
                    <a:noFill/>
                  </a:tcPr>
                </a:tc>
                <a:tc>
                  <a:txBody>
                    <a:bodyPr/>
                    <a:lstStyle/>
                    <a:p>
                      <a:pPr algn="ctr"/>
                      <a:r>
                        <a:rPr lang="en-US" sz="1200" dirty="0">
                          <a:solidFill>
                            <a:schemeClr val="bg1"/>
                          </a:solidFill>
                        </a:rPr>
                        <a:t>26%</a:t>
                      </a:r>
                    </a:p>
                  </a:txBody>
                  <a:tcPr anchor="ctr">
                    <a:noFill/>
                  </a:tcPr>
                </a:tc>
                <a:tc>
                  <a:txBody>
                    <a:bodyPr/>
                    <a:lstStyle/>
                    <a:p>
                      <a:pPr algn="ctr"/>
                      <a:r>
                        <a:rPr lang="en-US" sz="1200" baseline="0" dirty="0">
                          <a:solidFill>
                            <a:schemeClr val="bg1"/>
                          </a:solidFill>
                        </a:rPr>
                        <a:t>27%</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23%</a:t>
                      </a:r>
                    </a:p>
                  </a:txBody>
                  <a:tcPr anchor="ctr">
                    <a:solidFill>
                      <a:schemeClr val="bg1">
                        <a:lumMod val="20000"/>
                        <a:lumOff val="80000"/>
                      </a:schemeClr>
                    </a:solidFill>
                  </a:tcPr>
                </a:tc>
                <a:extLst>
                  <a:ext uri="{0D108BD9-81ED-4DB2-BD59-A6C34878D82A}">
                    <a16:rowId xmlns:a16="http://schemas.microsoft.com/office/drawing/2014/main" val="1959147208"/>
                  </a:ext>
                </a:extLst>
              </a:tr>
              <a:tr h="340710">
                <a:tc>
                  <a:txBody>
                    <a:bodyPr/>
                    <a:lstStyle/>
                    <a:p>
                      <a:r>
                        <a:rPr lang="en-US" sz="1200" b="0" dirty="0">
                          <a:solidFill>
                            <a:schemeClr val="bg1"/>
                          </a:solidFill>
                        </a:rPr>
                        <a:t>Pastels (soft)</a:t>
                      </a:r>
                    </a:p>
                  </a:txBody>
                  <a:tcPr anchor="ctr">
                    <a:noFill/>
                  </a:tcPr>
                </a:tc>
                <a:tc>
                  <a:txBody>
                    <a:bodyPr/>
                    <a:lstStyle/>
                    <a:p>
                      <a:pPr algn="ctr"/>
                      <a:r>
                        <a:rPr lang="en-US" sz="1200" dirty="0">
                          <a:solidFill>
                            <a:schemeClr val="bg1"/>
                          </a:solidFill>
                        </a:rPr>
                        <a:t>21%</a:t>
                      </a:r>
                    </a:p>
                  </a:txBody>
                  <a:tcPr anchor="ctr">
                    <a:noFill/>
                  </a:tcPr>
                </a:tc>
                <a:tc>
                  <a:txBody>
                    <a:bodyPr/>
                    <a:lstStyle/>
                    <a:p>
                      <a:pPr algn="ctr"/>
                      <a:r>
                        <a:rPr lang="en-US" sz="1200" baseline="0" dirty="0">
                          <a:solidFill>
                            <a:schemeClr val="bg1"/>
                          </a:solidFill>
                        </a:rPr>
                        <a:t>23%</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20%</a:t>
                      </a:r>
                    </a:p>
                  </a:txBody>
                  <a:tcPr anchor="ctr">
                    <a:solidFill>
                      <a:schemeClr val="bg1">
                        <a:lumMod val="20000"/>
                        <a:lumOff val="80000"/>
                      </a:schemeClr>
                    </a:solidFill>
                  </a:tcPr>
                </a:tc>
                <a:extLst>
                  <a:ext uri="{0D108BD9-81ED-4DB2-BD59-A6C34878D82A}">
                    <a16:rowId xmlns:a16="http://schemas.microsoft.com/office/drawing/2014/main" val="1478962705"/>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lvl="0">
              <a:spcBef>
                <a:spcPct val="0"/>
              </a:spcBef>
              <a:defRPr/>
            </a:pPr>
            <a:r>
              <a:rPr lang="en-US" sz="1400" b="1" dirty="0">
                <a:solidFill>
                  <a:srgbClr val="393939"/>
                </a:solidFill>
                <a:latin typeface="Arial" charset="0"/>
              </a:rPr>
              <a:t>6. What particular mediums did you use to create these artworks in the past 12 months?</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26</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245477"/>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245476"/>
            <a:ext cx="612648" cy="417577"/>
          </a:xfrm>
          <a:prstGeom prst="rect">
            <a:avLst/>
          </a:prstGeom>
        </p:spPr>
      </p:pic>
      <p:sp>
        <p:nvSpPr>
          <p:cNvPr id="11" name="TextBox 10">
            <a:extLst>
              <a:ext uri="{FF2B5EF4-FFF2-40B4-BE49-F238E27FC236}">
                <a16:creationId xmlns:a16="http://schemas.microsoft.com/office/drawing/2014/main" id="{4AB454CB-0E70-464E-8806-44E372E31E0D}"/>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
        <p:nvSpPr>
          <p:cNvPr id="12" name="Text Placeholder 6">
            <a:extLst>
              <a:ext uri="{FF2B5EF4-FFF2-40B4-BE49-F238E27FC236}">
                <a16:creationId xmlns:a16="http://schemas.microsoft.com/office/drawing/2014/main" id="{129B29A9-1595-450A-90C2-B5E20BA5ABFB}"/>
              </a:ext>
            </a:extLst>
          </p:cNvPr>
          <p:cNvSpPr txBox="1">
            <a:spLocks/>
          </p:cNvSpPr>
          <p:nvPr/>
        </p:nvSpPr>
        <p:spPr>
          <a:xfrm>
            <a:off x="228600" y="59436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a:t>
            </a:r>
          </a:p>
        </p:txBody>
      </p:sp>
    </p:spTree>
    <p:extLst>
      <p:ext uri="{BB962C8B-B14F-4D97-AF65-F5344CB8AC3E}">
        <p14:creationId xmlns:p14="http://schemas.microsoft.com/office/powerpoint/2010/main" val="3050996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304413273"/>
              </p:ext>
            </p:extLst>
          </p:nvPr>
        </p:nvGraphicFramePr>
        <p:xfrm>
          <a:off x="228600" y="1960880"/>
          <a:ext cx="6629401" cy="3693904"/>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r>
                        <a:rPr lang="en-US" sz="1200" b="0" dirty="0">
                          <a:solidFill>
                            <a:schemeClr val="bg1"/>
                          </a:solidFill>
                        </a:rPr>
                        <a:t>Acrylic paint </a:t>
                      </a:r>
                    </a:p>
                  </a:txBody>
                  <a:tcPr anchor="ctr">
                    <a:noFill/>
                  </a:tcPr>
                </a:tc>
                <a:tc>
                  <a:txBody>
                    <a:bodyPr/>
                    <a:lstStyle/>
                    <a:p>
                      <a:pPr algn="ctr"/>
                      <a:r>
                        <a:rPr lang="en-US" sz="1200" baseline="0" dirty="0">
                          <a:solidFill>
                            <a:schemeClr val="bg1"/>
                          </a:solidFill>
                        </a:rPr>
                        <a:t>63%</a:t>
                      </a:r>
                    </a:p>
                  </a:txBody>
                  <a:tcPr anchor="ctr">
                    <a:noFill/>
                  </a:tcPr>
                </a:tc>
                <a:tc>
                  <a:txBody>
                    <a:bodyPr/>
                    <a:lstStyle/>
                    <a:p>
                      <a:pPr algn="ctr"/>
                      <a:r>
                        <a:rPr lang="en-US" sz="1200" dirty="0">
                          <a:solidFill>
                            <a:schemeClr val="bg1"/>
                          </a:solidFill>
                        </a:rPr>
                        <a:t>71%</a:t>
                      </a:r>
                    </a:p>
                  </a:txBody>
                  <a:tcPr anchor="ctr">
                    <a:noFill/>
                  </a:tcPr>
                </a:tc>
                <a:tc>
                  <a:txBody>
                    <a:bodyPr/>
                    <a:lstStyle/>
                    <a:p>
                      <a:pPr algn="ctr"/>
                      <a:r>
                        <a:rPr lang="en-US" sz="1200" dirty="0">
                          <a:solidFill>
                            <a:schemeClr val="bg1"/>
                          </a:solidFill>
                        </a:rPr>
                        <a:t>68%</a:t>
                      </a:r>
                    </a:p>
                  </a:txBody>
                  <a:tcPr anchor="ctr">
                    <a:noFill/>
                  </a:tcPr>
                </a:tc>
                <a:extLst>
                  <a:ext uri="{0D108BD9-81ED-4DB2-BD59-A6C34878D82A}">
                    <a16:rowId xmlns:a16="http://schemas.microsoft.com/office/drawing/2014/main" val="4230878191"/>
                  </a:ext>
                </a:extLst>
              </a:tr>
              <a:tr h="306132">
                <a:tc>
                  <a:txBody>
                    <a:bodyPr/>
                    <a:lstStyle/>
                    <a:p>
                      <a:r>
                        <a:rPr lang="en-US" sz="1200" b="0" dirty="0">
                          <a:solidFill>
                            <a:schemeClr val="bg1"/>
                          </a:solidFill>
                        </a:rPr>
                        <a:t>Drawing pencils </a:t>
                      </a:r>
                    </a:p>
                  </a:txBody>
                  <a:tcPr anchor="ctr">
                    <a:noFill/>
                  </a:tcPr>
                </a:tc>
                <a:tc>
                  <a:txBody>
                    <a:bodyPr/>
                    <a:lstStyle/>
                    <a:p>
                      <a:pPr algn="ctr"/>
                      <a:r>
                        <a:rPr lang="en-US" sz="1200" baseline="0" dirty="0">
                          <a:solidFill>
                            <a:schemeClr val="bg1"/>
                          </a:solidFill>
                        </a:rPr>
                        <a:t>74%</a:t>
                      </a:r>
                    </a:p>
                  </a:txBody>
                  <a:tcPr anchor="ctr">
                    <a:noFill/>
                  </a:tcPr>
                </a:tc>
                <a:tc>
                  <a:txBody>
                    <a:bodyPr/>
                    <a:lstStyle/>
                    <a:p>
                      <a:pPr algn="ctr"/>
                      <a:r>
                        <a:rPr lang="en-US" sz="1200" dirty="0">
                          <a:solidFill>
                            <a:schemeClr val="bg1"/>
                          </a:solidFill>
                        </a:rPr>
                        <a:t>56%</a:t>
                      </a:r>
                    </a:p>
                  </a:txBody>
                  <a:tcPr anchor="ctr">
                    <a:noFill/>
                  </a:tcPr>
                </a:tc>
                <a:tc>
                  <a:txBody>
                    <a:bodyPr/>
                    <a:lstStyle/>
                    <a:p>
                      <a:pPr algn="ctr"/>
                      <a:r>
                        <a:rPr lang="en-US" sz="1200" dirty="0">
                          <a:solidFill>
                            <a:schemeClr val="bg1"/>
                          </a:solidFill>
                        </a:rPr>
                        <a:t>55%</a:t>
                      </a:r>
                    </a:p>
                  </a:txBody>
                  <a:tcPr anchor="ctr">
                    <a:noFill/>
                  </a:tcPr>
                </a:tc>
                <a:extLst>
                  <a:ext uri="{0D108BD9-81ED-4DB2-BD59-A6C34878D82A}">
                    <a16:rowId xmlns:a16="http://schemas.microsoft.com/office/drawing/2014/main" val="399659408"/>
                  </a:ext>
                </a:extLst>
              </a:tr>
              <a:tr h="306132">
                <a:tc>
                  <a:txBody>
                    <a:bodyPr/>
                    <a:lstStyle/>
                    <a:p>
                      <a:r>
                        <a:rPr lang="en-US" sz="1200" b="0" dirty="0">
                          <a:solidFill>
                            <a:schemeClr val="bg1"/>
                          </a:solidFill>
                        </a:rPr>
                        <a:t>Watercolors </a:t>
                      </a:r>
                    </a:p>
                  </a:txBody>
                  <a:tcPr anchor="ctr">
                    <a:noFill/>
                  </a:tcPr>
                </a:tc>
                <a:tc>
                  <a:txBody>
                    <a:bodyPr/>
                    <a:lstStyle/>
                    <a:p>
                      <a:pPr algn="ctr"/>
                      <a:r>
                        <a:rPr lang="en-US" sz="1200" baseline="0" dirty="0">
                          <a:solidFill>
                            <a:schemeClr val="bg1"/>
                          </a:solidFill>
                        </a:rPr>
                        <a:t>63%</a:t>
                      </a:r>
                    </a:p>
                  </a:txBody>
                  <a:tcPr anchor="ctr">
                    <a:noFill/>
                  </a:tcPr>
                </a:tc>
                <a:tc>
                  <a:txBody>
                    <a:bodyPr/>
                    <a:lstStyle/>
                    <a:p>
                      <a:pPr algn="ctr"/>
                      <a:r>
                        <a:rPr lang="en-US" sz="1200" dirty="0">
                          <a:solidFill>
                            <a:schemeClr val="bg1"/>
                          </a:solidFill>
                        </a:rPr>
                        <a:t>53%</a:t>
                      </a:r>
                    </a:p>
                  </a:txBody>
                  <a:tcPr anchor="ctr">
                    <a:noFill/>
                  </a:tcPr>
                </a:tc>
                <a:tc>
                  <a:txBody>
                    <a:bodyPr/>
                    <a:lstStyle/>
                    <a:p>
                      <a:pPr algn="ctr"/>
                      <a:r>
                        <a:rPr lang="en-US" sz="1200" dirty="0">
                          <a:solidFill>
                            <a:schemeClr val="bg1"/>
                          </a:solidFill>
                        </a:rPr>
                        <a:t>55%</a:t>
                      </a:r>
                    </a:p>
                  </a:txBody>
                  <a:tcPr anchor="ctr">
                    <a:noFill/>
                  </a:tcPr>
                </a:tc>
                <a:extLst>
                  <a:ext uri="{0D108BD9-81ED-4DB2-BD59-A6C34878D82A}">
                    <a16:rowId xmlns:a16="http://schemas.microsoft.com/office/drawing/2014/main" val="2159702854"/>
                  </a:ext>
                </a:extLst>
              </a:tr>
              <a:tr h="306132">
                <a:tc>
                  <a:txBody>
                    <a:bodyPr/>
                    <a:lstStyle/>
                    <a:p>
                      <a:pPr marL="0" algn="l" defTabSz="914400" rtl="0" eaLnBrk="1" latinLnBrk="0" hangingPunct="1"/>
                      <a:r>
                        <a:rPr lang="en-US" sz="1200" b="0" kern="1200" dirty="0">
                          <a:solidFill>
                            <a:schemeClr val="bg1"/>
                          </a:solidFill>
                          <a:latin typeface="+mn-lt"/>
                          <a:ea typeface="+mn-ea"/>
                          <a:cs typeface="+mn-cs"/>
                        </a:rPr>
                        <a:t>Pen and ink </a:t>
                      </a:r>
                    </a:p>
                  </a:txBody>
                  <a:tcPr anchor="ctr">
                    <a:noFill/>
                  </a:tcPr>
                </a:tc>
                <a:tc>
                  <a:txBody>
                    <a:bodyPr/>
                    <a:lstStyle/>
                    <a:p>
                      <a:pPr algn="ctr"/>
                      <a:r>
                        <a:rPr lang="en-US" sz="1200" baseline="0" dirty="0">
                          <a:solidFill>
                            <a:schemeClr val="bg1"/>
                          </a:solidFill>
                        </a:rPr>
                        <a:t>67%</a:t>
                      </a:r>
                    </a:p>
                  </a:txBody>
                  <a:tcPr anchor="ctr">
                    <a:noFill/>
                  </a:tcPr>
                </a:tc>
                <a:tc>
                  <a:txBody>
                    <a:bodyPr/>
                    <a:lstStyle/>
                    <a:p>
                      <a:pPr algn="ctr"/>
                      <a:r>
                        <a:rPr lang="en-US" sz="1200" dirty="0">
                          <a:solidFill>
                            <a:schemeClr val="bg1"/>
                          </a:solidFill>
                        </a:rPr>
                        <a:t>52%</a:t>
                      </a:r>
                    </a:p>
                  </a:txBody>
                  <a:tcPr anchor="ctr">
                    <a:noFill/>
                  </a:tcPr>
                </a:tc>
                <a:tc>
                  <a:txBody>
                    <a:bodyPr/>
                    <a:lstStyle/>
                    <a:p>
                      <a:pPr algn="ctr"/>
                      <a:r>
                        <a:rPr lang="en-US" sz="1200" dirty="0">
                          <a:solidFill>
                            <a:schemeClr val="bg1"/>
                          </a:solidFill>
                        </a:rPr>
                        <a:t>44%</a:t>
                      </a:r>
                    </a:p>
                  </a:txBody>
                  <a:tcPr anchor="ctr">
                    <a:noFill/>
                  </a:tcPr>
                </a:tc>
                <a:extLst>
                  <a:ext uri="{0D108BD9-81ED-4DB2-BD59-A6C34878D82A}">
                    <a16:rowId xmlns:a16="http://schemas.microsoft.com/office/drawing/2014/main" val="3343760334"/>
                  </a:ext>
                </a:extLst>
              </a:tr>
              <a:tr h="306132">
                <a:tc>
                  <a:txBody>
                    <a:bodyPr/>
                    <a:lstStyle/>
                    <a:p>
                      <a:r>
                        <a:rPr lang="en-US" sz="1200" b="0" dirty="0">
                          <a:solidFill>
                            <a:schemeClr val="bg1"/>
                          </a:solidFill>
                        </a:rPr>
                        <a:t>Colored pencils </a:t>
                      </a:r>
                    </a:p>
                  </a:txBody>
                  <a:tcPr anchor="ctr">
                    <a:noFill/>
                  </a:tcPr>
                </a:tc>
                <a:tc>
                  <a:txBody>
                    <a:bodyPr/>
                    <a:lstStyle/>
                    <a:p>
                      <a:pPr algn="ctr"/>
                      <a:r>
                        <a:rPr lang="en-US" sz="1200" baseline="0" dirty="0">
                          <a:solidFill>
                            <a:schemeClr val="bg1"/>
                          </a:solidFill>
                        </a:rPr>
                        <a:t>54%</a:t>
                      </a:r>
                    </a:p>
                  </a:txBody>
                  <a:tcPr anchor="ctr">
                    <a:noFill/>
                  </a:tcPr>
                </a:tc>
                <a:tc>
                  <a:txBody>
                    <a:bodyPr/>
                    <a:lstStyle/>
                    <a:p>
                      <a:pPr algn="ctr"/>
                      <a:r>
                        <a:rPr lang="en-US" sz="1200" dirty="0">
                          <a:solidFill>
                            <a:schemeClr val="bg1"/>
                          </a:solidFill>
                        </a:rPr>
                        <a:t>41%</a:t>
                      </a:r>
                    </a:p>
                  </a:txBody>
                  <a:tcPr anchor="ctr">
                    <a:noFill/>
                  </a:tcPr>
                </a:tc>
                <a:tc>
                  <a:txBody>
                    <a:bodyPr/>
                    <a:lstStyle/>
                    <a:p>
                      <a:pPr algn="ctr"/>
                      <a:r>
                        <a:rPr lang="en-US" sz="1200" dirty="0">
                          <a:solidFill>
                            <a:schemeClr val="bg1"/>
                          </a:solidFill>
                        </a:rPr>
                        <a:t>47%</a:t>
                      </a:r>
                    </a:p>
                  </a:txBody>
                  <a:tcPr anchor="ctr">
                    <a:noFill/>
                  </a:tcPr>
                </a:tc>
                <a:extLst>
                  <a:ext uri="{0D108BD9-81ED-4DB2-BD59-A6C34878D82A}">
                    <a16:rowId xmlns:a16="http://schemas.microsoft.com/office/drawing/2014/main" val="1260973540"/>
                  </a:ext>
                </a:extLst>
              </a:tr>
              <a:tr h="284284">
                <a:tc>
                  <a:txBody>
                    <a:bodyPr/>
                    <a:lstStyle/>
                    <a:p>
                      <a:r>
                        <a:rPr lang="en-US" sz="1200" b="0" dirty="0">
                          <a:solidFill>
                            <a:schemeClr val="bg1"/>
                          </a:solidFill>
                        </a:rPr>
                        <a:t>Markers</a:t>
                      </a:r>
                    </a:p>
                  </a:txBody>
                  <a:tcPr anchor="ctr">
                    <a:noFill/>
                  </a:tcPr>
                </a:tc>
                <a:tc>
                  <a:txBody>
                    <a:bodyPr/>
                    <a:lstStyle/>
                    <a:p>
                      <a:pPr algn="ctr"/>
                      <a:r>
                        <a:rPr lang="en-US" sz="1200" baseline="0" dirty="0">
                          <a:solidFill>
                            <a:schemeClr val="bg1"/>
                          </a:solidFill>
                        </a:rPr>
                        <a:t>46%</a:t>
                      </a:r>
                    </a:p>
                  </a:txBody>
                  <a:tcPr anchor="ctr">
                    <a:noFill/>
                  </a:tcPr>
                </a:tc>
                <a:tc>
                  <a:txBody>
                    <a:bodyPr/>
                    <a:lstStyle/>
                    <a:p>
                      <a:pPr algn="ctr"/>
                      <a:r>
                        <a:rPr lang="en-US" sz="1200" dirty="0">
                          <a:solidFill>
                            <a:schemeClr val="bg1"/>
                          </a:solidFill>
                        </a:rPr>
                        <a:t>41%</a:t>
                      </a:r>
                    </a:p>
                  </a:txBody>
                  <a:tcPr anchor="ctr">
                    <a:noFill/>
                  </a:tcPr>
                </a:tc>
                <a:tc>
                  <a:txBody>
                    <a:bodyPr/>
                    <a:lstStyle/>
                    <a:p>
                      <a:pPr algn="ctr"/>
                      <a:r>
                        <a:rPr lang="en-US" sz="1200" dirty="0">
                          <a:solidFill>
                            <a:schemeClr val="bg1"/>
                          </a:solidFill>
                        </a:rPr>
                        <a:t>37%</a:t>
                      </a:r>
                    </a:p>
                  </a:txBody>
                  <a:tcPr anchor="ctr">
                    <a:noFill/>
                  </a:tcPr>
                </a:tc>
                <a:extLst>
                  <a:ext uri="{0D108BD9-81ED-4DB2-BD59-A6C34878D82A}">
                    <a16:rowId xmlns:a16="http://schemas.microsoft.com/office/drawing/2014/main" val="1118177052"/>
                  </a:ext>
                </a:extLst>
              </a:tr>
              <a:tr h="284284">
                <a:tc>
                  <a:txBody>
                    <a:bodyPr/>
                    <a:lstStyle/>
                    <a:p>
                      <a:r>
                        <a:rPr lang="en-US" sz="1200" b="0" dirty="0">
                          <a:solidFill>
                            <a:schemeClr val="bg1"/>
                          </a:solidFill>
                        </a:rPr>
                        <a:t>Graphite</a:t>
                      </a:r>
                    </a:p>
                  </a:txBody>
                  <a:tcPr anchor="ctr">
                    <a:noFill/>
                  </a:tcPr>
                </a:tc>
                <a:tc>
                  <a:txBody>
                    <a:bodyPr/>
                    <a:lstStyle/>
                    <a:p>
                      <a:pPr algn="ctr"/>
                      <a:r>
                        <a:rPr lang="en-US" sz="1200" baseline="0" dirty="0">
                          <a:solidFill>
                            <a:schemeClr val="bg1"/>
                          </a:solidFill>
                        </a:rPr>
                        <a:t>52%</a:t>
                      </a:r>
                    </a:p>
                  </a:txBody>
                  <a:tcPr anchor="ctr">
                    <a:noFill/>
                  </a:tcPr>
                </a:tc>
                <a:tc>
                  <a:txBody>
                    <a:bodyPr/>
                    <a:lstStyle/>
                    <a:p>
                      <a:pPr algn="ctr"/>
                      <a:r>
                        <a:rPr lang="en-US" sz="1200" baseline="0" dirty="0">
                          <a:solidFill>
                            <a:schemeClr val="bg1"/>
                          </a:solidFill>
                        </a:rPr>
                        <a:t>39%</a:t>
                      </a:r>
                      <a:endParaRPr lang="en-US" sz="1200" dirty="0">
                        <a:solidFill>
                          <a:schemeClr val="bg1"/>
                        </a:solidFill>
                      </a:endParaRPr>
                    </a:p>
                  </a:txBody>
                  <a:tcPr anchor="ctr">
                    <a:noFill/>
                  </a:tcPr>
                </a:tc>
                <a:tc>
                  <a:txBody>
                    <a:bodyPr/>
                    <a:lstStyle/>
                    <a:p>
                      <a:pPr algn="ctr"/>
                      <a:r>
                        <a:rPr lang="en-US" sz="1200" dirty="0">
                          <a:solidFill>
                            <a:schemeClr val="bg1"/>
                          </a:solidFill>
                        </a:rPr>
                        <a:t>31%</a:t>
                      </a:r>
                    </a:p>
                  </a:txBody>
                  <a:tcPr anchor="ctr">
                    <a:noFill/>
                  </a:tcPr>
                </a:tc>
                <a:extLst>
                  <a:ext uri="{0D108BD9-81ED-4DB2-BD59-A6C34878D82A}">
                    <a16:rowId xmlns:a16="http://schemas.microsoft.com/office/drawing/2014/main" val="397109603"/>
                  </a:ext>
                </a:extLst>
              </a:tr>
              <a:tr h="284284">
                <a:tc>
                  <a:txBody>
                    <a:bodyPr/>
                    <a:lstStyle/>
                    <a:p>
                      <a:r>
                        <a:rPr lang="en-US" sz="1200" b="0" dirty="0">
                          <a:solidFill>
                            <a:schemeClr val="bg1"/>
                          </a:solidFill>
                        </a:rPr>
                        <a:t>Sketching charcoal </a:t>
                      </a:r>
                    </a:p>
                  </a:txBody>
                  <a:tcPr anchor="ctr">
                    <a:noFill/>
                  </a:tcPr>
                </a:tc>
                <a:tc>
                  <a:txBody>
                    <a:bodyPr/>
                    <a:lstStyle/>
                    <a:p>
                      <a:pPr algn="ctr"/>
                      <a:r>
                        <a:rPr lang="en-US" sz="1200" baseline="0" dirty="0">
                          <a:solidFill>
                            <a:schemeClr val="bg1"/>
                          </a:solidFill>
                        </a:rPr>
                        <a:t>50%</a:t>
                      </a:r>
                    </a:p>
                  </a:txBody>
                  <a:tcPr anchor="ctr">
                    <a:noFill/>
                  </a:tcPr>
                </a:tc>
                <a:tc>
                  <a:txBody>
                    <a:bodyPr/>
                    <a:lstStyle/>
                    <a:p>
                      <a:pPr algn="ctr"/>
                      <a:r>
                        <a:rPr lang="en-US" sz="1200" dirty="0">
                          <a:solidFill>
                            <a:schemeClr val="bg1"/>
                          </a:solidFill>
                        </a:rPr>
                        <a:t>29%</a:t>
                      </a:r>
                    </a:p>
                  </a:txBody>
                  <a:tcPr anchor="ctr">
                    <a:noFill/>
                  </a:tcPr>
                </a:tc>
                <a:tc>
                  <a:txBody>
                    <a:bodyPr/>
                    <a:lstStyle/>
                    <a:p>
                      <a:pPr algn="ctr"/>
                      <a:r>
                        <a:rPr lang="en-US" sz="1200" dirty="0">
                          <a:solidFill>
                            <a:schemeClr val="bg1"/>
                          </a:solidFill>
                        </a:rPr>
                        <a:t>25%</a:t>
                      </a:r>
                    </a:p>
                  </a:txBody>
                  <a:tcPr anchor="ctr">
                    <a:noFill/>
                  </a:tcPr>
                </a:tc>
                <a:extLst>
                  <a:ext uri="{0D108BD9-81ED-4DB2-BD59-A6C34878D82A}">
                    <a16:rowId xmlns:a16="http://schemas.microsoft.com/office/drawing/2014/main" val="2245520876"/>
                  </a:ext>
                </a:extLst>
              </a:tr>
              <a:tr h="284284">
                <a:tc>
                  <a:txBody>
                    <a:bodyPr/>
                    <a:lstStyle/>
                    <a:p>
                      <a:r>
                        <a:rPr lang="en-US" sz="1200" b="0" dirty="0">
                          <a:solidFill>
                            <a:schemeClr val="bg1"/>
                          </a:solidFill>
                        </a:rPr>
                        <a:t>Oil paint </a:t>
                      </a:r>
                    </a:p>
                  </a:txBody>
                  <a:tcPr anchor="ctr">
                    <a:noFill/>
                  </a:tcPr>
                </a:tc>
                <a:tc>
                  <a:txBody>
                    <a:bodyPr/>
                    <a:lstStyle/>
                    <a:p>
                      <a:pPr algn="ctr"/>
                      <a:r>
                        <a:rPr lang="en-US" sz="1200" baseline="0" dirty="0">
                          <a:solidFill>
                            <a:schemeClr val="bg1"/>
                          </a:solidFill>
                        </a:rPr>
                        <a:t>33%</a:t>
                      </a:r>
                    </a:p>
                  </a:txBody>
                  <a:tcPr anchor="ctr">
                    <a:noFill/>
                  </a:tcPr>
                </a:tc>
                <a:tc>
                  <a:txBody>
                    <a:bodyPr/>
                    <a:lstStyle/>
                    <a:p>
                      <a:pPr algn="ctr"/>
                      <a:r>
                        <a:rPr lang="en-US" sz="1200" dirty="0">
                          <a:solidFill>
                            <a:schemeClr val="bg1"/>
                          </a:solidFill>
                        </a:rPr>
                        <a:t>32%</a:t>
                      </a:r>
                    </a:p>
                  </a:txBody>
                  <a:tcPr anchor="ctr">
                    <a:noFill/>
                  </a:tcPr>
                </a:tc>
                <a:tc>
                  <a:txBody>
                    <a:bodyPr/>
                    <a:lstStyle/>
                    <a:p>
                      <a:pPr algn="ctr"/>
                      <a:r>
                        <a:rPr lang="en-US" sz="1200" dirty="0">
                          <a:solidFill>
                            <a:schemeClr val="bg1"/>
                          </a:solidFill>
                        </a:rPr>
                        <a:t>24%</a:t>
                      </a:r>
                    </a:p>
                  </a:txBody>
                  <a:tcPr anchor="ctr">
                    <a:noFill/>
                  </a:tcPr>
                </a:tc>
                <a:extLst>
                  <a:ext uri="{0D108BD9-81ED-4DB2-BD59-A6C34878D82A}">
                    <a16:rowId xmlns:a16="http://schemas.microsoft.com/office/drawing/2014/main" val="3241140402"/>
                  </a:ext>
                </a:extLst>
              </a:tr>
              <a:tr h="306132">
                <a:tc>
                  <a:txBody>
                    <a:bodyPr/>
                    <a:lstStyle/>
                    <a:p>
                      <a:r>
                        <a:rPr lang="en-US" sz="1200" b="0" dirty="0">
                          <a:solidFill>
                            <a:schemeClr val="bg1"/>
                          </a:solidFill>
                        </a:rPr>
                        <a:t>Pastels (soft)</a:t>
                      </a:r>
                    </a:p>
                  </a:txBody>
                  <a:tcPr anchor="ctr">
                    <a:noFill/>
                  </a:tcPr>
                </a:tc>
                <a:tc>
                  <a:txBody>
                    <a:bodyPr/>
                    <a:lstStyle/>
                    <a:p>
                      <a:pPr algn="ctr"/>
                      <a:r>
                        <a:rPr lang="en-US" sz="1200" baseline="0" dirty="0">
                          <a:solidFill>
                            <a:schemeClr val="bg1"/>
                          </a:solidFill>
                        </a:rPr>
                        <a:t>27%</a:t>
                      </a:r>
                    </a:p>
                  </a:txBody>
                  <a:tcPr anchor="ctr">
                    <a:noFill/>
                  </a:tcPr>
                </a:tc>
                <a:tc>
                  <a:txBody>
                    <a:bodyPr/>
                    <a:lstStyle/>
                    <a:p>
                      <a:pPr algn="ctr"/>
                      <a:r>
                        <a:rPr lang="en-US" sz="1200" dirty="0">
                          <a:solidFill>
                            <a:schemeClr val="bg1"/>
                          </a:solidFill>
                        </a:rPr>
                        <a:t>21%</a:t>
                      </a:r>
                    </a:p>
                  </a:txBody>
                  <a:tcPr anchor="ctr">
                    <a:noFill/>
                  </a:tcPr>
                </a:tc>
                <a:tc>
                  <a:txBody>
                    <a:bodyPr/>
                    <a:lstStyle/>
                    <a:p>
                      <a:pPr algn="ctr"/>
                      <a:r>
                        <a:rPr lang="en-US" sz="1200" dirty="0">
                          <a:solidFill>
                            <a:schemeClr val="bg1"/>
                          </a:solidFill>
                        </a:rPr>
                        <a:t>21%</a:t>
                      </a: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lvl="0">
              <a:spcBef>
                <a:spcPct val="0"/>
              </a:spcBef>
              <a:defRPr/>
            </a:pPr>
            <a:r>
              <a:rPr lang="en-US" sz="1400" b="1" dirty="0">
                <a:solidFill>
                  <a:srgbClr val="393939"/>
                </a:solidFill>
                <a:latin typeface="Arial" charset="0"/>
              </a:rPr>
              <a:t>6. What particular mediums did you use to create these artworks in the past 12 months?</a:t>
            </a:r>
          </a:p>
        </p:txBody>
      </p:sp>
      <p:sp>
        <p:nvSpPr>
          <p:cNvPr id="5" name="Text Placeholder 6">
            <a:extLst>
              <a:ext uri="{FF2B5EF4-FFF2-40B4-BE49-F238E27FC236}">
                <a16:creationId xmlns:a16="http://schemas.microsoft.com/office/drawing/2014/main" id="{6896655F-49FD-465E-9F45-717153192893}"/>
              </a:ext>
            </a:extLst>
          </p:cNvPr>
          <p:cNvSpPr txBox="1">
            <a:spLocks/>
          </p:cNvSpPr>
          <p:nvPr/>
        </p:nvSpPr>
        <p:spPr>
          <a:xfrm>
            <a:off x="228600" y="56388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a:t>
            </a:r>
          </a:p>
        </p:txBody>
      </p:sp>
      <p:sp>
        <p:nvSpPr>
          <p:cNvPr id="7" name="Slide Number Placeholder 1">
            <a:extLst>
              <a:ext uri="{FF2B5EF4-FFF2-40B4-BE49-F238E27FC236}">
                <a16:creationId xmlns:a16="http://schemas.microsoft.com/office/drawing/2014/main" id="{DD687558-12D9-4618-B3A1-15206D551B6C}"/>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27</a:t>
            </a:fld>
            <a:endParaRPr lang="en-US" dirty="0"/>
          </a:p>
        </p:txBody>
      </p:sp>
      <p:sp>
        <p:nvSpPr>
          <p:cNvPr id="8" name="TextBox 7">
            <a:extLst>
              <a:ext uri="{FF2B5EF4-FFF2-40B4-BE49-F238E27FC236}">
                <a16:creationId xmlns:a16="http://schemas.microsoft.com/office/drawing/2014/main" id="{09DF3796-30AF-4106-B274-D2783703119D}"/>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1466796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Other Materials Used – U.S.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Paper continues to top the list of other materials used with 80% or more reporting its use all 3 years.</a:t>
            </a:r>
          </a:p>
          <a:p>
            <a:pPr lvl="1">
              <a:buFont typeface="Wingdings" panose="05000000000000000000" pitchFamily="2" charset="2"/>
              <a:buChar char="Ø"/>
            </a:pPr>
            <a:r>
              <a:rPr lang="en-US" b="0" dirty="0">
                <a:solidFill>
                  <a:schemeClr val="bg1"/>
                </a:solidFill>
              </a:rPr>
              <a:t>Over half also report using canvas, and use of canvas appears to be on a slight upward trend.</a:t>
            </a:r>
          </a:p>
          <a:p>
            <a:pPr lvl="1">
              <a:buFont typeface="Wingdings" panose="05000000000000000000" pitchFamily="2" charset="2"/>
              <a:buChar char="Ø"/>
            </a:pPr>
            <a:r>
              <a:rPr lang="en-US" b="0" dirty="0">
                <a:solidFill>
                  <a:schemeClr val="bg1"/>
                </a:solidFill>
              </a:rPr>
              <a:t>Use of a camera has trended downward from 2012 to 2018, as has use of a printer, though the downward movement is smaller.</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28</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ext uri="{D42A27DB-BD31-4B8C-83A1-F6EECF244321}">
                <p14:modId xmlns:p14="http://schemas.microsoft.com/office/powerpoint/2010/main" val="162929697"/>
              </p:ext>
            </p:extLst>
          </p:nvPr>
        </p:nvGraphicFramePr>
        <p:xfrm>
          <a:off x="1524000" y="3048000"/>
          <a:ext cx="5715000" cy="295656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2020918141"/>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Top 11 Responses</a:t>
                      </a:r>
                    </a:p>
                  </a:txBody>
                  <a:tcPr/>
                </a:tc>
                <a:tc>
                  <a:txBody>
                    <a:bodyPr/>
                    <a:lstStyle/>
                    <a:p>
                      <a:pPr algn="ctr"/>
                      <a:r>
                        <a:rPr lang="en-US" sz="1200" b="1" dirty="0">
                          <a:solidFill>
                            <a:schemeClr val="bg1"/>
                          </a:solidFill>
                        </a:rPr>
                        <a:t>2012</a:t>
                      </a:r>
                    </a:p>
                  </a:txBody>
                  <a:tcPr anchor="ct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Paper</a:t>
                      </a:r>
                    </a:p>
                  </a:txBody>
                  <a:tcPr anchor="ctr"/>
                </a:tc>
                <a:tc>
                  <a:txBody>
                    <a:bodyPr/>
                    <a:lstStyle/>
                    <a:p>
                      <a:pPr algn="ctr"/>
                      <a:r>
                        <a:rPr lang="en-US" sz="1000" baseline="0" dirty="0">
                          <a:solidFill>
                            <a:schemeClr val="bg1"/>
                          </a:solidFill>
                        </a:rPr>
                        <a:t>80%</a:t>
                      </a:r>
                    </a:p>
                  </a:txBody>
                  <a:tcPr anchor="ctr"/>
                </a:tc>
                <a:tc>
                  <a:txBody>
                    <a:bodyPr/>
                    <a:lstStyle/>
                    <a:p>
                      <a:pPr algn="ctr"/>
                      <a:r>
                        <a:rPr lang="en-US" sz="1000" dirty="0">
                          <a:solidFill>
                            <a:schemeClr val="bg1"/>
                          </a:solidFill>
                        </a:rPr>
                        <a:t>82%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84%</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Canvas</a:t>
                      </a:r>
                    </a:p>
                  </a:txBody>
                  <a:tcPr anchor="ctr"/>
                </a:tc>
                <a:tc>
                  <a:txBody>
                    <a:bodyPr/>
                    <a:lstStyle/>
                    <a:p>
                      <a:pPr algn="ctr"/>
                      <a:r>
                        <a:rPr lang="en-US" sz="1000" dirty="0">
                          <a:solidFill>
                            <a:schemeClr val="bg1"/>
                          </a:solidFill>
                        </a:rPr>
                        <a:t>55%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57%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60%</a:t>
                      </a:r>
                      <a:endParaRPr kumimoji="0" lang="en-US" sz="1000" b="0" i="0" u="none" strike="noStrike" kern="1200" cap="none" spc="0" normalizeH="0" baseline="3000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Adhesives/Glue</a:t>
                      </a:r>
                    </a:p>
                  </a:txBody>
                  <a:tcPr anchor="ctr"/>
                </a:tc>
                <a:tc>
                  <a:txBody>
                    <a:bodyPr/>
                    <a:lstStyle/>
                    <a:p>
                      <a:pPr algn="ctr"/>
                      <a:r>
                        <a:rPr lang="en-US" sz="1000" dirty="0">
                          <a:solidFill>
                            <a:schemeClr val="bg1"/>
                          </a:solidFill>
                        </a:rPr>
                        <a:t>33%</a:t>
                      </a:r>
                    </a:p>
                  </a:txBody>
                  <a:tcPr anchor="ctr"/>
                </a:tc>
                <a:tc>
                  <a:txBody>
                    <a:bodyPr/>
                    <a:lstStyle/>
                    <a:p>
                      <a:pPr algn="ctr"/>
                      <a:r>
                        <a:rPr lang="en-US" sz="1000" dirty="0">
                          <a:solidFill>
                            <a:schemeClr val="bg1"/>
                          </a:solidFill>
                        </a:rPr>
                        <a:t>43%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44%</a:t>
                      </a:r>
                      <a:endParaRPr kumimoji="0" lang="en-US" sz="1000" b="0" i="0" u="none" strike="noStrike" kern="1200" cap="none" spc="0" normalizeH="0" baseline="3000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Camera</a:t>
                      </a:r>
                      <a:endParaRPr lang="en-US" sz="1000" b="1" kern="1200" dirty="0">
                        <a:solidFill>
                          <a:schemeClr val="bg1"/>
                        </a:solidFill>
                        <a:latin typeface="+mn-lt"/>
                        <a:ea typeface="+mn-ea"/>
                        <a:cs typeface="+mn-cs"/>
                      </a:endParaRPr>
                    </a:p>
                  </a:txBody>
                  <a:tcPr anchor="ctr"/>
                </a:tc>
                <a:tc>
                  <a:txBody>
                    <a:bodyPr/>
                    <a:lstStyle/>
                    <a:p>
                      <a:pPr algn="ctr"/>
                      <a:r>
                        <a:rPr lang="en-US" sz="1000" dirty="0">
                          <a:solidFill>
                            <a:schemeClr val="bg1"/>
                          </a:solidFill>
                        </a:rPr>
                        <a:t>48%</a:t>
                      </a:r>
                    </a:p>
                  </a:txBody>
                  <a:tcPr/>
                </a:tc>
                <a:tc>
                  <a:txBody>
                    <a:bodyPr/>
                    <a:lstStyle/>
                    <a:p>
                      <a:pPr algn="ctr"/>
                      <a:r>
                        <a:rPr lang="en-US" sz="1000" dirty="0">
                          <a:solidFill>
                            <a:schemeClr val="bg1"/>
                          </a:solidFill>
                        </a:rPr>
                        <a:t>43%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40%</a:t>
                      </a:r>
                      <a:endParaRPr kumimoji="0" lang="en-US" sz="1000" b="0" i="0" u="none" strike="noStrike" kern="1200" cap="none" spc="0" normalizeH="0" baseline="3000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Panels (wood or conservation)</a:t>
                      </a:r>
                    </a:p>
                  </a:txBody>
                  <a:tcPr anchor="ctr"/>
                </a:tc>
                <a:tc>
                  <a:txBody>
                    <a:bodyPr/>
                    <a:lstStyle/>
                    <a:p>
                      <a:pPr algn="ctr"/>
                      <a:r>
                        <a:rPr lang="en-US" sz="1000" dirty="0">
                          <a:solidFill>
                            <a:schemeClr val="bg1"/>
                          </a:solidFill>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37%</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37%</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Computer </a:t>
                      </a:r>
                    </a:p>
                  </a:txBody>
                  <a:tcPr anchor="ctr"/>
                </a:tc>
                <a:tc>
                  <a:txBody>
                    <a:bodyPr/>
                    <a:lstStyle/>
                    <a:p>
                      <a:pPr algn="ctr"/>
                      <a:r>
                        <a:rPr lang="en-US" sz="1000" dirty="0">
                          <a:solidFill>
                            <a:schemeClr val="bg1"/>
                          </a:solidFill>
                        </a:rPr>
                        <a:t>NR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37%</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37%</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Printer </a:t>
                      </a:r>
                    </a:p>
                  </a:txBody>
                  <a:tcPr anchor="ctr"/>
                </a:tc>
                <a:tc>
                  <a:txBody>
                    <a:bodyPr/>
                    <a:lstStyle/>
                    <a:p>
                      <a:pPr algn="ctr"/>
                      <a:r>
                        <a:rPr lang="en-US" sz="1000" dirty="0">
                          <a:solidFill>
                            <a:schemeClr val="bg1"/>
                          </a:solidFill>
                        </a:rPr>
                        <a:t>41%</a:t>
                      </a:r>
                    </a:p>
                  </a:txBody>
                  <a:tcPr anchor="ctr"/>
                </a:tc>
                <a:tc>
                  <a:txBody>
                    <a:bodyPr/>
                    <a:lstStyle/>
                    <a:p>
                      <a:pPr algn="ctr"/>
                      <a:r>
                        <a:rPr lang="en-US" sz="1000" dirty="0">
                          <a:solidFill>
                            <a:schemeClr val="bg1"/>
                          </a:solidFill>
                        </a:rPr>
                        <a:t>38%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37%</a:t>
                      </a:r>
                      <a:endParaRPr kumimoji="0" lang="en-US" sz="1000" b="0" i="0" u="none" strike="noStrike" kern="1200" cap="none" spc="0" normalizeH="0" baseline="3000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949953466"/>
                  </a:ext>
                </a:extLst>
              </a:tr>
              <a:tr h="145366">
                <a:tc>
                  <a:txBody>
                    <a:bodyPr/>
                    <a:lstStyle/>
                    <a:p>
                      <a:r>
                        <a:rPr lang="en-US" sz="1000" b="1" dirty="0">
                          <a:solidFill>
                            <a:schemeClr val="bg1"/>
                          </a:solidFill>
                        </a:rPr>
                        <a:t>Found objects</a:t>
                      </a:r>
                    </a:p>
                  </a:txBody>
                  <a:tcPr anchor="ctr"/>
                </a:tc>
                <a:tc>
                  <a:txBody>
                    <a:bodyPr/>
                    <a:lstStyle/>
                    <a:p>
                      <a:pPr algn="ctr"/>
                      <a:r>
                        <a:rPr lang="en-US" sz="1000" dirty="0">
                          <a:solidFill>
                            <a:schemeClr val="bg1"/>
                          </a:solidFill>
                        </a:rPr>
                        <a:t>32%</a:t>
                      </a:r>
                    </a:p>
                  </a:txBody>
                  <a:tcPr anchor="ctr"/>
                </a:tc>
                <a:tc>
                  <a:txBody>
                    <a:bodyPr/>
                    <a:lstStyle/>
                    <a:p>
                      <a:pPr algn="ctr"/>
                      <a:r>
                        <a:rPr lang="en-US" sz="1000" dirty="0">
                          <a:solidFill>
                            <a:schemeClr val="bg1"/>
                          </a:solidFill>
                        </a:rPr>
                        <a:t>33%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32%</a:t>
                      </a:r>
                      <a:endParaRPr kumimoji="0" lang="en-US" sz="1000" b="0" i="0" u="none" strike="noStrike" kern="1200" cap="none" spc="0" normalizeH="0" baseline="3000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3678570858"/>
                  </a:ext>
                </a:extLst>
              </a:tr>
              <a:tr h="145366">
                <a:tc>
                  <a:txBody>
                    <a:bodyPr/>
                    <a:lstStyle/>
                    <a:p>
                      <a:r>
                        <a:rPr lang="en-US" sz="1000" b="1" dirty="0">
                          <a:solidFill>
                            <a:schemeClr val="bg1"/>
                          </a:solidFill>
                        </a:rPr>
                        <a:t>Decorative paper or collage materials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32%</a:t>
                      </a:r>
                    </a:p>
                  </a:txBody>
                  <a:tcPr anchor="ctr"/>
                </a:tc>
                <a:tc>
                  <a:txBody>
                    <a:bodyPr/>
                    <a:lstStyle/>
                    <a:p>
                      <a:pPr algn="ctr"/>
                      <a:r>
                        <a:rPr lang="en-US" sz="1000" dirty="0">
                          <a:solidFill>
                            <a:schemeClr val="bg1"/>
                          </a:solidFill>
                        </a:rPr>
                        <a:t>34%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31%</a:t>
                      </a:r>
                      <a:endParaRPr kumimoji="0" lang="en-US" sz="1000" b="0" i="0" u="none" strike="noStrike" kern="1200" cap="none" spc="0" normalizeH="0" baseline="3000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3340200776"/>
                  </a:ext>
                </a:extLst>
              </a:tr>
              <a:tr h="145366">
                <a:tc>
                  <a:txBody>
                    <a:bodyPr/>
                    <a:lstStyle/>
                    <a:p>
                      <a:r>
                        <a:rPr lang="en-US" sz="1000" b="1" dirty="0">
                          <a:solidFill>
                            <a:schemeClr val="bg1"/>
                          </a:solidFill>
                        </a:rPr>
                        <a:t>Cards</a:t>
                      </a:r>
                    </a:p>
                  </a:txBody>
                  <a:tcPr anchor="ctr"/>
                </a:tc>
                <a:tc>
                  <a:txBody>
                    <a:bodyPr/>
                    <a:lstStyle/>
                    <a:p>
                      <a:pPr algn="ctr"/>
                      <a:r>
                        <a:rPr lang="en-US" sz="1000" dirty="0">
                          <a:solidFill>
                            <a:schemeClr val="bg1"/>
                          </a:solidFill>
                        </a:rPr>
                        <a:t>31%</a:t>
                      </a:r>
                    </a:p>
                  </a:txBody>
                  <a:tcPr anchor="ctr"/>
                </a:tc>
                <a:tc>
                  <a:txBody>
                    <a:bodyPr/>
                    <a:lstStyle/>
                    <a:p>
                      <a:pPr algn="ctr"/>
                      <a:r>
                        <a:rPr lang="en-US" sz="1000" dirty="0">
                          <a:solidFill>
                            <a:schemeClr val="bg1"/>
                          </a:solidFill>
                        </a:rPr>
                        <a:t>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27%</a:t>
                      </a:r>
                      <a:endParaRPr kumimoji="0" lang="en-US" sz="1000" b="0" i="0" u="none" strike="noStrike" kern="1200" cap="none" spc="0" normalizeH="0" baseline="3000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754532311"/>
                  </a:ext>
                </a:extLst>
              </a:tr>
              <a:tr h="145366">
                <a:tc>
                  <a:txBody>
                    <a:bodyPr/>
                    <a:lstStyle/>
                    <a:p>
                      <a:r>
                        <a:rPr lang="en-US" sz="1000" b="1" dirty="0">
                          <a:solidFill>
                            <a:schemeClr val="bg1"/>
                          </a:solidFill>
                        </a:rPr>
                        <a:t>Panels (canvas-wrapped or cardboard) </a:t>
                      </a:r>
                    </a:p>
                  </a:txBody>
                  <a:tcPr anchor="ctr"/>
                </a:tc>
                <a:tc>
                  <a:txBody>
                    <a:bodyPr/>
                    <a:lstStyle/>
                    <a:p>
                      <a:pPr algn="ctr"/>
                      <a:r>
                        <a:rPr lang="en-US" sz="1000" dirty="0">
                          <a:solidFill>
                            <a:schemeClr val="bg1"/>
                          </a:solidFill>
                        </a:rPr>
                        <a:t>24%</a:t>
                      </a:r>
                    </a:p>
                  </a:txBody>
                  <a:tcPr anchor="ctr"/>
                </a:tc>
                <a:tc>
                  <a:txBody>
                    <a:bodyPr/>
                    <a:lstStyle/>
                    <a:p>
                      <a:pPr algn="ctr"/>
                      <a:r>
                        <a:rPr lang="en-US" sz="1000" dirty="0">
                          <a:solidFill>
                            <a:schemeClr val="bg1"/>
                          </a:solidFill>
                        </a:rPr>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31%</a:t>
                      </a:r>
                      <a:endParaRPr kumimoji="0" lang="en-US" sz="1000" b="0" i="0" u="none" strike="noStrike" kern="1200" cap="none" spc="0" normalizeH="0" baseline="3000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844318731"/>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553200"/>
            <a:ext cx="2444900" cy="246221"/>
          </a:xfrm>
          <a:prstGeom prst="rect">
            <a:avLst/>
          </a:prstGeom>
          <a:noFill/>
        </p:spPr>
        <p:txBody>
          <a:bodyPr wrap="none" rtlCol="0">
            <a:spAutoFit/>
          </a:bodyPr>
          <a:lstStyle/>
          <a:p>
            <a:r>
              <a:rPr lang="en-US" sz="1000" dirty="0">
                <a:solidFill>
                  <a:schemeClr val="bg1"/>
                </a:solidFill>
              </a:rPr>
              <a:t>NR – Not reported as separate category</a:t>
            </a:r>
          </a:p>
        </p:txBody>
      </p:sp>
    </p:spTree>
    <p:extLst>
      <p:ext uri="{BB962C8B-B14F-4D97-AF65-F5344CB8AC3E}">
        <p14:creationId xmlns:p14="http://schemas.microsoft.com/office/powerpoint/2010/main" val="2500263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Other Materials Used – Canada</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Paper and canvas also top the other materials used list in Canada, and in all 3 years canvas use in Canada tops that in the U.S.</a:t>
            </a:r>
          </a:p>
          <a:p>
            <a:pPr lvl="1">
              <a:buFont typeface="Wingdings" panose="05000000000000000000" pitchFamily="2" charset="2"/>
              <a:buChar char="Ø"/>
            </a:pPr>
            <a:r>
              <a:rPr lang="en-US" b="0" dirty="0">
                <a:solidFill>
                  <a:schemeClr val="bg1"/>
                </a:solidFill>
              </a:rPr>
              <a:t>The downward trend in camera and printer use noted in the U.S. is not as evident in Canada.</a:t>
            </a:r>
          </a:p>
          <a:p>
            <a:pPr lvl="2">
              <a:buFont typeface="Wingdings" panose="05000000000000000000" pitchFamily="2" charset="2"/>
              <a:buChar char="Ø"/>
            </a:pPr>
            <a:r>
              <a:rPr lang="en-US" dirty="0">
                <a:solidFill>
                  <a:schemeClr val="bg1"/>
                </a:solidFill>
              </a:rPr>
              <a:t>Camera use in Canada has remained basically stable over the 3 years.</a:t>
            </a:r>
          </a:p>
          <a:p>
            <a:pPr lvl="1">
              <a:buFont typeface="Wingdings" panose="05000000000000000000" pitchFamily="2" charset="2"/>
              <a:buChar char="Ø"/>
            </a:pPr>
            <a:r>
              <a:rPr lang="en-US" b="0" dirty="0">
                <a:solidFill>
                  <a:schemeClr val="bg1"/>
                </a:solidFill>
              </a:rPr>
              <a:t>Use of adhesives and glue has trended upward since 2012.</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29</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276600"/>
          <a:ext cx="5715000" cy="295656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2020918141"/>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Top 11 Responses</a:t>
                      </a:r>
                    </a:p>
                  </a:txBody>
                  <a:tcPr/>
                </a:tc>
                <a:tc>
                  <a:txBody>
                    <a:bodyPr/>
                    <a:lstStyle/>
                    <a:p>
                      <a:pPr algn="ctr"/>
                      <a:r>
                        <a:rPr lang="en-US" sz="1200" b="1" dirty="0">
                          <a:solidFill>
                            <a:schemeClr val="bg1"/>
                          </a:solidFill>
                        </a:rPr>
                        <a:t>2012</a:t>
                      </a:r>
                    </a:p>
                  </a:txBody>
                  <a:tcPr anchor="ct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Paper</a:t>
                      </a:r>
                    </a:p>
                  </a:txBody>
                  <a:tcPr anchor="ctr"/>
                </a:tc>
                <a:tc>
                  <a:txBody>
                    <a:bodyPr/>
                    <a:lstStyle/>
                    <a:p>
                      <a:pPr algn="ctr"/>
                      <a:r>
                        <a:rPr lang="en-US" sz="1000" baseline="0" dirty="0">
                          <a:solidFill>
                            <a:schemeClr val="bg1"/>
                          </a:solidFill>
                        </a:rPr>
                        <a:t>79%</a:t>
                      </a:r>
                    </a:p>
                  </a:txBody>
                  <a:tcPr anchor="ctr"/>
                </a:tc>
                <a:tc>
                  <a:txBody>
                    <a:bodyPr/>
                    <a:lstStyle/>
                    <a:p>
                      <a:pPr algn="ctr"/>
                      <a:r>
                        <a:rPr lang="en-US" sz="1000" dirty="0">
                          <a:solidFill>
                            <a:schemeClr val="bg1"/>
                          </a:solidFill>
                        </a:rPr>
                        <a:t>81%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82%</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Canvas</a:t>
                      </a:r>
                    </a:p>
                  </a:txBody>
                  <a:tcPr anchor="ctr"/>
                </a:tc>
                <a:tc>
                  <a:txBody>
                    <a:bodyPr/>
                    <a:lstStyle/>
                    <a:p>
                      <a:pPr algn="ctr"/>
                      <a:r>
                        <a:rPr lang="en-US" sz="1000" dirty="0">
                          <a:solidFill>
                            <a:schemeClr val="bg1"/>
                          </a:solidFill>
                        </a:rPr>
                        <a:t>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67%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65%</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Adhesives/Glue</a:t>
                      </a:r>
                    </a:p>
                  </a:txBody>
                  <a:tcPr anchor="ctr"/>
                </a:tc>
                <a:tc>
                  <a:txBody>
                    <a:bodyPr/>
                    <a:lstStyle/>
                    <a:p>
                      <a:pPr algn="ctr"/>
                      <a:r>
                        <a:rPr lang="en-US" sz="1000" dirty="0">
                          <a:solidFill>
                            <a:schemeClr val="bg1"/>
                          </a:solidFill>
                        </a:rPr>
                        <a:t>26%</a:t>
                      </a:r>
                    </a:p>
                  </a:txBody>
                  <a:tcPr anchor="ctr"/>
                </a:tc>
                <a:tc>
                  <a:txBody>
                    <a:bodyPr/>
                    <a:lstStyle/>
                    <a:p>
                      <a:pPr algn="ctr"/>
                      <a:r>
                        <a:rPr lang="en-US" sz="1000" dirty="0">
                          <a:solidFill>
                            <a:schemeClr val="bg1"/>
                          </a:solidFill>
                        </a:rPr>
                        <a:t>42%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39%</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Camera</a:t>
                      </a:r>
                      <a:endParaRPr lang="en-US" sz="1000" b="1" kern="1200" dirty="0">
                        <a:solidFill>
                          <a:schemeClr val="bg1"/>
                        </a:solidFill>
                        <a:latin typeface="+mn-lt"/>
                        <a:ea typeface="+mn-ea"/>
                        <a:cs typeface="+mn-cs"/>
                      </a:endParaRPr>
                    </a:p>
                  </a:txBody>
                  <a:tcPr anchor="ctr"/>
                </a:tc>
                <a:tc>
                  <a:txBody>
                    <a:bodyPr/>
                    <a:lstStyle/>
                    <a:p>
                      <a:pPr algn="ctr"/>
                      <a:r>
                        <a:rPr lang="en-US" sz="1000" dirty="0">
                          <a:solidFill>
                            <a:schemeClr val="bg1"/>
                          </a:solidFill>
                        </a:rPr>
                        <a:t>44%</a:t>
                      </a:r>
                    </a:p>
                  </a:txBody>
                  <a:tcPr/>
                </a:tc>
                <a:tc>
                  <a:txBody>
                    <a:bodyPr/>
                    <a:lstStyle/>
                    <a:p>
                      <a:pPr algn="ctr"/>
                      <a:r>
                        <a:rPr lang="en-US" sz="1000" dirty="0">
                          <a:solidFill>
                            <a:schemeClr val="bg1"/>
                          </a:solidFill>
                        </a:rPr>
                        <a:t>44%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42%</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Panels (wood or conservation)</a:t>
                      </a:r>
                    </a:p>
                  </a:txBody>
                  <a:tcPr anchor="ctr"/>
                </a:tc>
                <a:tc>
                  <a:txBody>
                    <a:bodyPr/>
                    <a:lstStyle/>
                    <a:p>
                      <a:pPr algn="ctr"/>
                      <a:r>
                        <a:rPr lang="en-US" sz="1000" dirty="0">
                          <a:solidFill>
                            <a:schemeClr val="bg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38%</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Computer </a:t>
                      </a:r>
                    </a:p>
                  </a:txBody>
                  <a:tcPr anchor="ctr"/>
                </a:tc>
                <a:tc>
                  <a:txBody>
                    <a:bodyPr/>
                    <a:lstStyle/>
                    <a:p>
                      <a:pPr algn="ctr"/>
                      <a:r>
                        <a:rPr lang="en-US" sz="1000" dirty="0">
                          <a:solidFill>
                            <a:schemeClr val="bg1"/>
                          </a:solidFill>
                        </a:rPr>
                        <a:t>NR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35%</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Printer </a:t>
                      </a:r>
                    </a:p>
                  </a:txBody>
                  <a:tcPr anchor="ctr"/>
                </a:tc>
                <a:tc>
                  <a:txBody>
                    <a:bodyPr/>
                    <a:lstStyle/>
                    <a:p>
                      <a:pPr algn="ctr"/>
                      <a:r>
                        <a:rPr lang="en-US" sz="1000" dirty="0">
                          <a:solidFill>
                            <a:schemeClr val="bg1"/>
                          </a:solidFill>
                        </a:rPr>
                        <a:t>35%</a:t>
                      </a:r>
                    </a:p>
                  </a:txBody>
                  <a:tcPr anchor="ctr"/>
                </a:tc>
                <a:tc>
                  <a:txBody>
                    <a:bodyPr/>
                    <a:lstStyle/>
                    <a:p>
                      <a:pPr algn="ctr"/>
                      <a:r>
                        <a:rPr lang="en-US" sz="1000" dirty="0">
                          <a:solidFill>
                            <a:schemeClr val="bg1"/>
                          </a:solidFill>
                        </a:rPr>
                        <a:t>33%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32%</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949953466"/>
                  </a:ext>
                </a:extLst>
              </a:tr>
              <a:tr h="145366">
                <a:tc>
                  <a:txBody>
                    <a:bodyPr/>
                    <a:lstStyle/>
                    <a:p>
                      <a:r>
                        <a:rPr lang="en-US" sz="1000" b="1" dirty="0">
                          <a:solidFill>
                            <a:schemeClr val="bg1"/>
                          </a:solidFill>
                        </a:rPr>
                        <a:t>Found objects</a:t>
                      </a:r>
                    </a:p>
                  </a:txBody>
                  <a:tcPr anchor="ctr"/>
                </a:tc>
                <a:tc>
                  <a:txBody>
                    <a:bodyPr/>
                    <a:lstStyle/>
                    <a:p>
                      <a:pPr algn="ctr"/>
                      <a:r>
                        <a:rPr lang="en-US" sz="1000" dirty="0">
                          <a:solidFill>
                            <a:schemeClr val="bg1"/>
                          </a:solidFill>
                        </a:rPr>
                        <a:t>28%</a:t>
                      </a:r>
                    </a:p>
                  </a:txBody>
                  <a:tcPr anchor="ctr"/>
                </a:tc>
                <a:tc>
                  <a:txBody>
                    <a:bodyPr/>
                    <a:lstStyle/>
                    <a:p>
                      <a:pPr algn="ctr"/>
                      <a:r>
                        <a:rPr lang="en-US" sz="1000" dirty="0">
                          <a:solidFill>
                            <a:schemeClr val="bg1"/>
                          </a:solidFill>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29%</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3678570858"/>
                  </a:ext>
                </a:extLst>
              </a:tr>
              <a:tr h="145366">
                <a:tc>
                  <a:txBody>
                    <a:bodyPr/>
                    <a:lstStyle/>
                    <a:p>
                      <a:r>
                        <a:rPr lang="en-US" sz="1000" b="1" dirty="0">
                          <a:solidFill>
                            <a:schemeClr val="bg1"/>
                          </a:solidFill>
                        </a:rPr>
                        <a:t>Decorative paper or collage materials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28%</a:t>
                      </a:r>
                    </a:p>
                  </a:txBody>
                  <a:tcPr anchor="ctr"/>
                </a:tc>
                <a:tc>
                  <a:txBody>
                    <a:bodyPr/>
                    <a:lstStyle/>
                    <a:p>
                      <a:pPr algn="ctr"/>
                      <a:r>
                        <a:rPr lang="en-US" sz="1000" dirty="0">
                          <a:solidFill>
                            <a:schemeClr val="bg1"/>
                          </a:solidFill>
                        </a:rPr>
                        <a:t>35%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27%</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3340200776"/>
                  </a:ext>
                </a:extLst>
              </a:tr>
              <a:tr h="145366">
                <a:tc>
                  <a:txBody>
                    <a:bodyPr/>
                    <a:lstStyle/>
                    <a:p>
                      <a:r>
                        <a:rPr lang="en-US" sz="1000" b="1" dirty="0">
                          <a:solidFill>
                            <a:schemeClr val="bg1"/>
                          </a:solidFill>
                        </a:rPr>
                        <a:t>Cards</a:t>
                      </a:r>
                    </a:p>
                  </a:txBody>
                  <a:tcPr anchor="ctr"/>
                </a:tc>
                <a:tc>
                  <a:txBody>
                    <a:bodyPr/>
                    <a:lstStyle/>
                    <a:p>
                      <a:pPr algn="ctr"/>
                      <a:r>
                        <a:rPr lang="en-US" sz="1000" dirty="0">
                          <a:solidFill>
                            <a:schemeClr val="bg1"/>
                          </a:solidFill>
                        </a:rPr>
                        <a:t>31%</a:t>
                      </a:r>
                    </a:p>
                  </a:txBody>
                  <a:tcPr anchor="ctr"/>
                </a:tc>
                <a:tc>
                  <a:txBody>
                    <a:bodyPr/>
                    <a:lstStyle/>
                    <a:p>
                      <a:pPr algn="ctr"/>
                      <a:r>
                        <a:rPr lang="en-US" sz="1000" dirty="0">
                          <a:solidFill>
                            <a:schemeClr val="bg1"/>
                          </a:solidFill>
                        </a:rPr>
                        <a:t>36%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35%</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754532311"/>
                  </a:ext>
                </a:extLst>
              </a:tr>
              <a:tr h="145366">
                <a:tc>
                  <a:txBody>
                    <a:bodyPr/>
                    <a:lstStyle/>
                    <a:p>
                      <a:r>
                        <a:rPr lang="en-US" sz="1000" b="1" dirty="0">
                          <a:solidFill>
                            <a:schemeClr val="bg1"/>
                          </a:solidFill>
                        </a:rPr>
                        <a:t>Panels (canvas-wrapped or cardboard) </a:t>
                      </a:r>
                    </a:p>
                  </a:txBody>
                  <a:tcPr anchor="ctr"/>
                </a:tc>
                <a:tc>
                  <a:txBody>
                    <a:bodyPr/>
                    <a:lstStyle/>
                    <a:p>
                      <a:pPr algn="ctr"/>
                      <a:r>
                        <a:rPr lang="en-US" sz="1000" dirty="0">
                          <a:solidFill>
                            <a:schemeClr val="bg1"/>
                          </a:solidFill>
                        </a:rPr>
                        <a:t>20%</a:t>
                      </a:r>
                    </a:p>
                  </a:txBody>
                  <a:tcPr anchor="ctr"/>
                </a:tc>
                <a:tc>
                  <a:txBody>
                    <a:bodyPr/>
                    <a:lstStyle/>
                    <a:p>
                      <a:pPr algn="ctr"/>
                      <a:r>
                        <a:rPr lang="en-US" sz="1000" dirty="0">
                          <a:solidFill>
                            <a:schemeClr val="bg1"/>
                          </a:solidFill>
                        </a:rPr>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24%</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844318731"/>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553200"/>
            <a:ext cx="2444900" cy="246221"/>
          </a:xfrm>
          <a:prstGeom prst="rect">
            <a:avLst/>
          </a:prstGeom>
          <a:noFill/>
        </p:spPr>
        <p:txBody>
          <a:bodyPr wrap="none" rtlCol="0">
            <a:spAutoFit/>
          </a:bodyPr>
          <a:lstStyle/>
          <a:p>
            <a:r>
              <a:rPr lang="en-US" sz="1000" dirty="0">
                <a:solidFill>
                  <a:schemeClr val="bg1"/>
                </a:solidFill>
              </a:rPr>
              <a:t>NR – Not reported as separate category</a:t>
            </a:r>
          </a:p>
        </p:txBody>
      </p:sp>
    </p:spTree>
    <p:extLst>
      <p:ext uri="{BB962C8B-B14F-4D97-AF65-F5344CB8AC3E}">
        <p14:creationId xmlns:p14="http://schemas.microsoft.com/office/powerpoint/2010/main" val="385289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A311-4849-4A10-8E11-FCB6F7EBC54B}"/>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689437D0-BA8D-4169-ACF1-828B9DF14F55}"/>
              </a:ext>
            </a:extLst>
          </p:cNvPr>
          <p:cNvSpPr>
            <a:spLocks noGrp="1"/>
          </p:cNvSpPr>
          <p:nvPr>
            <p:ph type="body" sz="quarter" idx="10"/>
          </p:nvPr>
        </p:nvSpPr>
        <p:spPr>
          <a:xfrm>
            <a:off x="228600" y="762000"/>
            <a:ext cx="7620000" cy="5410200"/>
          </a:xfrm>
        </p:spPr>
        <p:txBody>
          <a:bodyPr/>
          <a:lstStyle/>
          <a:p>
            <a:pPr marL="0" indent="0">
              <a:buNone/>
            </a:pPr>
            <a:r>
              <a:rPr lang="en-US" sz="1800" dirty="0"/>
              <a:t>The International Art Materials Association (NAMTA</a:t>
            </a:r>
            <a:r>
              <a:rPr lang="en-US" sz="1800" baseline="30000" dirty="0"/>
              <a:t>®</a:t>
            </a:r>
            <a:r>
              <a:rPr lang="en-US" sz="1800" dirty="0"/>
              <a:t>) is planning to continue their tri-annual study with art material specialty retailers and active artists in the United States and Canada.  Previous studies were completed in 2009, 2012, and 2015.  Though in all instances oriented to the overall objective of identifying and monitoring current and future trends in the art industry, separate specific objectives are set forth for retailers and artists as detailed below:</a:t>
            </a:r>
          </a:p>
          <a:p>
            <a:pPr marL="344488" indent="0">
              <a:buNone/>
            </a:pPr>
            <a:r>
              <a:rPr lang="en-US" sz="1600" dirty="0"/>
              <a:t>Identify the amount of time artists spent working at their art in the past year.</a:t>
            </a:r>
          </a:p>
          <a:p>
            <a:pPr marL="344488" lvl="0" indent="0">
              <a:buNone/>
            </a:pPr>
            <a:r>
              <a:rPr lang="en-US" sz="1600" dirty="0"/>
              <a:t>Evaluate the types of art supply that artists deem most in need of improvement.</a:t>
            </a:r>
          </a:p>
          <a:p>
            <a:pPr marL="344488" lvl="0" indent="0">
              <a:buNone/>
            </a:pPr>
            <a:r>
              <a:rPr lang="en-US" sz="1600" dirty="0"/>
              <a:t>Determine age of entry into the art field and other demographic factors associated with contemporary artists including the average annual income they earn from sales of their art.</a:t>
            </a:r>
          </a:p>
          <a:p>
            <a:pPr marL="344488" lvl="0" indent="0">
              <a:buNone/>
            </a:pPr>
            <a:r>
              <a:rPr lang="en-US" sz="1600" dirty="0"/>
              <a:t>Identify sources of information that artists regularly consult.</a:t>
            </a:r>
          </a:p>
          <a:p>
            <a:pPr marL="344488" indent="0">
              <a:buNone/>
            </a:pPr>
            <a:r>
              <a:rPr lang="en-US" sz="1600" dirty="0"/>
              <a:t> </a:t>
            </a:r>
          </a:p>
          <a:p>
            <a:endParaRPr lang="en-US" dirty="0"/>
          </a:p>
        </p:txBody>
      </p:sp>
      <p:pic>
        <p:nvPicPr>
          <p:cNvPr id="5" name="Graphic 4" descr="Small paint brush">
            <a:extLst>
              <a:ext uri="{FF2B5EF4-FFF2-40B4-BE49-F238E27FC236}">
                <a16:creationId xmlns:a16="http://schemas.microsoft.com/office/drawing/2014/main" id="{3A43B09A-C19B-4348-9259-433A3EC09D9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162986" y="2784381"/>
            <a:ext cx="408940" cy="381000"/>
          </a:xfrm>
          <a:prstGeom prst="rect">
            <a:avLst/>
          </a:prstGeom>
        </p:spPr>
      </p:pic>
      <p:pic>
        <p:nvPicPr>
          <p:cNvPr id="6" name="Graphic 5" descr="Small paint brush">
            <a:extLst>
              <a:ext uri="{FF2B5EF4-FFF2-40B4-BE49-F238E27FC236}">
                <a16:creationId xmlns:a16="http://schemas.microsoft.com/office/drawing/2014/main" id="{BC51D46C-1DA7-4C3D-BB11-85D3B6CFA5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124460" y="3089181"/>
            <a:ext cx="408940" cy="381000"/>
          </a:xfrm>
          <a:prstGeom prst="rect">
            <a:avLst/>
          </a:prstGeom>
        </p:spPr>
      </p:pic>
      <p:pic>
        <p:nvPicPr>
          <p:cNvPr id="7" name="Graphic 6" descr="Small paint brush">
            <a:extLst>
              <a:ext uri="{FF2B5EF4-FFF2-40B4-BE49-F238E27FC236}">
                <a16:creationId xmlns:a16="http://schemas.microsoft.com/office/drawing/2014/main" id="{91625585-3E07-401E-AF90-6FACD3D014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124460" y="3622581"/>
            <a:ext cx="408940" cy="381000"/>
          </a:xfrm>
          <a:prstGeom prst="rect">
            <a:avLst/>
          </a:prstGeom>
        </p:spPr>
      </p:pic>
      <p:pic>
        <p:nvPicPr>
          <p:cNvPr id="8" name="Graphic 7" descr="Small paint brush">
            <a:extLst>
              <a:ext uri="{FF2B5EF4-FFF2-40B4-BE49-F238E27FC236}">
                <a16:creationId xmlns:a16="http://schemas.microsoft.com/office/drawing/2014/main" id="{6B766277-E3BC-407D-BB86-33DF2C42D0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124460" y="4454619"/>
            <a:ext cx="408940" cy="381000"/>
          </a:xfrm>
          <a:prstGeom prst="rect">
            <a:avLst/>
          </a:prstGeom>
        </p:spPr>
      </p:pic>
      <p:sp>
        <p:nvSpPr>
          <p:cNvPr id="9" name="Slide Number Placeholder 1">
            <a:extLst>
              <a:ext uri="{FF2B5EF4-FFF2-40B4-BE49-F238E27FC236}">
                <a16:creationId xmlns:a16="http://schemas.microsoft.com/office/drawing/2014/main" id="{E888544F-383B-4E97-BC16-7518CF4F1563}"/>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a:t>
            </a:fld>
            <a:endParaRPr lang="en-US" dirty="0"/>
          </a:p>
        </p:txBody>
      </p:sp>
    </p:spTree>
    <p:extLst>
      <p:ext uri="{BB962C8B-B14F-4D97-AF65-F5344CB8AC3E}">
        <p14:creationId xmlns:p14="http://schemas.microsoft.com/office/powerpoint/2010/main" val="2804194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730521035"/>
              </p:ext>
            </p:extLst>
          </p:nvPr>
        </p:nvGraphicFramePr>
        <p:xfrm>
          <a:off x="228600" y="1982191"/>
          <a:ext cx="6629400" cy="3885209"/>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245530">
                <a:tc>
                  <a:txBody>
                    <a:bodyPr/>
                    <a:lstStyle/>
                    <a:p>
                      <a:r>
                        <a:rPr lang="en-US" sz="1200" b="0" dirty="0">
                          <a:solidFill>
                            <a:schemeClr val="bg1"/>
                          </a:solidFill>
                        </a:rPr>
                        <a:t>Paper</a:t>
                      </a:r>
                    </a:p>
                  </a:txBody>
                  <a:tcPr anchor="ctr">
                    <a:noFill/>
                  </a:tcPr>
                </a:tc>
                <a:tc>
                  <a:txBody>
                    <a:bodyPr/>
                    <a:lstStyle/>
                    <a:p>
                      <a:pPr algn="ctr"/>
                      <a:r>
                        <a:rPr lang="en-US" sz="1200" dirty="0">
                          <a:solidFill>
                            <a:schemeClr val="bg1"/>
                          </a:solidFill>
                        </a:rPr>
                        <a:t>83%</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84%</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82%</a:t>
                      </a:r>
                    </a:p>
                  </a:txBody>
                  <a:tcPr anchor="ctr">
                    <a:solidFill>
                      <a:schemeClr val="bg1">
                        <a:lumMod val="20000"/>
                        <a:lumOff val="80000"/>
                      </a:schemeClr>
                    </a:solidFill>
                  </a:tcPr>
                </a:tc>
                <a:extLst>
                  <a:ext uri="{0D108BD9-81ED-4DB2-BD59-A6C34878D82A}">
                    <a16:rowId xmlns:a16="http://schemas.microsoft.com/office/drawing/2014/main" val="4230878191"/>
                  </a:ext>
                </a:extLst>
              </a:tr>
              <a:tr h="199810">
                <a:tc>
                  <a:txBody>
                    <a:bodyPr/>
                    <a:lstStyle/>
                    <a:p>
                      <a:r>
                        <a:rPr lang="en-US" sz="1200" b="0" dirty="0">
                          <a:solidFill>
                            <a:schemeClr val="bg1"/>
                          </a:solidFill>
                        </a:rPr>
                        <a:t>Canvas</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62%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60%</a:t>
                      </a:r>
                      <a:endParaRPr kumimoji="0" lang="en-US" sz="1200" b="0" i="0" u="none" strike="noStrike" kern="1200" cap="none" spc="0" normalizeH="0" baseline="3000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65%</a:t>
                      </a:r>
                    </a:p>
                  </a:txBody>
                  <a:tcPr anchor="ctr">
                    <a:solidFill>
                      <a:schemeClr val="bg1">
                        <a:lumMod val="20000"/>
                        <a:lumOff val="80000"/>
                      </a:schemeClr>
                    </a:solidFill>
                  </a:tcPr>
                </a:tc>
                <a:extLst>
                  <a:ext uri="{0D108BD9-81ED-4DB2-BD59-A6C34878D82A}">
                    <a16:rowId xmlns:a16="http://schemas.microsoft.com/office/drawing/2014/main" val="399659408"/>
                  </a:ext>
                </a:extLst>
              </a:tr>
              <a:tr h="154090">
                <a:tc>
                  <a:txBody>
                    <a:bodyPr/>
                    <a:lstStyle/>
                    <a:p>
                      <a:r>
                        <a:rPr lang="en-US" sz="1200" b="0" dirty="0">
                          <a:solidFill>
                            <a:schemeClr val="bg1"/>
                          </a:solidFill>
                        </a:rPr>
                        <a:t>Adhesives/glue</a:t>
                      </a:r>
                    </a:p>
                  </a:txBody>
                  <a:tcPr anchor="ctr">
                    <a:noFill/>
                  </a:tcPr>
                </a:tc>
                <a:tc>
                  <a:txBody>
                    <a:bodyPr/>
                    <a:lstStyle/>
                    <a:p>
                      <a:pPr algn="ctr"/>
                      <a:r>
                        <a:rPr lang="en-US" sz="1200" dirty="0">
                          <a:solidFill>
                            <a:schemeClr val="bg1"/>
                          </a:solidFill>
                        </a:rPr>
                        <a:t>41%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44%</a:t>
                      </a:r>
                      <a:endParaRPr kumimoji="0" lang="en-US" sz="1200" b="0" i="0" u="none" strike="noStrike" kern="1200" cap="none" spc="0" normalizeH="0" baseline="3000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39%</a:t>
                      </a:r>
                    </a:p>
                  </a:txBody>
                  <a:tcPr anchor="ctr">
                    <a:solidFill>
                      <a:schemeClr val="bg1">
                        <a:lumMod val="20000"/>
                        <a:lumOff val="80000"/>
                      </a:schemeClr>
                    </a:solidFill>
                  </a:tcPr>
                </a:tc>
                <a:extLst>
                  <a:ext uri="{0D108BD9-81ED-4DB2-BD59-A6C34878D82A}">
                    <a16:rowId xmlns:a16="http://schemas.microsoft.com/office/drawing/2014/main" val="2159702854"/>
                  </a:ext>
                </a:extLst>
              </a:tr>
              <a:tr h="0">
                <a:tc>
                  <a:txBody>
                    <a:bodyPr/>
                    <a:lstStyle/>
                    <a:p>
                      <a:pPr marL="0" algn="l" defTabSz="914400" rtl="0" eaLnBrk="1" latinLnBrk="0" hangingPunct="1"/>
                      <a:r>
                        <a:rPr lang="en-US" sz="1200" b="0" kern="1200" dirty="0">
                          <a:solidFill>
                            <a:schemeClr val="bg1"/>
                          </a:solidFill>
                          <a:latin typeface="+mn-lt"/>
                          <a:ea typeface="+mn-ea"/>
                          <a:cs typeface="+mn-cs"/>
                        </a:rPr>
                        <a:t>Camera</a:t>
                      </a:r>
                    </a:p>
                  </a:txBody>
                  <a:tcPr anchor="ctr">
                    <a:noFill/>
                  </a:tcPr>
                </a:tc>
                <a:tc>
                  <a:txBody>
                    <a:bodyPr/>
                    <a:lstStyle/>
                    <a:p>
                      <a:pPr algn="ctr"/>
                      <a:r>
                        <a:rPr lang="en-US" sz="1200" dirty="0">
                          <a:solidFill>
                            <a:schemeClr val="bg1"/>
                          </a:solidFill>
                        </a:rPr>
                        <a:t>41%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40%</a:t>
                      </a:r>
                      <a:endParaRPr kumimoji="0" lang="en-US" sz="1200" b="0" i="0" u="none" strike="noStrike" kern="1200" cap="none" spc="0" normalizeH="0" baseline="3000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42%</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Panels (wood or conservation)</a:t>
                      </a:r>
                    </a:p>
                  </a:txBody>
                  <a:tcPr anchor="ctr">
                    <a:noFill/>
                  </a:tcPr>
                </a:tc>
                <a:tc>
                  <a:txBody>
                    <a:bodyPr/>
                    <a:lstStyle/>
                    <a:p>
                      <a:pPr algn="ctr"/>
                      <a:r>
                        <a:rPr lang="en-US" sz="1200" dirty="0">
                          <a:solidFill>
                            <a:schemeClr val="bg1"/>
                          </a:solidFill>
                        </a:rPr>
                        <a:t>37%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37%</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38%</a:t>
                      </a:r>
                    </a:p>
                  </a:txBody>
                  <a:tcPr anchor="ctr">
                    <a:solidFill>
                      <a:schemeClr val="bg1">
                        <a:lumMod val="20000"/>
                        <a:lumOff val="80000"/>
                      </a:schemeClr>
                    </a:solidFill>
                  </a:tcPr>
                </a:tc>
                <a:extLst>
                  <a:ext uri="{0D108BD9-81ED-4DB2-BD59-A6C34878D82A}">
                    <a16:rowId xmlns:a16="http://schemas.microsoft.com/office/drawing/2014/main" val="1260973540"/>
                  </a:ext>
                </a:extLst>
              </a:tr>
              <a:tr h="0">
                <a:tc>
                  <a:txBody>
                    <a:bodyPr/>
                    <a:lstStyle/>
                    <a:p>
                      <a:r>
                        <a:rPr lang="en-US" sz="1200" b="0" dirty="0">
                          <a:solidFill>
                            <a:schemeClr val="bg1"/>
                          </a:solidFill>
                        </a:rPr>
                        <a:t>Computer </a:t>
                      </a:r>
                    </a:p>
                  </a:txBody>
                  <a:tcPr anchor="ctr">
                    <a:noFill/>
                  </a:tcPr>
                </a:tc>
                <a:tc>
                  <a:txBody>
                    <a:bodyPr/>
                    <a:lstStyle/>
                    <a:p>
                      <a:pPr algn="ctr"/>
                      <a:r>
                        <a:rPr lang="en-US" sz="1200" dirty="0">
                          <a:solidFill>
                            <a:schemeClr val="bg1"/>
                          </a:solidFill>
                        </a:rPr>
                        <a:t>36%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37%</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35%</a:t>
                      </a:r>
                    </a:p>
                  </a:txBody>
                  <a:tcPr anchor="ctr">
                    <a:solidFill>
                      <a:schemeClr val="bg1">
                        <a:lumMod val="20000"/>
                        <a:lumOff val="80000"/>
                      </a:schemeClr>
                    </a:solidFill>
                  </a:tcPr>
                </a:tc>
                <a:extLst>
                  <a:ext uri="{0D108BD9-81ED-4DB2-BD59-A6C34878D82A}">
                    <a16:rowId xmlns:a16="http://schemas.microsoft.com/office/drawing/2014/main" val="1118177052"/>
                  </a:ext>
                </a:extLst>
              </a:tr>
              <a:tr h="133420">
                <a:tc>
                  <a:txBody>
                    <a:bodyPr/>
                    <a:lstStyle/>
                    <a:p>
                      <a:r>
                        <a:rPr lang="en-US" sz="1200" b="0" dirty="0">
                          <a:solidFill>
                            <a:schemeClr val="bg1"/>
                          </a:solidFill>
                        </a:rPr>
                        <a:t>Printer </a:t>
                      </a:r>
                    </a:p>
                  </a:txBody>
                  <a:tcPr anchor="ctr">
                    <a:noFill/>
                  </a:tcPr>
                </a:tc>
                <a:tc>
                  <a:txBody>
                    <a:bodyPr/>
                    <a:lstStyle/>
                    <a:p>
                      <a:pPr algn="ctr"/>
                      <a:r>
                        <a:rPr lang="en-US" sz="1200" dirty="0">
                          <a:solidFill>
                            <a:schemeClr val="bg1"/>
                          </a:solidFill>
                        </a:rPr>
                        <a:t>35%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37%</a:t>
                      </a:r>
                      <a:endParaRPr kumimoji="0" lang="en-US" sz="1200" b="0" i="0" u="none" strike="noStrike" kern="1200" cap="none" spc="0" normalizeH="0" baseline="3000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32%</a:t>
                      </a:r>
                    </a:p>
                  </a:txBody>
                  <a:tcPr anchor="ctr">
                    <a:solidFill>
                      <a:schemeClr val="bg1">
                        <a:lumMod val="20000"/>
                        <a:lumOff val="80000"/>
                      </a:schemeClr>
                    </a:solidFill>
                  </a:tcPr>
                </a:tc>
                <a:extLst>
                  <a:ext uri="{0D108BD9-81ED-4DB2-BD59-A6C34878D82A}">
                    <a16:rowId xmlns:a16="http://schemas.microsoft.com/office/drawing/2014/main" val="1281829306"/>
                  </a:ext>
                </a:extLst>
              </a:tr>
              <a:tr h="0">
                <a:tc>
                  <a:txBody>
                    <a:bodyPr/>
                    <a:lstStyle/>
                    <a:p>
                      <a:r>
                        <a:rPr lang="en-US" sz="1200" b="0" dirty="0">
                          <a:solidFill>
                            <a:schemeClr val="bg1"/>
                          </a:solidFill>
                        </a:rPr>
                        <a:t>Found objects</a:t>
                      </a:r>
                    </a:p>
                  </a:txBody>
                  <a:tcPr anchor="ctr">
                    <a:noFill/>
                  </a:tcPr>
                </a:tc>
                <a:tc>
                  <a:txBody>
                    <a:bodyPr/>
                    <a:lstStyle/>
                    <a:p>
                      <a:pPr algn="ctr"/>
                      <a:r>
                        <a:rPr lang="en-US" sz="1200" dirty="0">
                          <a:solidFill>
                            <a:schemeClr val="bg1"/>
                          </a:solidFill>
                        </a:rPr>
                        <a:t>31%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32%</a:t>
                      </a:r>
                      <a:endParaRPr kumimoji="0" lang="en-US" sz="1200" b="0" i="0" u="none" strike="noStrike" kern="1200" cap="none" spc="0" normalizeH="0" baseline="3000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29%</a:t>
                      </a:r>
                    </a:p>
                  </a:txBody>
                  <a:tcPr anchor="ctr">
                    <a:solidFill>
                      <a:schemeClr val="bg1">
                        <a:lumMod val="20000"/>
                        <a:lumOff val="80000"/>
                      </a:schemeClr>
                    </a:solidFill>
                  </a:tcPr>
                </a:tc>
                <a:extLst>
                  <a:ext uri="{0D108BD9-81ED-4DB2-BD59-A6C34878D82A}">
                    <a16:rowId xmlns:a16="http://schemas.microsoft.com/office/drawing/2014/main" val="382403407"/>
                  </a:ext>
                </a:extLst>
              </a:tr>
              <a:tr h="194380">
                <a:tc>
                  <a:txBody>
                    <a:bodyPr/>
                    <a:lstStyle/>
                    <a:p>
                      <a:r>
                        <a:rPr lang="en-US" sz="1200" b="0" dirty="0">
                          <a:solidFill>
                            <a:schemeClr val="bg1"/>
                          </a:solidFill>
                        </a:rPr>
                        <a:t>Decorative paper or collage materials</a:t>
                      </a:r>
                    </a:p>
                  </a:txBody>
                  <a:tcPr anchor="ctr">
                    <a:noFill/>
                  </a:tcPr>
                </a:tc>
                <a:tc>
                  <a:txBody>
                    <a:bodyPr/>
                    <a:lstStyle/>
                    <a:p>
                      <a:pPr algn="ctr"/>
                      <a:r>
                        <a:rPr lang="en-US" sz="1200" dirty="0">
                          <a:solidFill>
                            <a:schemeClr val="bg1"/>
                          </a:solidFill>
                        </a:rPr>
                        <a:t>30%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31%</a:t>
                      </a:r>
                      <a:endParaRPr kumimoji="0" lang="en-US" sz="1200" b="0" i="0" u="none" strike="noStrike" kern="1200" cap="none" spc="0" normalizeH="0" baseline="3000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27%</a:t>
                      </a:r>
                    </a:p>
                  </a:txBody>
                  <a:tcPr anchor="ctr">
                    <a:solidFill>
                      <a:schemeClr val="bg1">
                        <a:lumMod val="20000"/>
                        <a:lumOff val="80000"/>
                      </a:schemeClr>
                    </a:solidFill>
                  </a:tcPr>
                </a:tc>
                <a:extLst>
                  <a:ext uri="{0D108BD9-81ED-4DB2-BD59-A6C34878D82A}">
                    <a16:rowId xmlns:a16="http://schemas.microsoft.com/office/drawing/2014/main" val="1959147208"/>
                  </a:ext>
                </a:extLst>
              </a:tr>
              <a:tr h="194380">
                <a:tc>
                  <a:txBody>
                    <a:bodyPr/>
                    <a:lstStyle/>
                    <a:p>
                      <a:r>
                        <a:rPr lang="en-US" sz="1200" b="0" dirty="0">
                          <a:solidFill>
                            <a:schemeClr val="bg1"/>
                          </a:solidFill>
                        </a:rPr>
                        <a:t>Cards</a:t>
                      </a:r>
                    </a:p>
                  </a:txBody>
                  <a:tcPr anchor="ctr">
                    <a:noFill/>
                  </a:tcPr>
                </a:tc>
                <a:tc>
                  <a:txBody>
                    <a:bodyPr/>
                    <a:lstStyle/>
                    <a:p>
                      <a:pPr algn="ctr"/>
                      <a:r>
                        <a:rPr lang="en-US" sz="1200" dirty="0">
                          <a:solidFill>
                            <a:schemeClr val="bg1"/>
                          </a:solidFill>
                        </a:rPr>
                        <a:t>29%</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27%</a:t>
                      </a:r>
                      <a:endParaRPr kumimoji="0" lang="en-US" sz="1200" b="0" i="0" u="none" strike="noStrike" kern="1200" cap="none" spc="0" normalizeH="0" baseline="3000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35%</a:t>
                      </a:r>
                    </a:p>
                  </a:txBody>
                  <a:tcPr anchor="ctr">
                    <a:solidFill>
                      <a:schemeClr val="bg1">
                        <a:lumMod val="20000"/>
                        <a:lumOff val="80000"/>
                      </a:schemeClr>
                    </a:solidFill>
                  </a:tcPr>
                </a:tc>
                <a:extLst>
                  <a:ext uri="{0D108BD9-81ED-4DB2-BD59-A6C34878D82A}">
                    <a16:rowId xmlns:a16="http://schemas.microsoft.com/office/drawing/2014/main" val="3782693053"/>
                  </a:ext>
                </a:extLst>
              </a:tr>
              <a:tr h="148660">
                <a:tc>
                  <a:txBody>
                    <a:bodyPr/>
                    <a:lstStyle/>
                    <a:p>
                      <a:r>
                        <a:rPr lang="en-US" sz="1200" b="0" dirty="0">
                          <a:solidFill>
                            <a:schemeClr val="bg1"/>
                          </a:solidFill>
                        </a:rPr>
                        <a:t>Panels (canvas-wrapped or cardboard) </a:t>
                      </a:r>
                    </a:p>
                  </a:txBody>
                  <a:tcPr anchor="ctr">
                    <a:noFill/>
                  </a:tcPr>
                </a:tc>
                <a:tc>
                  <a:txBody>
                    <a:bodyPr/>
                    <a:lstStyle/>
                    <a:p>
                      <a:pPr algn="ctr"/>
                      <a:r>
                        <a:rPr lang="en-US" sz="1200" dirty="0">
                          <a:solidFill>
                            <a:schemeClr val="bg1"/>
                          </a:solidFill>
                        </a:rPr>
                        <a:t>29%</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31%</a:t>
                      </a:r>
                      <a:endParaRPr kumimoji="0" lang="en-US" sz="1200" b="0" i="0" u="none" strike="noStrike" kern="1200" cap="none" spc="0" normalizeH="0" baseline="3000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24%</a:t>
                      </a:r>
                    </a:p>
                  </a:txBody>
                  <a:tcPr anchor="ctr">
                    <a:solidFill>
                      <a:schemeClr val="bg1">
                        <a:lumMod val="20000"/>
                        <a:lumOff val="80000"/>
                      </a:schemeClr>
                    </a:solidFill>
                  </a:tcPr>
                </a:tc>
                <a:extLst>
                  <a:ext uri="{0D108BD9-81ED-4DB2-BD59-A6C34878D82A}">
                    <a16:rowId xmlns:a16="http://schemas.microsoft.com/office/drawing/2014/main" val="1478962705"/>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381000" y="93571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7. What else did you use to create  these artworks in the past 12 months?</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30</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46911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469110"/>
            <a:ext cx="612648" cy="417577"/>
          </a:xfrm>
          <a:prstGeom prst="rect">
            <a:avLst/>
          </a:prstGeom>
        </p:spPr>
      </p:pic>
      <p:sp>
        <p:nvSpPr>
          <p:cNvPr id="7" name="Text Placeholder 6">
            <a:extLst>
              <a:ext uri="{FF2B5EF4-FFF2-40B4-BE49-F238E27FC236}">
                <a16:creationId xmlns:a16="http://schemas.microsoft.com/office/drawing/2014/main" id="{C8ACC587-82A5-4FA3-8E53-3D2943FC61BE}"/>
              </a:ext>
            </a:extLst>
          </p:cNvPr>
          <p:cNvSpPr txBox="1">
            <a:spLocks/>
          </p:cNvSpPr>
          <p:nvPr/>
        </p:nvSpPr>
        <p:spPr>
          <a:xfrm>
            <a:off x="228600" y="58674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11 responses.  </a:t>
            </a:r>
          </a:p>
        </p:txBody>
      </p:sp>
      <p:sp>
        <p:nvSpPr>
          <p:cNvPr id="8" name="TextBox 7">
            <a:extLst>
              <a:ext uri="{FF2B5EF4-FFF2-40B4-BE49-F238E27FC236}">
                <a16:creationId xmlns:a16="http://schemas.microsoft.com/office/drawing/2014/main" id="{433D9E9C-4761-4EF6-888F-DFB892601ACD}"/>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804186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4066234449"/>
              </p:ext>
            </p:extLst>
          </p:nvPr>
        </p:nvGraphicFramePr>
        <p:xfrm>
          <a:off x="228600" y="1960880"/>
          <a:ext cx="6629401" cy="4129256"/>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r>
                        <a:rPr lang="en-US" sz="1200" b="0" dirty="0">
                          <a:solidFill>
                            <a:schemeClr val="bg1"/>
                          </a:solidFill>
                        </a:rPr>
                        <a:t>Paper</a:t>
                      </a:r>
                    </a:p>
                  </a:txBody>
                  <a:tcPr anchor="ctr">
                    <a:noFill/>
                  </a:tcPr>
                </a:tc>
                <a:tc>
                  <a:txBody>
                    <a:bodyPr/>
                    <a:lstStyle/>
                    <a:p>
                      <a:pPr algn="ctr"/>
                      <a:r>
                        <a:rPr lang="en-US" sz="1200" baseline="0" dirty="0">
                          <a:solidFill>
                            <a:schemeClr val="bg1"/>
                          </a:solidFill>
                        </a:rPr>
                        <a:t>92%</a:t>
                      </a:r>
                    </a:p>
                  </a:txBody>
                  <a:tcPr anchor="ctr">
                    <a:noFill/>
                  </a:tcPr>
                </a:tc>
                <a:tc>
                  <a:txBody>
                    <a:bodyPr/>
                    <a:lstStyle/>
                    <a:p>
                      <a:pPr algn="ctr"/>
                      <a:r>
                        <a:rPr lang="en-US" sz="1200" dirty="0">
                          <a:solidFill>
                            <a:schemeClr val="bg1"/>
                          </a:solidFill>
                        </a:rPr>
                        <a:t>80%</a:t>
                      </a:r>
                    </a:p>
                  </a:txBody>
                  <a:tcPr anchor="ctr">
                    <a:noFill/>
                  </a:tcPr>
                </a:tc>
                <a:tc>
                  <a:txBody>
                    <a:bodyPr/>
                    <a:lstStyle/>
                    <a:p>
                      <a:pPr algn="ctr"/>
                      <a:r>
                        <a:rPr lang="en-US" sz="1200" dirty="0">
                          <a:solidFill>
                            <a:schemeClr val="bg1"/>
                          </a:solidFill>
                        </a:rPr>
                        <a:t>82%</a:t>
                      </a:r>
                    </a:p>
                  </a:txBody>
                  <a:tcPr anchor="ctr">
                    <a:noFill/>
                  </a:tcPr>
                </a:tc>
                <a:extLst>
                  <a:ext uri="{0D108BD9-81ED-4DB2-BD59-A6C34878D82A}">
                    <a16:rowId xmlns:a16="http://schemas.microsoft.com/office/drawing/2014/main" val="4230878191"/>
                  </a:ext>
                </a:extLst>
              </a:tr>
              <a:tr h="306132">
                <a:tc>
                  <a:txBody>
                    <a:bodyPr/>
                    <a:lstStyle/>
                    <a:p>
                      <a:r>
                        <a:rPr lang="en-US" sz="1200" b="0" dirty="0">
                          <a:solidFill>
                            <a:schemeClr val="bg1"/>
                          </a:solidFill>
                        </a:rPr>
                        <a:t>Canvas</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93939"/>
                          </a:solidFill>
                          <a:effectLst/>
                          <a:uLnTx/>
                          <a:uFillTx/>
                          <a:latin typeface="Arial"/>
                          <a:ea typeface="+mn-ea"/>
                          <a:cs typeface="+mn-cs"/>
                        </a:rPr>
                        <a:t>62%</a:t>
                      </a:r>
                      <a:endParaRPr kumimoji="0" lang="en-US" sz="1200" b="0" i="0" u="none" strike="noStrike" kern="1200" cap="none" spc="0" normalizeH="0" baseline="0" noProof="0" dirty="0">
                        <a:ln>
                          <a:noFill/>
                        </a:ln>
                        <a:solidFill>
                          <a:srgbClr val="393939"/>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64%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61%</a:t>
                      </a:r>
                    </a:p>
                  </a:txBody>
                  <a:tcPr anchor="ctr">
                    <a:noFill/>
                  </a:tcPr>
                </a:tc>
                <a:extLst>
                  <a:ext uri="{0D108BD9-81ED-4DB2-BD59-A6C34878D82A}">
                    <a16:rowId xmlns:a16="http://schemas.microsoft.com/office/drawing/2014/main" val="399659408"/>
                  </a:ext>
                </a:extLst>
              </a:tr>
              <a:tr h="306132">
                <a:tc>
                  <a:txBody>
                    <a:bodyPr/>
                    <a:lstStyle/>
                    <a:p>
                      <a:r>
                        <a:rPr lang="en-US" sz="1200" b="0" dirty="0">
                          <a:solidFill>
                            <a:schemeClr val="bg1"/>
                          </a:solidFill>
                        </a:rPr>
                        <a:t>Adhesives/glue</a:t>
                      </a:r>
                    </a:p>
                  </a:txBody>
                  <a:tcPr anchor="ctr">
                    <a:noFill/>
                  </a:tcPr>
                </a:tc>
                <a:tc>
                  <a:txBody>
                    <a:bodyPr/>
                    <a:lstStyle/>
                    <a:p>
                      <a:pPr algn="ctr"/>
                      <a:r>
                        <a:rPr lang="en-US" sz="1200" baseline="0" dirty="0">
                          <a:solidFill>
                            <a:schemeClr val="bg1"/>
                          </a:solidFill>
                        </a:rPr>
                        <a:t>44%</a:t>
                      </a:r>
                    </a:p>
                  </a:txBody>
                  <a:tcPr anchor="ctr">
                    <a:noFill/>
                  </a:tcPr>
                </a:tc>
                <a:tc>
                  <a:txBody>
                    <a:bodyPr/>
                    <a:lstStyle/>
                    <a:p>
                      <a:pPr algn="ctr"/>
                      <a:r>
                        <a:rPr lang="en-US" sz="1200" dirty="0">
                          <a:solidFill>
                            <a:schemeClr val="bg1"/>
                          </a:solidFill>
                        </a:rPr>
                        <a:t>46%</a:t>
                      </a:r>
                    </a:p>
                  </a:txBody>
                  <a:tcPr anchor="ctr">
                    <a:noFill/>
                  </a:tcPr>
                </a:tc>
                <a:tc>
                  <a:txBody>
                    <a:bodyPr/>
                    <a:lstStyle/>
                    <a:p>
                      <a:pPr algn="ctr"/>
                      <a:r>
                        <a:rPr lang="en-US" sz="1200" dirty="0">
                          <a:solidFill>
                            <a:schemeClr val="bg1"/>
                          </a:solidFill>
                        </a:rPr>
                        <a:t>41%</a:t>
                      </a:r>
                    </a:p>
                  </a:txBody>
                  <a:tcPr anchor="ctr">
                    <a:noFill/>
                  </a:tcPr>
                </a:tc>
                <a:extLst>
                  <a:ext uri="{0D108BD9-81ED-4DB2-BD59-A6C34878D82A}">
                    <a16:rowId xmlns:a16="http://schemas.microsoft.com/office/drawing/2014/main" val="2159702854"/>
                  </a:ext>
                </a:extLst>
              </a:tr>
              <a:tr h="306132">
                <a:tc>
                  <a:txBody>
                    <a:bodyPr/>
                    <a:lstStyle/>
                    <a:p>
                      <a:pPr marL="0" algn="l" defTabSz="914400" rtl="0" eaLnBrk="1" latinLnBrk="0" hangingPunct="1"/>
                      <a:r>
                        <a:rPr lang="en-US" sz="1200" b="0" kern="1200" dirty="0">
                          <a:solidFill>
                            <a:schemeClr val="bg1"/>
                          </a:solidFill>
                          <a:latin typeface="+mn-lt"/>
                          <a:ea typeface="+mn-ea"/>
                          <a:cs typeface="+mn-cs"/>
                        </a:rPr>
                        <a:t>Camera</a:t>
                      </a:r>
                    </a:p>
                  </a:txBody>
                  <a:tcPr anchor="ctr">
                    <a:noFill/>
                  </a:tcPr>
                </a:tc>
                <a:tc>
                  <a:txBody>
                    <a:bodyPr/>
                    <a:lstStyle/>
                    <a:p>
                      <a:pPr algn="ctr"/>
                      <a:r>
                        <a:rPr lang="en-US" sz="1200" baseline="0" dirty="0">
                          <a:solidFill>
                            <a:schemeClr val="bg1"/>
                          </a:solidFill>
                        </a:rPr>
                        <a:t>50%</a:t>
                      </a:r>
                    </a:p>
                  </a:txBody>
                  <a:tcPr anchor="ctr">
                    <a:noFill/>
                  </a:tcPr>
                </a:tc>
                <a:tc>
                  <a:txBody>
                    <a:bodyPr/>
                    <a:lstStyle/>
                    <a:p>
                      <a:pPr algn="ctr"/>
                      <a:r>
                        <a:rPr lang="en-US" sz="1200" dirty="0">
                          <a:solidFill>
                            <a:schemeClr val="bg1"/>
                          </a:solidFill>
                        </a:rPr>
                        <a:t>48%</a:t>
                      </a:r>
                    </a:p>
                  </a:txBody>
                  <a:tcPr anchor="ctr">
                    <a:noFill/>
                  </a:tcPr>
                </a:tc>
                <a:tc>
                  <a:txBody>
                    <a:bodyPr/>
                    <a:lstStyle/>
                    <a:p>
                      <a:pPr algn="ctr"/>
                      <a:r>
                        <a:rPr lang="en-US" sz="1200" dirty="0">
                          <a:solidFill>
                            <a:schemeClr val="bg1"/>
                          </a:solidFill>
                        </a:rPr>
                        <a:t>39%</a:t>
                      </a:r>
                    </a:p>
                  </a:txBody>
                  <a:tcPr anchor="ctr">
                    <a:noFill/>
                  </a:tcPr>
                </a:tc>
                <a:extLst>
                  <a:ext uri="{0D108BD9-81ED-4DB2-BD59-A6C34878D82A}">
                    <a16:rowId xmlns:a16="http://schemas.microsoft.com/office/drawing/2014/main" val="3343760334"/>
                  </a:ext>
                </a:extLst>
              </a:tr>
              <a:tr h="306132">
                <a:tc>
                  <a:txBody>
                    <a:bodyPr/>
                    <a:lstStyle/>
                    <a:p>
                      <a:r>
                        <a:rPr lang="en-US" sz="1200" b="0" dirty="0">
                          <a:solidFill>
                            <a:schemeClr val="bg1"/>
                          </a:solidFill>
                        </a:rPr>
                        <a:t>Panels (wood or conservation)</a:t>
                      </a:r>
                    </a:p>
                  </a:txBody>
                  <a:tcPr anchor="ctr">
                    <a:noFill/>
                  </a:tcPr>
                </a:tc>
                <a:tc>
                  <a:txBody>
                    <a:bodyPr/>
                    <a:lstStyle/>
                    <a:p>
                      <a:pPr algn="ctr"/>
                      <a:r>
                        <a:rPr lang="en-US" sz="1200" baseline="0" dirty="0">
                          <a:solidFill>
                            <a:schemeClr val="bg1"/>
                          </a:solidFill>
                        </a:rPr>
                        <a:t>34%</a:t>
                      </a:r>
                    </a:p>
                  </a:txBody>
                  <a:tcPr anchor="ctr">
                    <a:noFill/>
                  </a:tcPr>
                </a:tc>
                <a:tc>
                  <a:txBody>
                    <a:bodyPr/>
                    <a:lstStyle/>
                    <a:p>
                      <a:pPr algn="ctr"/>
                      <a:r>
                        <a:rPr lang="en-US" sz="1200" dirty="0">
                          <a:solidFill>
                            <a:schemeClr val="bg1"/>
                          </a:solidFill>
                        </a:rPr>
                        <a:t>54%</a:t>
                      </a:r>
                    </a:p>
                  </a:txBody>
                  <a:tcPr anchor="ctr">
                    <a:noFill/>
                  </a:tcPr>
                </a:tc>
                <a:tc>
                  <a:txBody>
                    <a:bodyPr/>
                    <a:lstStyle/>
                    <a:p>
                      <a:pPr algn="ctr"/>
                      <a:r>
                        <a:rPr lang="en-US" sz="1200" dirty="0">
                          <a:solidFill>
                            <a:schemeClr val="bg1"/>
                          </a:solidFill>
                        </a:rPr>
                        <a:t>36%</a:t>
                      </a:r>
                    </a:p>
                  </a:txBody>
                  <a:tcPr anchor="ctr">
                    <a:noFill/>
                  </a:tcPr>
                </a:tc>
                <a:extLst>
                  <a:ext uri="{0D108BD9-81ED-4DB2-BD59-A6C34878D82A}">
                    <a16:rowId xmlns:a16="http://schemas.microsoft.com/office/drawing/2014/main" val="1260973540"/>
                  </a:ext>
                </a:extLst>
              </a:tr>
              <a:tr h="284284">
                <a:tc>
                  <a:txBody>
                    <a:bodyPr/>
                    <a:lstStyle/>
                    <a:p>
                      <a:r>
                        <a:rPr lang="en-US" sz="1200" b="0" dirty="0">
                          <a:solidFill>
                            <a:schemeClr val="bg1"/>
                          </a:solidFill>
                        </a:rPr>
                        <a:t>Computer </a:t>
                      </a:r>
                    </a:p>
                  </a:txBody>
                  <a:tcPr anchor="ctr">
                    <a:noFill/>
                  </a:tcPr>
                </a:tc>
                <a:tc>
                  <a:txBody>
                    <a:bodyPr/>
                    <a:lstStyle/>
                    <a:p>
                      <a:pPr algn="ctr"/>
                      <a:r>
                        <a:rPr lang="en-US" sz="1200" baseline="0" dirty="0">
                          <a:solidFill>
                            <a:schemeClr val="bg1"/>
                          </a:solidFill>
                        </a:rPr>
                        <a:t>48%</a:t>
                      </a:r>
                    </a:p>
                  </a:txBody>
                  <a:tcPr anchor="ctr">
                    <a:noFill/>
                  </a:tcPr>
                </a:tc>
                <a:tc>
                  <a:txBody>
                    <a:bodyPr/>
                    <a:lstStyle/>
                    <a:p>
                      <a:pPr algn="ctr"/>
                      <a:r>
                        <a:rPr lang="en-US" sz="1200" dirty="0">
                          <a:solidFill>
                            <a:schemeClr val="bg1"/>
                          </a:solidFill>
                        </a:rPr>
                        <a:t>49%</a:t>
                      </a:r>
                    </a:p>
                  </a:txBody>
                  <a:tcPr anchor="ctr">
                    <a:noFill/>
                  </a:tcPr>
                </a:tc>
                <a:tc>
                  <a:txBody>
                    <a:bodyPr/>
                    <a:lstStyle/>
                    <a:p>
                      <a:pPr algn="ctr"/>
                      <a:r>
                        <a:rPr lang="en-US" sz="1200" dirty="0">
                          <a:solidFill>
                            <a:schemeClr val="bg1"/>
                          </a:solidFill>
                        </a:rPr>
                        <a:t>33%</a:t>
                      </a:r>
                    </a:p>
                  </a:txBody>
                  <a:tcPr anchor="ctr">
                    <a:noFill/>
                  </a:tcPr>
                </a:tc>
                <a:extLst>
                  <a:ext uri="{0D108BD9-81ED-4DB2-BD59-A6C34878D82A}">
                    <a16:rowId xmlns:a16="http://schemas.microsoft.com/office/drawing/2014/main" val="1118177052"/>
                  </a:ext>
                </a:extLst>
              </a:tr>
              <a:tr h="284284">
                <a:tc>
                  <a:txBody>
                    <a:bodyPr/>
                    <a:lstStyle/>
                    <a:p>
                      <a:r>
                        <a:rPr lang="en-US" sz="1200" b="0" dirty="0">
                          <a:solidFill>
                            <a:schemeClr val="bg1"/>
                          </a:solidFill>
                        </a:rPr>
                        <a:t>Printer </a:t>
                      </a:r>
                    </a:p>
                  </a:txBody>
                  <a:tcPr anchor="ctr">
                    <a:noFill/>
                  </a:tcPr>
                </a:tc>
                <a:tc>
                  <a:txBody>
                    <a:bodyPr/>
                    <a:lstStyle/>
                    <a:p>
                      <a:pPr algn="ctr"/>
                      <a:r>
                        <a:rPr lang="en-US" sz="1200" baseline="0" dirty="0">
                          <a:solidFill>
                            <a:schemeClr val="bg1"/>
                          </a:solidFill>
                        </a:rPr>
                        <a:t>40%</a:t>
                      </a:r>
                    </a:p>
                  </a:txBody>
                  <a:tcPr anchor="ctr">
                    <a:noFill/>
                  </a:tcPr>
                </a:tc>
                <a:tc>
                  <a:txBody>
                    <a:bodyPr/>
                    <a:lstStyle/>
                    <a:p>
                      <a:pPr algn="ctr"/>
                      <a:r>
                        <a:rPr lang="en-US" sz="1200" dirty="0">
                          <a:solidFill>
                            <a:schemeClr val="bg1"/>
                          </a:solidFill>
                        </a:rPr>
                        <a:t>45%</a:t>
                      </a:r>
                    </a:p>
                  </a:txBody>
                  <a:tcPr anchor="ctr">
                    <a:noFill/>
                  </a:tcPr>
                </a:tc>
                <a:tc>
                  <a:txBody>
                    <a:bodyPr/>
                    <a:lstStyle/>
                    <a:p>
                      <a:pPr algn="ctr"/>
                      <a:r>
                        <a:rPr lang="en-US" sz="1200" dirty="0">
                          <a:solidFill>
                            <a:schemeClr val="bg1"/>
                          </a:solidFill>
                        </a:rPr>
                        <a:t>33%</a:t>
                      </a:r>
                    </a:p>
                  </a:txBody>
                  <a:tcPr anchor="ctr">
                    <a:noFill/>
                  </a:tcPr>
                </a:tc>
                <a:extLst>
                  <a:ext uri="{0D108BD9-81ED-4DB2-BD59-A6C34878D82A}">
                    <a16:rowId xmlns:a16="http://schemas.microsoft.com/office/drawing/2014/main" val="558268104"/>
                  </a:ext>
                </a:extLst>
              </a:tr>
              <a:tr h="284284">
                <a:tc>
                  <a:txBody>
                    <a:bodyPr/>
                    <a:lstStyle/>
                    <a:p>
                      <a:r>
                        <a:rPr lang="en-US" sz="1200" b="0" dirty="0">
                          <a:solidFill>
                            <a:schemeClr val="bg1"/>
                          </a:solidFill>
                        </a:rPr>
                        <a:t>Found objects</a:t>
                      </a:r>
                    </a:p>
                  </a:txBody>
                  <a:tcPr anchor="ctr">
                    <a:noFill/>
                  </a:tcPr>
                </a:tc>
                <a:tc>
                  <a:txBody>
                    <a:bodyPr/>
                    <a:lstStyle/>
                    <a:p>
                      <a:pPr algn="ctr"/>
                      <a:r>
                        <a:rPr lang="en-US" sz="1200" baseline="0" dirty="0">
                          <a:solidFill>
                            <a:schemeClr val="bg1"/>
                          </a:solidFill>
                        </a:rPr>
                        <a:t>34%</a:t>
                      </a:r>
                    </a:p>
                  </a:txBody>
                  <a:tcPr anchor="ctr">
                    <a:noFill/>
                  </a:tcPr>
                </a:tc>
                <a:tc>
                  <a:txBody>
                    <a:bodyPr/>
                    <a:lstStyle/>
                    <a:p>
                      <a:pPr algn="ctr"/>
                      <a:r>
                        <a:rPr lang="en-US" sz="1200" dirty="0">
                          <a:solidFill>
                            <a:schemeClr val="bg1"/>
                          </a:solidFill>
                        </a:rPr>
                        <a:t>33%</a:t>
                      </a:r>
                    </a:p>
                  </a:txBody>
                  <a:tcPr anchor="ctr">
                    <a:noFill/>
                  </a:tcPr>
                </a:tc>
                <a:tc>
                  <a:txBody>
                    <a:bodyPr/>
                    <a:lstStyle/>
                    <a:p>
                      <a:pPr algn="ctr"/>
                      <a:r>
                        <a:rPr lang="en-US" sz="1200" dirty="0">
                          <a:solidFill>
                            <a:schemeClr val="bg1"/>
                          </a:solidFill>
                        </a:rPr>
                        <a:t>30%</a:t>
                      </a:r>
                    </a:p>
                  </a:txBody>
                  <a:tcPr anchor="ctr">
                    <a:noFill/>
                  </a:tcPr>
                </a:tc>
                <a:extLst>
                  <a:ext uri="{0D108BD9-81ED-4DB2-BD59-A6C34878D82A}">
                    <a16:rowId xmlns:a16="http://schemas.microsoft.com/office/drawing/2014/main" val="397109603"/>
                  </a:ext>
                </a:extLst>
              </a:tr>
              <a:tr h="284284">
                <a:tc>
                  <a:txBody>
                    <a:bodyPr/>
                    <a:lstStyle/>
                    <a:p>
                      <a:r>
                        <a:rPr lang="en-US" sz="1200" b="0" dirty="0">
                          <a:solidFill>
                            <a:schemeClr val="bg1"/>
                          </a:solidFill>
                        </a:rPr>
                        <a:t>Decorative paper or collage materials</a:t>
                      </a:r>
                    </a:p>
                  </a:txBody>
                  <a:tcPr anchor="ctr">
                    <a:noFill/>
                  </a:tcPr>
                </a:tc>
                <a:tc>
                  <a:txBody>
                    <a:bodyPr/>
                    <a:lstStyle/>
                    <a:p>
                      <a:pPr algn="ctr"/>
                      <a:r>
                        <a:rPr lang="en-US" sz="1200" dirty="0">
                          <a:solidFill>
                            <a:schemeClr val="bg1"/>
                          </a:solidFill>
                        </a:rPr>
                        <a:t>29%</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28%</a:t>
                      </a:r>
                      <a:endParaRPr kumimoji="0" lang="en-US" sz="1200" b="0" i="0" u="none" strike="noStrike" kern="1200" cap="none" spc="0" normalizeH="0" baseline="30000" noProof="0" dirty="0">
                        <a:ln>
                          <a:noFill/>
                        </a:ln>
                        <a:solidFill>
                          <a:srgbClr val="393939"/>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30%</a:t>
                      </a:r>
                    </a:p>
                  </a:txBody>
                  <a:tcPr anchor="ctr">
                    <a:noFill/>
                  </a:tcPr>
                </a:tc>
                <a:extLst>
                  <a:ext uri="{0D108BD9-81ED-4DB2-BD59-A6C34878D82A}">
                    <a16:rowId xmlns:a16="http://schemas.microsoft.com/office/drawing/2014/main" val="2245520876"/>
                  </a:ext>
                </a:extLst>
              </a:tr>
              <a:tr h="284284">
                <a:tc>
                  <a:txBody>
                    <a:bodyPr/>
                    <a:lstStyle/>
                    <a:p>
                      <a:r>
                        <a:rPr lang="en-US" sz="1200" b="0" dirty="0">
                          <a:solidFill>
                            <a:schemeClr val="bg1"/>
                          </a:solidFill>
                        </a:rPr>
                        <a:t>Cards</a:t>
                      </a:r>
                    </a:p>
                  </a:txBody>
                  <a:tcPr anchor="ctr">
                    <a:noFill/>
                  </a:tcPr>
                </a:tc>
                <a:tc>
                  <a:txBody>
                    <a:bodyPr/>
                    <a:lstStyle/>
                    <a:p>
                      <a:pPr algn="ctr"/>
                      <a:r>
                        <a:rPr lang="en-US" sz="1200" baseline="0" dirty="0">
                          <a:solidFill>
                            <a:schemeClr val="bg1"/>
                          </a:solidFill>
                        </a:rPr>
                        <a:t>22%</a:t>
                      </a:r>
                    </a:p>
                  </a:txBody>
                  <a:tcPr anchor="ctr">
                    <a:noFill/>
                  </a:tcPr>
                </a:tc>
                <a:tc>
                  <a:txBody>
                    <a:bodyPr/>
                    <a:lstStyle/>
                    <a:p>
                      <a:pPr algn="ctr"/>
                      <a:r>
                        <a:rPr lang="en-US" sz="1200" dirty="0">
                          <a:solidFill>
                            <a:schemeClr val="bg1"/>
                          </a:solidFill>
                        </a:rPr>
                        <a:t>25%</a:t>
                      </a:r>
                    </a:p>
                  </a:txBody>
                  <a:tcPr anchor="ctr">
                    <a:noFill/>
                  </a:tcPr>
                </a:tc>
                <a:tc>
                  <a:txBody>
                    <a:bodyPr/>
                    <a:lstStyle/>
                    <a:p>
                      <a:pPr algn="ctr"/>
                      <a:r>
                        <a:rPr lang="en-US" sz="1200" dirty="0">
                          <a:solidFill>
                            <a:schemeClr val="bg1"/>
                          </a:solidFill>
                        </a:rPr>
                        <a:t>31%</a:t>
                      </a:r>
                    </a:p>
                  </a:txBody>
                  <a:tcPr anchor="ctr">
                    <a:noFill/>
                  </a:tcPr>
                </a:tc>
                <a:extLst>
                  <a:ext uri="{0D108BD9-81ED-4DB2-BD59-A6C34878D82A}">
                    <a16:rowId xmlns:a16="http://schemas.microsoft.com/office/drawing/2014/main" val="3241140402"/>
                  </a:ext>
                </a:extLst>
              </a:tr>
              <a:tr h="306132">
                <a:tc>
                  <a:txBody>
                    <a:bodyPr/>
                    <a:lstStyle/>
                    <a:p>
                      <a:r>
                        <a:rPr lang="en-US" sz="1200" b="0" dirty="0">
                          <a:solidFill>
                            <a:schemeClr val="bg1"/>
                          </a:solidFill>
                        </a:rPr>
                        <a:t>Panels (canvas-wrapped or cardboard) </a:t>
                      </a:r>
                    </a:p>
                  </a:txBody>
                  <a:tcPr anchor="ctr">
                    <a:noFill/>
                  </a:tcPr>
                </a:tc>
                <a:tc>
                  <a:txBody>
                    <a:bodyPr/>
                    <a:lstStyle/>
                    <a:p>
                      <a:pPr algn="ctr"/>
                      <a:r>
                        <a:rPr lang="en-US" sz="1200" dirty="0">
                          <a:solidFill>
                            <a:schemeClr val="bg1"/>
                          </a:solidFill>
                        </a:rPr>
                        <a:t>26%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30%</a:t>
                      </a:r>
                      <a:endParaRPr kumimoji="0" lang="en-US" sz="1200" b="0" i="0" u="none" strike="noStrike" kern="1200" cap="none" spc="0" normalizeH="0" baseline="30000" noProof="0" dirty="0">
                        <a:ln>
                          <a:noFill/>
                        </a:ln>
                        <a:solidFill>
                          <a:srgbClr val="393939"/>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29%</a:t>
                      </a: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7. What else did you use to create  these artworks in the past 12 months?</a:t>
            </a:r>
          </a:p>
        </p:txBody>
      </p:sp>
      <p:sp>
        <p:nvSpPr>
          <p:cNvPr id="5" name="Text Placeholder 6">
            <a:extLst>
              <a:ext uri="{FF2B5EF4-FFF2-40B4-BE49-F238E27FC236}">
                <a16:creationId xmlns:a16="http://schemas.microsoft.com/office/drawing/2014/main" id="{6896655F-49FD-465E-9F45-717153192893}"/>
              </a:ext>
            </a:extLst>
          </p:cNvPr>
          <p:cNvSpPr txBox="1">
            <a:spLocks/>
          </p:cNvSpPr>
          <p:nvPr/>
        </p:nvSpPr>
        <p:spPr>
          <a:xfrm>
            <a:off x="228600" y="60960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11 responses.</a:t>
            </a:r>
          </a:p>
        </p:txBody>
      </p:sp>
      <p:sp>
        <p:nvSpPr>
          <p:cNvPr id="7" name="Slide Number Placeholder 1">
            <a:extLst>
              <a:ext uri="{FF2B5EF4-FFF2-40B4-BE49-F238E27FC236}">
                <a16:creationId xmlns:a16="http://schemas.microsoft.com/office/drawing/2014/main" id="{B501835E-01A1-4B9E-9645-840CAAEBA519}"/>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31</a:t>
            </a:fld>
            <a:endParaRPr lang="en-US" dirty="0"/>
          </a:p>
        </p:txBody>
      </p:sp>
      <p:sp>
        <p:nvSpPr>
          <p:cNvPr id="8" name="TextBox 7">
            <a:extLst>
              <a:ext uri="{FF2B5EF4-FFF2-40B4-BE49-F238E27FC236}">
                <a16:creationId xmlns:a16="http://schemas.microsoft.com/office/drawing/2014/main" id="{25831E78-E8FA-419B-8B2A-545E1DEDF397}"/>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2232446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849343178"/>
              </p:ext>
            </p:extLst>
          </p:nvPr>
        </p:nvGraphicFramePr>
        <p:xfrm>
          <a:off x="228600" y="1808481"/>
          <a:ext cx="6629400" cy="4423862"/>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pPr marL="0" algn="l" defTabSz="914400" rtl="0" eaLnBrk="1" latinLnBrk="0" hangingPunct="1"/>
                      <a:r>
                        <a:rPr lang="en-US" sz="1200" kern="1200" dirty="0">
                          <a:solidFill>
                            <a:sysClr val="windowText" lastClr="000000"/>
                          </a:solidFill>
                          <a:latin typeface="+mn-lt"/>
                          <a:ea typeface="+mn-ea"/>
                          <a:cs typeface="+mn-cs"/>
                        </a:rPr>
                        <a:t>Paints</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8%</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8%</a:t>
                      </a:r>
                    </a:p>
                  </a:txBody>
                  <a:tcPr anchor="ctr">
                    <a:solidFill>
                      <a:schemeClr val="bg1">
                        <a:lumMod val="20000"/>
                        <a:lumOff val="80000"/>
                      </a:schemeClr>
                    </a:solid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7%</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pPr marL="0" algn="l" defTabSz="914400" rtl="0" eaLnBrk="1" latinLnBrk="0" hangingPunct="1"/>
                      <a:r>
                        <a:rPr lang="en-US" sz="1200" kern="1200" dirty="0">
                          <a:solidFill>
                            <a:sysClr val="windowText" lastClr="000000"/>
                          </a:solidFill>
                          <a:latin typeface="+mn-lt"/>
                          <a:ea typeface="+mn-ea"/>
                          <a:cs typeface="+mn-cs"/>
                        </a:rPr>
                        <a:t>Drawing instruments</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5%</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6%</a:t>
                      </a:r>
                    </a:p>
                  </a:txBody>
                  <a:tcPr anchor="ctr">
                    <a:solidFill>
                      <a:schemeClr val="bg1">
                        <a:lumMod val="20000"/>
                        <a:lumOff val="80000"/>
                      </a:schemeClr>
                    </a:solid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4%</a:t>
                      </a: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dirty="0">
                          <a:solidFill>
                            <a:sysClr val="windowText" lastClr="000000"/>
                          </a:solidFill>
                        </a:rPr>
                        <a:t>Paper/pads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4%</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4%</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r>
                        <a:rPr lang="en-US" sz="1200" dirty="0">
                          <a:solidFill>
                            <a:sysClr val="windowText" lastClr="000000"/>
                          </a:solidFill>
                        </a:rPr>
                        <a:t>Brushes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3%</a:t>
                      </a:r>
                    </a:p>
                  </a:txBody>
                  <a:tcPr anchor="ctr">
                    <a:noFill/>
                  </a:tcPr>
                </a:tc>
                <a:tc>
                  <a:txBody>
                    <a:bodyPr/>
                    <a:lstStyle/>
                    <a:p>
                      <a:pPr algn="ctr"/>
                      <a:r>
                        <a:rPr lang="en-US" sz="1200">
                          <a:solidFill>
                            <a:sysClr val="windowText" lastClr="000000"/>
                          </a:solidFill>
                        </a:rPr>
                        <a:t>3%</a:t>
                      </a:r>
                      <a:endParaRPr lang="en-US" sz="1200" dirty="0">
                        <a:solidFill>
                          <a:sysClr val="windowText" lastClr="000000"/>
                        </a:solidFill>
                      </a:endParaRPr>
                    </a:p>
                  </a:txBody>
                  <a:tcPr anchor="ctr">
                    <a:solidFill>
                      <a:schemeClr val="bg1">
                        <a:lumMod val="20000"/>
                        <a:lumOff val="80000"/>
                      </a:schemeClr>
                    </a:solidFill>
                  </a:tcPr>
                </a:tc>
                <a:tc>
                  <a:txBody>
                    <a:bodyPr/>
                    <a:lstStyle/>
                    <a:p>
                      <a:pPr algn="ctr"/>
                      <a:r>
                        <a:rPr lang="en-US" sz="1200" dirty="0">
                          <a:solidFill>
                            <a:sysClr val="windowText" lastClr="000000"/>
                          </a:solidFill>
                        </a:rPr>
                        <a:t>3%</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dirty="0">
                          <a:solidFill>
                            <a:sysClr val="windowText" lastClr="000000"/>
                          </a:solidFill>
                        </a:rPr>
                        <a:t>Other painting supplies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2%</a:t>
                      </a:r>
                    </a:p>
                  </a:txBody>
                  <a:tcPr anchor="ctr">
                    <a:noFill/>
                  </a:tcPr>
                </a:tc>
                <a:tc>
                  <a:txBody>
                    <a:bodyPr/>
                    <a:lstStyle/>
                    <a:p>
                      <a:pPr algn="ctr"/>
                      <a:r>
                        <a:rPr lang="en-US" sz="1200">
                          <a:solidFill>
                            <a:sysClr val="windowText" lastClr="000000"/>
                          </a:solidFill>
                        </a:rPr>
                        <a:t>2%</a:t>
                      </a:r>
                      <a:endParaRPr lang="en-US" sz="1200" dirty="0">
                        <a:solidFill>
                          <a:sysClr val="windowText" lastClr="000000"/>
                        </a:solidFill>
                      </a:endParaRPr>
                    </a:p>
                  </a:txBody>
                  <a:tcPr anchor="ctr">
                    <a:solidFill>
                      <a:schemeClr val="bg1">
                        <a:lumMod val="20000"/>
                        <a:lumOff val="80000"/>
                      </a:schemeClr>
                    </a:solidFill>
                  </a:tcPr>
                </a:tc>
                <a:tc>
                  <a:txBody>
                    <a:bodyPr/>
                    <a:lstStyle/>
                    <a:p>
                      <a:pPr algn="ctr"/>
                      <a:r>
                        <a:rPr lang="en-US" sz="1200" dirty="0">
                          <a:solidFill>
                            <a:sysClr val="windowText" lastClr="000000"/>
                          </a:solidFill>
                        </a:rPr>
                        <a:t>2%</a:t>
                      </a:r>
                    </a:p>
                  </a:txBody>
                  <a:tcPr anchor="ctr">
                    <a:solidFill>
                      <a:schemeClr val="bg1">
                        <a:lumMod val="20000"/>
                        <a:lumOff val="80000"/>
                      </a:schemeClr>
                    </a:solidFill>
                  </a:tcPr>
                </a:tc>
                <a:extLst>
                  <a:ext uri="{0D108BD9-81ED-4DB2-BD59-A6C34878D82A}">
                    <a16:rowId xmlns:a16="http://schemas.microsoft.com/office/drawing/2014/main" val="1260973540"/>
                  </a:ext>
                </a:extLst>
              </a:tr>
              <a:tr h="334871">
                <a:tc>
                  <a:txBody>
                    <a:bodyPr/>
                    <a:lstStyle/>
                    <a:p>
                      <a:r>
                        <a:rPr lang="en-US" sz="1200" dirty="0">
                          <a:solidFill>
                            <a:sysClr val="windowText" lastClr="000000"/>
                          </a:solidFill>
                        </a:rPr>
                        <a:t>Boards/canvasses/</a:t>
                      </a:r>
                    </a:p>
                    <a:p>
                      <a:r>
                        <a:rPr lang="en-US" sz="1200" dirty="0">
                          <a:solidFill>
                            <a:sysClr val="windowText" lastClr="000000"/>
                          </a:solidFill>
                        </a:rPr>
                        <a:t>stretchers/palettes/easels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2%</a:t>
                      </a:r>
                    </a:p>
                  </a:txBody>
                  <a:tcPr anchor="ctr">
                    <a:noFill/>
                  </a:tcPr>
                </a:tc>
                <a:tc>
                  <a:txBody>
                    <a:bodyPr/>
                    <a:lstStyle/>
                    <a:p>
                      <a:pPr algn="ctr"/>
                      <a:r>
                        <a:rPr lang="en-US" sz="1200">
                          <a:solidFill>
                            <a:sysClr val="windowText" lastClr="000000"/>
                          </a:solidFill>
                        </a:rPr>
                        <a:t>2%</a:t>
                      </a:r>
                      <a:endParaRPr lang="en-US" sz="1200" dirty="0">
                        <a:solidFill>
                          <a:sysClr val="windowText" lastClr="000000"/>
                        </a:solidFill>
                      </a:endParaRPr>
                    </a:p>
                  </a:txBody>
                  <a:tcPr anchor="ctr">
                    <a:solidFill>
                      <a:schemeClr val="bg1">
                        <a:lumMod val="20000"/>
                        <a:lumOff val="80000"/>
                      </a:schemeClr>
                    </a:solidFill>
                  </a:tcPr>
                </a:tc>
                <a:tc>
                  <a:txBody>
                    <a:bodyPr/>
                    <a:lstStyle/>
                    <a:p>
                      <a:pPr algn="ctr"/>
                      <a:r>
                        <a:rPr lang="en-US" sz="1200" dirty="0">
                          <a:solidFill>
                            <a:sysClr val="windowText" lastClr="000000"/>
                          </a:solidFill>
                        </a:rPr>
                        <a:t>2%</a:t>
                      </a:r>
                    </a:p>
                  </a:txBody>
                  <a:tcPr anchor="ctr">
                    <a:solidFill>
                      <a:schemeClr val="bg1">
                        <a:lumMod val="20000"/>
                        <a:lumOff val="80000"/>
                      </a:schemeClr>
                    </a:solidFill>
                  </a:tcPr>
                </a:tc>
                <a:extLst>
                  <a:ext uri="{0D108BD9-81ED-4DB2-BD59-A6C34878D82A}">
                    <a16:rowId xmlns:a16="http://schemas.microsoft.com/office/drawing/2014/main" val="1118177052"/>
                  </a:ext>
                </a:extLst>
              </a:tr>
              <a:tr h="334871">
                <a:tc>
                  <a:txBody>
                    <a:bodyPr/>
                    <a:lstStyle/>
                    <a:p>
                      <a:r>
                        <a:rPr lang="en-US" sz="1200" dirty="0">
                          <a:solidFill>
                            <a:sysClr val="windowText" lastClr="000000"/>
                          </a:solidFill>
                        </a:rPr>
                        <a:t>Craft supplies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1%</a:t>
                      </a:r>
                    </a:p>
                  </a:txBody>
                  <a:tcPr anchor="ctr">
                    <a:noFill/>
                  </a:tcPr>
                </a:tc>
                <a:tc>
                  <a:txBody>
                    <a:bodyPr/>
                    <a:lstStyle/>
                    <a:p>
                      <a:pPr algn="ctr"/>
                      <a:r>
                        <a:rPr lang="en-US" sz="1200" dirty="0">
                          <a:solidFill>
                            <a:sysClr val="windowText" lastClr="000000"/>
                          </a:solidFill>
                        </a:rPr>
                        <a:t>1%</a:t>
                      </a:r>
                    </a:p>
                  </a:txBody>
                  <a:tcPr anchor="ctr">
                    <a:solidFill>
                      <a:schemeClr val="bg1">
                        <a:lumMod val="20000"/>
                        <a:lumOff val="80000"/>
                      </a:schemeClr>
                    </a:solidFill>
                  </a:tcPr>
                </a:tc>
                <a:tc>
                  <a:txBody>
                    <a:bodyPr/>
                    <a:lstStyle/>
                    <a:p>
                      <a:pPr algn="ctr"/>
                      <a:r>
                        <a:rPr lang="en-US" sz="1200" dirty="0">
                          <a:solidFill>
                            <a:sysClr val="windowText" lastClr="000000"/>
                          </a:solidFill>
                        </a:rPr>
                        <a:t>1%</a:t>
                      </a:r>
                    </a:p>
                  </a:txBody>
                  <a:tcPr anchor="ctr">
                    <a:solidFill>
                      <a:schemeClr val="bg1">
                        <a:lumMod val="20000"/>
                        <a:lumOff val="80000"/>
                      </a:schemeClr>
                    </a:solidFill>
                  </a:tcPr>
                </a:tc>
                <a:extLst>
                  <a:ext uri="{0D108BD9-81ED-4DB2-BD59-A6C34878D82A}">
                    <a16:rowId xmlns:a16="http://schemas.microsoft.com/office/drawing/2014/main" val="1281829306"/>
                  </a:ext>
                </a:extLst>
              </a:tr>
              <a:tr h="334871">
                <a:tc>
                  <a:txBody>
                    <a:bodyPr/>
                    <a:lstStyle/>
                    <a:p>
                      <a:r>
                        <a:rPr lang="en-US" sz="1200" dirty="0">
                          <a:solidFill>
                            <a:sysClr val="windowText" lastClr="000000"/>
                          </a:solidFill>
                        </a:rPr>
                        <a:t>Prices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1%</a:t>
                      </a:r>
                    </a:p>
                  </a:txBody>
                  <a:tcPr anchor="ctr">
                    <a:noFill/>
                  </a:tcPr>
                </a:tc>
                <a:tc>
                  <a:txBody>
                    <a:bodyPr/>
                    <a:lstStyle/>
                    <a:p>
                      <a:pPr algn="ctr"/>
                      <a:r>
                        <a:rPr lang="en-US" sz="1200">
                          <a:solidFill>
                            <a:sysClr val="windowText" lastClr="000000"/>
                          </a:solidFill>
                        </a:rPr>
                        <a:t>1%</a:t>
                      </a:r>
                      <a:endParaRPr lang="en-US" sz="1200" dirty="0">
                        <a:solidFill>
                          <a:sysClr val="windowText" lastClr="000000"/>
                        </a:solidFill>
                      </a:endParaRPr>
                    </a:p>
                  </a:txBody>
                  <a:tcPr anchor="ctr">
                    <a:solidFill>
                      <a:schemeClr val="bg1">
                        <a:lumMod val="20000"/>
                        <a:lumOff val="80000"/>
                      </a:schemeClr>
                    </a:solidFill>
                  </a:tcPr>
                </a:tc>
                <a:tc>
                  <a:txBody>
                    <a:bodyPr/>
                    <a:lstStyle/>
                    <a:p>
                      <a:pPr algn="ctr"/>
                      <a:r>
                        <a:rPr lang="en-US" sz="1200" dirty="0">
                          <a:solidFill>
                            <a:sysClr val="windowText" lastClr="000000"/>
                          </a:solidFill>
                        </a:rPr>
                        <a:t>1%</a:t>
                      </a:r>
                    </a:p>
                  </a:txBody>
                  <a:tcPr anchor="ctr">
                    <a:solidFill>
                      <a:schemeClr val="bg1">
                        <a:lumMod val="20000"/>
                        <a:lumOff val="80000"/>
                      </a:schemeClr>
                    </a:solidFill>
                  </a:tcPr>
                </a:tc>
                <a:extLst>
                  <a:ext uri="{0D108BD9-81ED-4DB2-BD59-A6C34878D82A}">
                    <a16:rowId xmlns:a16="http://schemas.microsoft.com/office/drawing/2014/main" val="382403407"/>
                  </a:ext>
                </a:extLst>
              </a:tr>
              <a:tr h="334871">
                <a:tc>
                  <a:txBody>
                    <a:bodyPr/>
                    <a:lstStyle/>
                    <a:p>
                      <a:r>
                        <a:rPr lang="en-US" sz="1200" dirty="0">
                          <a:solidFill>
                            <a:sysClr val="windowText" lastClr="000000"/>
                          </a:solidFill>
                        </a:rPr>
                        <a:t>Inks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1%</a:t>
                      </a:r>
                    </a:p>
                  </a:txBody>
                  <a:tcPr anchor="ctr">
                    <a:noFill/>
                  </a:tcPr>
                </a:tc>
                <a:tc>
                  <a:txBody>
                    <a:bodyPr/>
                    <a:lstStyle/>
                    <a:p>
                      <a:pPr algn="ctr"/>
                      <a:r>
                        <a:rPr lang="en-US" sz="1200" dirty="0">
                          <a:solidFill>
                            <a:sysClr val="windowText" lastClr="000000"/>
                          </a:solidFill>
                        </a:rPr>
                        <a:t>1%</a:t>
                      </a:r>
                    </a:p>
                  </a:txBody>
                  <a:tcPr anchor="ctr">
                    <a:solidFill>
                      <a:schemeClr val="bg1">
                        <a:lumMod val="20000"/>
                        <a:lumOff val="80000"/>
                      </a:schemeClr>
                    </a:solidFill>
                  </a:tcPr>
                </a:tc>
                <a:tc>
                  <a:txBody>
                    <a:bodyPr/>
                    <a:lstStyle/>
                    <a:p>
                      <a:pPr algn="ctr"/>
                      <a:r>
                        <a:rPr lang="en-US" sz="1200" dirty="0">
                          <a:solidFill>
                            <a:sysClr val="windowText" lastClr="000000"/>
                          </a:solidFill>
                        </a:rPr>
                        <a:t>1%</a:t>
                      </a:r>
                    </a:p>
                  </a:txBody>
                  <a:tcPr anchor="ctr">
                    <a:solidFill>
                      <a:schemeClr val="bg1">
                        <a:lumMod val="20000"/>
                        <a:lumOff val="80000"/>
                      </a:schemeClr>
                    </a:solidFill>
                  </a:tcPr>
                </a:tc>
                <a:extLst>
                  <a:ext uri="{0D108BD9-81ED-4DB2-BD59-A6C34878D82A}">
                    <a16:rowId xmlns:a16="http://schemas.microsoft.com/office/drawing/2014/main" val="1959147208"/>
                  </a:ext>
                </a:extLst>
              </a:tr>
              <a:tr h="340710">
                <a:tc>
                  <a:txBody>
                    <a:bodyPr/>
                    <a:lstStyle/>
                    <a:p>
                      <a:r>
                        <a:rPr lang="en-US" sz="1200" dirty="0">
                          <a:solidFill>
                            <a:sysClr val="windowText" lastClr="000000"/>
                          </a:solidFill>
                        </a:rPr>
                        <a:t>Sculpting, pottery materials, and supplies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1%</a:t>
                      </a:r>
                    </a:p>
                  </a:txBody>
                  <a:tcPr anchor="ctr">
                    <a:noFill/>
                  </a:tcPr>
                </a:tc>
                <a:tc>
                  <a:txBody>
                    <a:bodyPr/>
                    <a:lstStyle/>
                    <a:p>
                      <a:pPr algn="ctr"/>
                      <a:r>
                        <a:rPr lang="en-US" sz="1200" dirty="0">
                          <a:solidFill>
                            <a:sysClr val="windowText" lastClr="000000"/>
                          </a:solidFill>
                        </a:rPr>
                        <a:t>1%</a:t>
                      </a:r>
                    </a:p>
                  </a:txBody>
                  <a:tcPr anchor="ctr">
                    <a:solidFill>
                      <a:schemeClr val="bg1">
                        <a:lumMod val="20000"/>
                        <a:lumOff val="80000"/>
                      </a:schemeClr>
                    </a:solidFill>
                  </a:tcPr>
                </a:tc>
                <a:tc>
                  <a:txBody>
                    <a:bodyPr/>
                    <a:lstStyle/>
                    <a:p>
                      <a:pPr algn="ctr"/>
                      <a:r>
                        <a:rPr lang="en-US" sz="1200" dirty="0">
                          <a:solidFill>
                            <a:sysClr val="windowText" lastClr="000000"/>
                          </a:solidFill>
                        </a:rPr>
                        <a:t>1%</a:t>
                      </a:r>
                    </a:p>
                  </a:txBody>
                  <a:tcPr anchor="ctr">
                    <a:solidFill>
                      <a:schemeClr val="bg1">
                        <a:lumMod val="20000"/>
                        <a:lumOff val="80000"/>
                      </a:schemeClr>
                    </a:solidFill>
                  </a:tcPr>
                </a:tc>
                <a:extLst>
                  <a:ext uri="{0D108BD9-81ED-4DB2-BD59-A6C34878D82A}">
                    <a16:rowId xmlns:a16="http://schemas.microsoft.com/office/drawing/2014/main" val="1478962705"/>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ysClr val="windowText" lastClr="000000"/>
                          </a:solidFill>
                        </a:rPr>
                        <a:t>7,090</a:t>
                      </a:r>
                    </a:p>
                  </a:txBody>
                  <a:tcPr anchor="ctr">
                    <a:noFill/>
                  </a:tcPr>
                </a:tc>
                <a:tc>
                  <a:txBody>
                    <a:bodyPr/>
                    <a:lstStyle/>
                    <a:p>
                      <a:pPr algn="ctr"/>
                      <a:r>
                        <a:rPr lang="en-US" sz="1200" dirty="0">
                          <a:solidFill>
                            <a:sysClr val="windowText" lastClr="000000"/>
                          </a:solidFill>
                        </a:rPr>
                        <a:t>4,466</a:t>
                      </a:r>
                    </a:p>
                  </a:txBody>
                  <a:tcPr anchor="ctr">
                    <a:solidFill>
                      <a:schemeClr val="bg1">
                        <a:lumMod val="20000"/>
                        <a:lumOff val="80000"/>
                      </a:schemeClr>
                    </a:solidFill>
                  </a:tcPr>
                </a:tc>
                <a:tc>
                  <a:txBody>
                    <a:bodyPr/>
                    <a:lstStyle/>
                    <a:p>
                      <a:pPr algn="ctr"/>
                      <a:r>
                        <a:rPr lang="en-US" sz="1200" dirty="0">
                          <a:solidFill>
                            <a:sysClr val="windowText" lastClr="000000"/>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lvl="0">
              <a:spcBef>
                <a:spcPct val="0"/>
              </a:spcBef>
              <a:defRPr/>
            </a:pPr>
            <a:r>
              <a:rPr lang="en-US" sz="1400" b="1" dirty="0"/>
              <a:t>9. Is there a category of art supplies you wish were better and why?</a:t>
            </a:r>
            <a:endParaRPr lang="en-US" sz="1400" b="1" dirty="0">
              <a:solidFill>
                <a:srgbClr val="393939"/>
              </a:solidFill>
              <a:latin typeface="Arial" charset="0"/>
            </a:endParaRP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32</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29540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295400"/>
            <a:ext cx="612648" cy="417577"/>
          </a:xfrm>
          <a:prstGeom prst="rect">
            <a:avLst/>
          </a:prstGeom>
        </p:spPr>
      </p:pic>
      <p:sp>
        <p:nvSpPr>
          <p:cNvPr id="8" name="Text Placeholder 6">
            <a:extLst>
              <a:ext uri="{FF2B5EF4-FFF2-40B4-BE49-F238E27FC236}">
                <a16:creationId xmlns:a16="http://schemas.microsoft.com/office/drawing/2014/main" id="{FE2E5583-78A5-4596-ACAD-C9A7535D87BB}"/>
              </a:ext>
            </a:extLst>
          </p:cNvPr>
          <p:cNvSpPr txBox="1">
            <a:spLocks/>
          </p:cNvSpPr>
          <p:nvPr/>
        </p:nvSpPr>
        <p:spPr>
          <a:xfrm>
            <a:off x="228600" y="61722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a:t>
            </a:r>
          </a:p>
        </p:txBody>
      </p:sp>
      <p:sp>
        <p:nvSpPr>
          <p:cNvPr id="11" name="TextBox 10">
            <a:extLst>
              <a:ext uri="{FF2B5EF4-FFF2-40B4-BE49-F238E27FC236}">
                <a16:creationId xmlns:a16="http://schemas.microsoft.com/office/drawing/2014/main" id="{719B99BA-9D31-4EF5-A5B1-7C971B89E832}"/>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804842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502471914"/>
              </p:ext>
            </p:extLst>
          </p:nvPr>
        </p:nvGraphicFramePr>
        <p:xfrm>
          <a:off x="228600" y="1960880"/>
          <a:ext cx="6629401" cy="4017888"/>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pPr marL="0" algn="l" defTabSz="914400" rtl="0" eaLnBrk="1" latinLnBrk="0" hangingPunct="1"/>
                      <a:r>
                        <a:rPr lang="en-US" sz="1200" kern="1200" dirty="0">
                          <a:solidFill>
                            <a:sysClr val="windowText" lastClr="000000"/>
                          </a:solidFill>
                          <a:latin typeface="+mn-lt"/>
                          <a:ea typeface="+mn-ea"/>
                          <a:cs typeface="+mn-cs"/>
                        </a:rPr>
                        <a:t>Paints</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7%</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11%</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8%</a:t>
                      </a:r>
                    </a:p>
                  </a:txBody>
                  <a:tcPr anchor="ctr">
                    <a:noFill/>
                  </a:tcPr>
                </a:tc>
                <a:extLst>
                  <a:ext uri="{0D108BD9-81ED-4DB2-BD59-A6C34878D82A}">
                    <a16:rowId xmlns:a16="http://schemas.microsoft.com/office/drawing/2014/main" val="4230878191"/>
                  </a:ext>
                </a:extLst>
              </a:tr>
              <a:tr h="306132">
                <a:tc>
                  <a:txBody>
                    <a:bodyPr/>
                    <a:lstStyle/>
                    <a:p>
                      <a:pPr marL="0" algn="l" defTabSz="914400" rtl="0" eaLnBrk="1" latinLnBrk="0" hangingPunct="1"/>
                      <a:r>
                        <a:rPr lang="en-US" sz="1200" kern="1200" dirty="0">
                          <a:solidFill>
                            <a:sysClr val="windowText" lastClr="000000"/>
                          </a:solidFill>
                          <a:latin typeface="+mn-lt"/>
                          <a:ea typeface="+mn-ea"/>
                          <a:cs typeface="+mn-cs"/>
                        </a:rPr>
                        <a:t>Drawing instruments</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ysClr val="windowText" lastClr="000000"/>
                          </a:solidFill>
                          <a:latin typeface="+mn-lt"/>
                          <a:ea typeface="+mn-ea"/>
                          <a:cs typeface="+mn-cs"/>
                        </a:rPr>
                        <a:t>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ysClr val="windowText" lastClr="000000"/>
                          </a:solidFill>
                          <a:latin typeface="+mn-lt"/>
                          <a:ea typeface="+mn-ea"/>
                          <a:cs typeface="+mn-cs"/>
                        </a:rPr>
                        <a:t>5%</a:t>
                      </a:r>
                    </a:p>
                  </a:txBody>
                  <a:tcPr anchor="ctr">
                    <a:noFill/>
                  </a:tcPr>
                </a:tc>
                <a:extLst>
                  <a:ext uri="{0D108BD9-81ED-4DB2-BD59-A6C34878D82A}">
                    <a16:rowId xmlns:a16="http://schemas.microsoft.com/office/drawing/2014/main" val="399659408"/>
                  </a:ext>
                </a:extLst>
              </a:tr>
              <a:tr h="306132">
                <a:tc>
                  <a:txBody>
                    <a:bodyPr/>
                    <a:lstStyle/>
                    <a:p>
                      <a:r>
                        <a:rPr lang="en-US" sz="1200" dirty="0">
                          <a:solidFill>
                            <a:sysClr val="windowText" lastClr="000000"/>
                          </a:solidFill>
                        </a:rPr>
                        <a:t>Paper/pads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4%</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4%</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noFill/>
                  </a:tcPr>
                </a:tc>
                <a:extLst>
                  <a:ext uri="{0D108BD9-81ED-4DB2-BD59-A6C34878D82A}">
                    <a16:rowId xmlns:a16="http://schemas.microsoft.com/office/drawing/2014/main" val="2159702854"/>
                  </a:ext>
                </a:extLst>
              </a:tr>
              <a:tr h="306132">
                <a:tc>
                  <a:txBody>
                    <a:bodyPr/>
                    <a:lstStyle/>
                    <a:p>
                      <a:r>
                        <a:rPr lang="en-US" sz="1200" dirty="0">
                          <a:solidFill>
                            <a:sysClr val="windowText" lastClr="000000"/>
                          </a:solidFill>
                        </a:rPr>
                        <a:t>Brushes</a:t>
                      </a:r>
                      <a:endParaRPr lang="en-US" sz="1200" b="1" dirty="0">
                        <a:solidFill>
                          <a:sysClr val="windowText" lastClr="000000"/>
                        </a:solidFill>
                      </a:endParaRPr>
                    </a:p>
                  </a:txBody>
                  <a:tcPr anchor="ctr">
                    <a:noFill/>
                  </a:tcPr>
                </a:tc>
                <a:tc>
                  <a:txBody>
                    <a:bodyPr/>
                    <a:lstStyle/>
                    <a:p>
                      <a:pPr algn="ctr"/>
                      <a:r>
                        <a:rPr lang="en-US" sz="1200" baseline="0" dirty="0">
                          <a:solidFill>
                            <a:sysClr val="windowText" lastClr="000000"/>
                          </a:solidFill>
                        </a:rPr>
                        <a:t>1%</a:t>
                      </a:r>
                      <a:endParaRPr lang="en-US" sz="1200" baseline="30000" dirty="0">
                        <a:solidFill>
                          <a:sysClr val="windowText" lastClr="000000"/>
                        </a:solidFill>
                      </a:endParaRPr>
                    </a:p>
                  </a:txBody>
                  <a:tcPr anchor="ctr">
                    <a:noFill/>
                  </a:tcPr>
                </a:tc>
                <a:tc>
                  <a:txBody>
                    <a:bodyPr/>
                    <a:lstStyle/>
                    <a:p>
                      <a:pPr algn="ctr"/>
                      <a:r>
                        <a:rPr lang="en-US" sz="1200" baseline="0" dirty="0">
                          <a:solidFill>
                            <a:sysClr val="windowText" lastClr="000000"/>
                          </a:solidFill>
                        </a:rPr>
                        <a:t>4%</a:t>
                      </a:r>
                      <a:endParaRPr lang="en-US" sz="1200" dirty="0">
                        <a:solidFill>
                          <a:sysClr val="windowText" lastClr="000000"/>
                        </a:solidFill>
                      </a:endParaRPr>
                    </a:p>
                  </a:txBody>
                  <a:tcPr anchor="ctr">
                    <a:noFill/>
                  </a:tcPr>
                </a:tc>
                <a:tc>
                  <a:txBody>
                    <a:bodyPr/>
                    <a:lstStyle/>
                    <a:p>
                      <a:pPr algn="ctr"/>
                      <a:r>
                        <a:rPr lang="en-US" sz="1200" baseline="0" dirty="0">
                          <a:solidFill>
                            <a:sysClr val="windowText" lastClr="000000"/>
                          </a:solidFill>
                        </a:rPr>
                        <a:t>3%</a:t>
                      </a:r>
                      <a:endParaRPr lang="en-US" sz="1200" dirty="0">
                        <a:solidFill>
                          <a:sysClr val="windowText" lastClr="000000"/>
                        </a:solidFill>
                      </a:endParaRPr>
                    </a:p>
                  </a:txBody>
                  <a:tcPr anchor="ctr">
                    <a:noFill/>
                  </a:tcPr>
                </a:tc>
                <a:extLst>
                  <a:ext uri="{0D108BD9-81ED-4DB2-BD59-A6C34878D82A}">
                    <a16:rowId xmlns:a16="http://schemas.microsoft.com/office/drawing/2014/main" val="3343760334"/>
                  </a:ext>
                </a:extLst>
              </a:tr>
              <a:tr h="306132">
                <a:tc>
                  <a:txBody>
                    <a:bodyPr/>
                    <a:lstStyle/>
                    <a:p>
                      <a:r>
                        <a:rPr lang="en-US" sz="1200" dirty="0">
                          <a:solidFill>
                            <a:sysClr val="windowText" lastClr="000000"/>
                          </a:solidFill>
                        </a:rPr>
                        <a:t>Other painting supplies</a:t>
                      </a:r>
                      <a:endParaRPr lang="en-US" sz="1200" b="1" dirty="0">
                        <a:solidFill>
                          <a:sysClr val="windowText" lastClr="000000"/>
                        </a:solidFill>
                      </a:endParaRPr>
                    </a:p>
                  </a:txBody>
                  <a:tcPr anchor="ctr">
                    <a:noFill/>
                  </a:tcPr>
                </a:tc>
                <a:tc>
                  <a:txBody>
                    <a:bodyPr/>
                    <a:lstStyle/>
                    <a:p>
                      <a:pPr algn="ctr"/>
                      <a:r>
                        <a:rPr lang="en-US" sz="1200" baseline="0" dirty="0">
                          <a:solidFill>
                            <a:sysClr val="windowText" lastClr="000000"/>
                          </a:solidFill>
                        </a:rPr>
                        <a:t>3%</a:t>
                      </a:r>
                      <a:endParaRPr lang="en-US" sz="1200" baseline="30000" dirty="0">
                        <a:solidFill>
                          <a:sysClr val="windowText" lastClr="000000"/>
                        </a:solidFill>
                      </a:endParaRPr>
                    </a:p>
                  </a:txBody>
                  <a:tcPr anchor="ctr">
                    <a:noFill/>
                  </a:tcPr>
                </a:tc>
                <a:tc>
                  <a:txBody>
                    <a:bodyPr/>
                    <a:lstStyle/>
                    <a:p>
                      <a:pPr algn="ctr"/>
                      <a:r>
                        <a:rPr lang="en-US" sz="1200" baseline="0" dirty="0">
                          <a:solidFill>
                            <a:sysClr val="windowText" lastClr="000000"/>
                          </a:solidFill>
                        </a:rPr>
                        <a:t>4%</a:t>
                      </a:r>
                      <a:endParaRPr lang="en-US" sz="1200" dirty="0">
                        <a:solidFill>
                          <a:sysClr val="windowText" lastClr="000000"/>
                        </a:solidFill>
                      </a:endParaRPr>
                    </a:p>
                  </a:txBody>
                  <a:tcPr anchor="ctr">
                    <a:noFill/>
                  </a:tcPr>
                </a:tc>
                <a:tc>
                  <a:txBody>
                    <a:bodyPr/>
                    <a:lstStyle/>
                    <a:p>
                      <a:pPr algn="ctr"/>
                      <a:r>
                        <a:rPr lang="en-US" sz="1200" baseline="0" dirty="0">
                          <a:solidFill>
                            <a:sysClr val="windowText" lastClr="000000"/>
                          </a:solidFill>
                        </a:rPr>
                        <a:t>2%</a:t>
                      </a:r>
                      <a:endParaRPr lang="en-US" sz="1200" dirty="0">
                        <a:solidFill>
                          <a:sysClr val="windowText" lastClr="000000"/>
                        </a:solidFill>
                      </a:endParaRPr>
                    </a:p>
                  </a:txBody>
                  <a:tcPr anchor="ctr">
                    <a:noFill/>
                  </a:tcPr>
                </a:tc>
                <a:extLst>
                  <a:ext uri="{0D108BD9-81ED-4DB2-BD59-A6C34878D82A}">
                    <a16:rowId xmlns:a16="http://schemas.microsoft.com/office/drawing/2014/main" val="1260973540"/>
                  </a:ext>
                </a:extLst>
              </a:tr>
              <a:tr h="284284">
                <a:tc>
                  <a:txBody>
                    <a:bodyPr/>
                    <a:lstStyle/>
                    <a:p>
                      <a:r>
                        <a:rPr lang="en-US" sz="1200" dirty="0">
                          <a:solidFill>
                            <a:sysClr val="windowText" lastClr="000000"/>
                          </a:solidFill>
                        </a:rPr>
                        <a:t>Boards/canvasses/</a:t>
                      </a:r>
                    </a:p>
                    <a:p>
                      <a:r>
                        <a:rPr lang="en-US" sz="1200" dirty="0">
                          <a:solidFill>
                            <a:sysClr val="windowText" lastClr="000000"/>
                          </a:solidFill>
                        </a:rPr>
                        <a:t>stretchers/palettes/easels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3%</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noFill/>
                  </a:tcPr>
                </a:tc>
                <a:extLst>
                  <a:ext uri="{0D108BD9-81ED-4DB2-BD59-A6C34878D82A}">
                    <a16:rowId xmlns:a16="http://schemas.microsoft.com/office/drawing/2014/main" val="1118177052"/>
                  </a:ext>
                </a:extLst>
              </a:tr>
              <a:tr h="284284">
                <a:tc>
                  <a:txBody>
                    <a:bodyPr/>
                    <a:lstStyle/>
                    <a:p>
                      <a:r>
                        <a:rPr lang="en-US" sz="1200" dirty="0">
                          <a:solidFill>
                            <a:sysClr val="windowText" lastClr="000000"/>
                          </a:solidFill>
                        </a:rPr>
                        <a:t>Craft supplies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1%</a:t>
                      </a:r>
                    </a:p>
                  </a:txBody>
                  <a:tcPr anchor="ctr">
                    <a:noFill/>
                  </a:tcPr>
                </a:tc>
                <a:tc>
                  <a:txBody>
                    <a:bodyPr/>
                    <a:lstStyle/>
                    <a:p>
                      <a:pPr algn="ctr"/>
                      <a:r>
                        <a:rPr lang="en-US" sz="1200" dirty="0">
                          <a:solidFill>
                            <a:sysClr val="windowText" lastClr="000000"/>
                          </a:solidFill>
                        </a:rPr>
                        <a:t>2%</a:t>
                      </a:r>
                    </a:p>
                  </a:txBody>
                  <a:tcPr anchor="ctr">
                    <a:noFill/>
                  </a:tcPr>
                </a:tc>
                <a:tc>
                  <a:txBody>
                    <a:bodyPr/>
                    <a:lstStyle/>
                    <a:p>
                      <a:pPr algn="ctr"/>
                      <a:r>
                        <a:rPr lang="en-US" sz="1200" dirty="0">
                          <a:solidFill>
                            <a:sysClr val="windowText" lastClr="000000"/>
                          </a:solidFill>
                        </a:rPr>
                        <a:t>1%</a:t>
                      </a:r>
                    </a:p>
                  </a:txBody>
                  <a:tcPr anchor="ctr">
                    <a:noFill/>
                  </a:tcPr>
                </a:tc>
                <a:extLst>
                  <a:ext uri="{0D108BD9-81ED-4DB2-BD59-A6C34878D82A}">
                    <a16:rowId xmlns:a16="http://schemas.microsoft.com/office/drawing/2014/main" val="397109603"/>
                  </a:ext>
                </a:extLst>
              </a:tr>
              <a:tr h="284284">
                <a:tc>
                  <a:txBody>
                    <a:bodyPr/>
                    <a:lstStyle/>
                    <a:p>
                      <a:r>
                        <a:rPr lang="en-US" sz="1200" dirty="0">
                          <a:solidFill>
                            <a:sysClr val="windowText" lastClr="000000"/>
                          </a:solidFill>
                        </a:rPr>
                        <a:t>Prices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2%</a:t>
                      </a:r>
                    </a:p>
                  </a:txBody>
                  <a:tcPr anchor="ctr">
                    <a:noFill/>
                  </a:tcPr>
                </a:tc>
                <a:tc>
                  <a:txBody>
                    <a:bodyPr/>
                    <a:lstStyle/>
                    <a:p>
                      <a:pPr algn="ctr"/>
                      <a:r>
                        <a:rPr lang="en-US" sz="1200" dirty="0">
                          <a:solidFill>
                            <a:sysClr val="windowText" lastClr="000000"/>
                          </a:solidFill>
                        </a:rPr>
                        <a:t>2%</a:t>
                      </a:r>
                    </a:p>
                  </a:txBody>
                  <a:tcPr anchor="ctr">
                    <a:noFill/>
                  </a:tcPr>
                </a:tc>
                <a:tc>
                  <a:txBody>
                    <a:bodyPr/>
                    <a:lstStyle/>
                    <a:p>
                      <a:pPr algn="ctr"/>
                      <a:r>
                        <a:rPr lang="en-US" sz="1200" dirty="0">
                          <a:solidFill>
                            <a:sysClr val="windowText" lastClr="000000"/>
                          </a:solidFill>
                        </a:rPr>
                        <a:t>1%</a:t>
                      </a:r>
                    </a:p>
                  </a:txBody>
                  <a:tcPr anchor="ctr">
                    <a:noFill/>
                  </a:tcPr>
                </a:tc>
                <a:extLst>
                  <a:ext uri="{0D108BD9-81ED-4DB2-BD59-A6C34878D82A}">
                    <a16:rowId xmlns:a16="http://schemas.microsoft.com/office/drawing/2014/main" val="2245520876"/>
                  </a:ext>
                </a:extLst>
              </a:tr>
              <a:tr h="284284">
                <a:tc>
                  <a:txBody>
                    <a:bodyPr/>
                    <a:lstStyle/>
                    <a:p>
                      <a:r>
                        <a:rPr lang="en-US" sz="1200" dirty="0">
                          <a:solidFill>
                            <a:sysClr val="windowText" lastClr="000000"/>
                          </a:solidFill>
                        </a:rPr>
                        <a:t>Inks</a:t>
                      </a:r>
                      <a:endParaRPr lang="en-US" sz="1200" b="1" dirty="0">
                        <a:solidFill>
                          <a:sysClr val="windowText" lastClr="000000"/>
                        </a:solidFill>
                      </a:endParaRPr>
                    </a:p>
                  </a:txBody>
                  <a:tcPr anchor="ctr">
                    <a:noFill/>
                  </a:tcPr>
                </a:tc>
                <a:tc>
                  <a:txBody>
                    <a:bodyPr/>
                    <a:lstStyle/>
                    <a:p>
                      <a:pPr algn="ctr"/>
                      <a:r>
                        <a:rPr lang="en-US" sz="1200" dirty="0">
                          <a:solidFill>
                            <a:sysClr val="windowText" lastClr="000000"/>
                          </a:solidFill>
                        </a:rPr>
                        <a:t>2%</a:t>
                      </a:r>
                    </a:p>
                  </a:txBody>
                  <a:tcPr anchor="ctr">
                    <a:noFill/>
                  </a:tcPr>
                </a:tc>
                <a:tc>
                  <a:txBody>
                    <a:bodyPr/>
                    <a:lstStyle/>
                    <a:p>
                      <a:pPr algn="ctr"/>
                      <a:r>
                        <a:rPr lang="en-US" sz="1200" dirty="0">
                          <a:solidFill>
                            <a:sysClr val="windowText" lastClr="000000"/>
                          </a:solidFill>
                        </a:rPr>
                        <a:t>2%</a:t>
                      </a:r>
                    </a:p>
                  </a:txBody>
                  <a:tcPr anchor="ctr">
                    <a:noFill/>
                  </a:tcPr>
                </a:tc>
                <a:tc>
                  <a:txBody>
                    <a:bodyPr/>
                    <a:lstStyle/>
                    <a:p>
                      <a:pPr algn="ctr"/>
                      <a:r>
                        <a:rPr lang="en-US" sz="1200" dirty="0">
                          <a:solidFill>
                            <a:sysClr val="windowText" lastClr="000000"/>
                          </a:solidFill>
                        </a:rPr>
                        <a:t>1%</a:t>
                      </a:r>
                    </a:p>
                  </a:txBody>
                  <a:tcPr anchor="ctr">
                    <a:noFill/>
                  </a:tcPr>
                </a:tc>
                <a:extLst>
                  <a:ext uri="{0D108BD9-81ED-4DB2-BD59-A6C34878D82A}">
                    <a16:rowId xmlns:a16="http://schemas.microsoft.com/office/drawing/2014/main" val="3241140402"/>
                  </a:ext>
                </a:extLst>
              </a:tr>
              <a:tr h="306132">
                <a:tc>
                  <a:txBody>
                    <a:bodyPr/>
                    <a:lstStyle/>
                    <a:p>
                      <a:r>
                        <a:rPr lang="en-US" sz="1200" dirty="0">
                          <a:solidFill>
                            <a:sysClr val="windowText" lastClr="000000"/>
                          </a:solidFill>
                        </a:rPr>
                        <a:t>Sculpting, pottery materials, and supplies</a:t>
                      </a:r>
                      <a:endParaRPr lang="en-US" sz="1200" b="1" dirty="0">
                        <a:solidFill>
                          <a:sysClr val="windowText" lastClr="000000"/>
                        </a:solidFill>
                      </a:endParaRPr>
                    </a:p>
                  </a:txBody>
                  <a:tcPr anchor="ctr">
                    <a:noFill/>
                  </a:tcPr>
                </a:tc>
                <a:tc>
                  <a:txBody>
                    <a:bodyPr/>
                    <a:lstStyle/>
                    <a:p>
                      <a:pPr algn="ctr"/>
                      <a:r>
                        <a:rPr lang="en-US" sz="1200" baseline="0" dirty="0">
                          <a:solidFill>
                            <a:sysClr val="windowText" lastClr="000000"/>
                          </a:solidFill>
                        </a:rPr>
                        <a:t>1%</a:t>
                      </a:r>
                      <a:endParaRPr lang="en-US" sz="1200" baseline="30000" dirty="0">
                        <a:solidFill>
                          <a:sysClr val="windowText" lastClr="000000"/>
                        </a:solidFill>
                      </a:endParaRPr>
                    </a:p>
                  </a:txBody>
                  <a:tcPr anchor="ctr">
                    <a:noFill/>
                  </a:tcPr>
                </a:tc>
                <a:tc>
                  <a:txBody>
                    <a:bodyPr/>
                    <a:lstStyle/>
                    <a:p>
                      <a:pPr algn="ctr"/>
                      <a:r>
                        <a:rPr lang="en-US" sz="1200" baseline="0" dirty="0">
                          <a:solidFill>
                            <a:sysClr val="windowText" lastClr="000000"/>
                          </a:solidFill>
                        </a:rPr>
                        <a:t>2%</a:t>
                      </a:r>
                      <a:endParaRPr lang="en-US" sz="1200" dirty="0">
                        <a:solidFill>
                          <a:sysClr val="windowText" lastClr="000000"/>
                        </a:solidFill>
                      </a:endParaRPr>
                    </a:p>
                  </a:txBody>
                  <a:tcPr anchor="ctr">
                    <a:noFill/>
                  </a:tcPr>
                </a:tc>
                <a:tc>
                  <a:txBody>
                    <a:bodyPr/>
                    <a:lstStyle/>
                    <a:p>
                      <a:pPr algn="ctr"/>
                      <a:r>
                        <a:rPr lang="en-US" sz="1200" baseline="0" dirty="0">
                          <a:solidFill>
                            <a:sysClr val="windowText" lastClr="000000"/>
                          </a:solidFill>
                        </a:rPr>
                        <a:t>1%</a:t>
                      </a:r>
                      <a:endParaRPr lang="en-US" sz="1200" dirty="0">
                        <a:solidFill>
                          <a:sysClr val="windowText" lastClr="000000"/>
                        </a:solidFill>
                      </a:endParaRP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ysClr val="windowText" lastClr="000000"/>
                          </a:solidFill>
                        </a:rPr>
                        <a:t>723</a:t>
                      </a:r>
                    </a:p>
                  </a:txBody>
                  <a:tcPr anchor="ctr">
                    <a:noFill/>
                  </a:tcPr>
                </a:tc>
                <a:tc>
                  <a:txBody>
                    <a:bodyPr/>
                    <a:lstStyle/>
                    <a:p>
                      <a:pPr algn="ctr"/>
                      <a:r>
                        <a:rPr lang="en-US" sz="1200" dirty="0">
                          <a:solidFill>
                            <a:sysClr val="windowText" lastClr="000000"/>
                          </a:solidFill>
                        </a:rPr>
                        <a:t>654</a:t>
                      </a:r>
                    </a:p>
                  </a:txBody>
                  <a:tcPr anchor="ctr">
                    <a:noFill/>
                  </a:tcPr>
                </a:tc>
                <a:tc>
                  <a:txBody>
                    <a:bodyPr/>
                    <a:lstStyle/>
                    <a:p>
                      <a:pPr algn="ctr"/>
                      <a:r>
                        <a:rPr lang="en-US" sz="1200" dirty="0">
                          <a:solidFill>
                            <a:sysClr val="windowText" lastClr="000000"/>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lvl="0">
              <a:spcBef>
                <a:spcPct val="0"/>
              </a:spcBef>
              <a:defRPr/>
            </a:pPr>
            <a:r>
              <a:rPr lang="en-US" sz="1400" b="1" dirty="0"/>
              <a:t>9. Is there a category of art supplies you wish were better and why?</a:t>
            </a:r>
            <a:endParaRPr lang="en-US" sz="1400" b="1" dirty="0">
              <a:solidFill>
                <a:srgbClr val="393939"/>
              </a:solidFill>
              <a:latin typeface="Arial" charset="0"/>
            </a:endParaRPr>
          </a:p>
        </p:txBody>
      </p:sp>
      <p:sp>
        <p:nvSpPr>
          <p:cNvPr id="7" name="Slide Number Placeholder 1">
            <a:extLst>
              <a:ext uri="{FF2B5EF4-FFF2-40B4-BE49-F238E27FC236}">
                <a16:creationId xmlns:a16="http://schemas.microsoft.com/office/drawing/2014/main" id="{E3140BF8-9557-4825-A7A6-569B88AA06D9}"/>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33</a:t>
            </a:fld>
            <a:endParaRPr lang="en-US" dirty="0"/>
          </a:p>
        </p:txBody>
      </p:sp>
      <p:sp>
        <p:nvSpPr>
          <p:cNvPr id="8" name="Text Placeholder 6">
            <a:extLst>
              <a:ext uri="{FF2B5EF4-FFF2-40B4-BE49-F238E27FC236}">
                <a16:creationId xmlns:a16="http://schemas.microsoft.com/office/drawing/2014/main" id="{56369AF5-D3A0-44D1-985B-C57E7248887B}"/>
              </a:ext>
            </a:extLst>
          </p:cNvPr>
          <p:cNvSpPr txBox="1">
            <a:spLocks/>
          </p:cNvSpPr>
          <p:nvPr/>
        </p:nvSpPr>
        <p:spPr>
          <a:xfrm>
            <a:off x="228600" y="59436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a:t>
            </a:r>
          </a:p>
        </p:txBody>
      </p:sp>
      <p:sp>
        <p:nvSpPr>
          <p:cNvPr id="9" name="TextBox 8">
            <a:extLst>
              <a:ext uri="{FF2B5EF4-FFF2-40B4-BE49-F238E27FC236}">
                <a16:creationId xmlns:a16="http://schemas.microsoft.com/office/drawing/2014/main" id="{B1B378AD-19C2-4B73-9338-50CA7EAD880C}"/>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1572920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930826112"/>
              </p:ext>
            </p:extLst>
          </p:nvPr>
        </p:nvGraphicFramePr>
        <p:xfrm>
          <a:off x="228600" y="1808481"/>
          <a:ext cx="6629400" cy="1142009"/>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pPr marL="0" algn="l" defTabSz="914400" rtl="0" eaLnBrk="1" latinLnBrk="0" hangingPunct="1"/>
                      <a:r>
                        <a:rPr lang="en-US" sz="1200" kern="1200" dirty="0">
                          <a:solidFill>
                            <a:sysClr val="windowText" lastClr="000000"/>
                          </a:solidFill>
                          <a:latin typeface="+mn-lt"/>
                          <a:ea typeface="+mn-ea"/>
                          <a:cs typeface="+mn-cs"/>
                        </a:rPr>
                        <a:t>% “Yes”</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45%</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42%</a:t>
                      </a:r>
                    </a:p>
                  </a:txBody>
                  <a:tcPr anchor="ctr">
                    <a:solidFill>
                      <a:schemeClr val="bg1">
                        <a:lumMod val="20000"/>
                        <a:lumOff val="80000"/>
                      </a:schemeClr>
                    </a:solid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50%</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ysClr val="windowText" lastClr="000000"/>
                          </a:solidFill>
                        </a:rPr>
                        <a:t>7,090</a:t>
                      </a:r>
                    </a:p>
                  </a:txBody>
                  <a:tcPr anchor="ctr">
                    <a:noFill/>
                  </a:tcPr>
                </a:tc>
                <a:tc>
                  <a:txBody>
                    <a:bodyPr/>
                    <a:lstStyle/>
                    <a:p>
                      <a:pPr algn="ctr"/>
                      <a:r>
                        <a:rPr lang="en-US" sz="1200" dirty="0">
                          <a:solidFill>
                            <a:sysClr val="windowText" lastClr="000000"/>
                          </a:solidFill>
                        </a:rPr>
                        <a:t>4,466</a:t>
                      </a:r>
                    </a:p>
                  </a:txBody>
                  <a:tcPr anchor="ctr">
                    <a:solidFill>
                      <a:schemeClr val="bg1">
                        <a:lumMod val="20000"/>
                        <a:lumOff val="80000"/>
                      </a:schemeClr>
                    </a:solidFill>
                  </a:tcPr>
                </a:tc>
                <a:tc>
                  <a:txBody>
                    <a:bodyPr/>
                    <a:lstStyle/>
                    <a:p>
                      <a:pPr algn="ctr"/>
                      <a:r>
                        <a:rPr lang="en-US" sz="1200" dirty="0">
                          <a:solidFill>
                            <a:sysClr val="windowText" lastClr="000000"/>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10. As an adult, have you ever stopped doing art for more than a year?</a:t>
            </a:r>
            <a:endParaRPr lang="en-US" sz="1400"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29540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295400"/>
            <a:ext cx="612648" cy="417577"/>
          </a:xfrm>
          <a:prstGeom prst="rect">
            <a:avLst/>
          </a:prstGeom>
        </p:spPr>
      </p:pic>
      <p:graphicFrame>
        <p:nvGraphicFramePr>
          <p:cNvPr id="8" name="Content Placeholder 5">
            <a:extLst>
              <a:ext uri="{FF2B5EF4-FFF2-40B4-BE49-F238E27FC236}">
                <a16:creationId xmlns:a16="http://schemas.microsoft.com/office/drawing/2014/main" id="{FA091A77-73C8-4BA2-9215-1C22623DA7B8}"/>
              </a:ext>
            </a:extLst>
          </p:cNvPr>
          <p:cNvGraphicFramePr>
            <a:graphicFrameLocks/>
          </p:cNvGraphicFramePr>
          <p:nvPr>
            <p:extLst>
              <p:ext uri="{D42A27DB-BD31-4B8C-83A1-F6EECF244321}">
                <p14:modId xmlns:p14="http://schemas.microsoft.com/office/powerpoint/2010/main" val="938505256"/>
              </p:ext>
            </p:extLst>
          </p:nvPr>
        </p:nvGraphicFramePr>
        <p:xfrm>
          <a:off x="228600" y="3602112"/>
          <a:ext cx="6629401" cy="1026108"/>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pPr marL="0" algn="l" defTabSz="914400" rtl="0" eaLnBrk="1" latinLnBrk="0" hangingPunct="1"/>
                      <a:r>
                        <a:rPr lang="en-US" sz="1200" kern="1200" dirty="0">
                          <a:solidFill>
                            <a:sysClr val="windowText" lastClr="000000"/>
                          </a:solidFill>
                          <a:latin typeface="+mn-lt"/>
                          <a:ea typeface="+mn-ea"/>
                          <a:cs typeface="+mn-cs"/>
                        </a:rPr>
                        <a:t>% “Yes”</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31%</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24%</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49%</a:t>
                      </a:r>
                    </a:p>
                  </a:txBody>
                  <a:tcPr anchor="ctr">
                    <a:noFill/>
                  </a:tcPr>
                </a:tc>
                <a:extLst>
                  <a:ext uri="{0D108BD9-81ED-4DB2-BD59-A6C34878D82A}">
                    <a16:rowId xmlns:a16="http://schemas.microsoft.com/office/drawing/2014/main" val="4230878191"/>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ysClr val="windowText" lastClr="000000"/>
                          </a:solidFill>
                        </a:rPr>
                        <a:t>723</a:t>
                      </a:r>
                    </a:p>
                  </a:txBody>
                  <a:tcPr anchor="ctr">
                    <a:noFill/>
                  </a:tcPr>
                </a:tc>
                <a:tc>
                  <a:txBody>
                    <a:bodyPr/>
                    <a:lstStyle/>
                    <a:p>
                      <a:pPr algn="ctr"/>
                      <a:r>
                        <a:rPr lang="en-US" sz="1200" dirty="0">
                          <a:solidFill>
                            <a:sysClr val="windowText" lastClr="000000"/>
                          </a:solidFill>
                        </a:rPr>
                        <a:t>654</a:t>
                      </a:r>
                    </a:p>
                  </a:txBody>
                  <a:tcPr anchor="ctr">
                    <a:noFill/>
                  </a:tcPr>
                </a:tc>
                <a:tc>
                  <a:txBody>
                    <a:bodyPr/>
                    <a:lstStyle/>
                    <a:p>
                      <a:pPr algn="ctr"/>
                      <a:r>
                        <a:rPr lang="en-US" sz="1200" dirty="0">
                          <a:solidFill>
                            <a:sysClr val="windowText" lastClr="000000"/>
                          </a:solidFill>
                        </a:rPr>
                        <a:t>5,713</a:t>
                      </a:r>
                    </a:p>
                  </a:txBody>
                  <a:tcPr anchor="ctr">
                    <a:noFill/>
                  </a:tcPr>
                </a:tc>
                <a:extLst>
                  <a:ext uri="{0D108BD9-81ED-4DB2-BD59-A6C34878D82A}">
                    <a16:rowId xmlns:a16="http://schemas.microsoft.com/office/drawing/2014/main" val="3624663771"/>
                  </a:ext>
                </a:extLst>
              </a:tr>
            </a:tbl>
          </a:graphicData>
        </a:graphic>
      </p:graphicFrame>
      <p:sp>
        <p:nvSpPr>
          <p:cNvPr id="11" name="Slide Number Placeholder 1">
            <a:extLst>
              <a:ext uri="{FF2B5EF4-FFF2-40B4-BE49-F238E27FC236}">
                <a16:creationId xmlns:a16="http://schemas.microsoft.com/office/drawing/2014/main" id="{2445E2EF-9628-4217-93CC-CD56E2FD489B}"/>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34</a:t>
            </a:fld>
            <a:endParaRPr lang="en-US" dirty="0"/>
          </a:p>
        </p:txBody>
      </p:sp>
      <p:sp>
        <p:nvSpPr>
          <p:cNvPr id="10" name="TextBox 9">
            <a:extLst>
              <a:ext uri="{FF2B5EF4-FFF2-40B4-BE49-F238E27FC236}">
                <a16:creationId xmlns:a16="http://schemas.microsoft.com/office/drawing/2014/main" id="{74DE976D-E7D6-4DB9-AC1E-F94E3E1337C1}"/>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4223854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946941822"/>
              </p:ext>
            </p:extLst>
          </p:nvPr>
        </p:nvGraphicFramePr>
        <p:xfrm>
          <a:off x="228600" y="1808481"/>
          <a:ext cx="6629400" cy="3174591"/>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r>
                        <a:rPr lang="en-US" sz="1200" b="0" dirty="0">
                          <a:solidFill>
                            <a:schemeClr val="bg1"/>
                          </a:solidFill>
                        </a:rPr>
                        <a:t>19 or younger </a:t>
                      </a: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dirty="0">
                          <a:solidFill>
                            <a:schemeClr val="bg1"/>
                          </a:solidFill>
                        </a:rPr>
                        <a:t>4%</a:t>
                      </a:r>
                    </a:p>
                  </a:txBody>
                  <a:tcPr anchor="ctr">
                    <a:solidFill>
                      <a:schemeClr val="bg1">
                        <a:lumMod val="20000"/>
                        <a:lumOff val="80000"/>
                      </a:schemeClr>
                    </a:solidFill>
                  </a:tcPr>
                </a:tc>
                <a:tc>
                  <a:txBody>
                    <a:bodyPr/>
                    <a:lstStyle/>
                    <a:p>
                      <a:pPr algn="ctr"/>
                      <a:r>
                        <a:rPr lang="en-US" sz="1200" dirty="0">
                          <a:solidFill>
                            <a:schemeClr val="bg1"/>
                          </a:solidFill>
                        </a:rPr>
                        <a:t>4%</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r>
                        <a:rPr lang="en-US" sz="1200" b="0" dirty="0">
                          <a:solidFill>
                            <a:schemeClr val="bg1"/>
                          </a:solidFill>
                        </a:rPr>
                        <a:t>20s</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9%</a:t>
                      </a:r>
                    </a:p>
                  </a:txBody>
                  <a:tcPr anchor="ctr">
                    <a:noFill/>
                  </a:tcPr>
                </a:tc>
                <a:tc>
                  <a:txBody>
                    <a:bodyPr/>
                    <a:lstStyle/>
                    <a:p>
                      <a:pPr algn="ctr"/>
                      <a:r>
                        <a:rPr lang="en-US" sz="1200" dirty="0">
                          <a:solidFill>
                            <a:schemeClr val="bg1"/>
                          </a:solidFill>
                        </a:rPr>
                        <a:t>10%</a:t>
                      </a:r>
                    </a:p>
                  </a:txBody>
                  <a:tcPr anchor="ctr">
                    <a:solidFill>
                      <a:schemeClr val="bg1">
                        <a:lumMod val="20000"/>
                        <a:lumOff val="80000"/>
                      </a:schemeClr>
                    </a:solidFill>
                  </a:tcPr>
                </a:tc>
                <a:tc>
                  <a:txBody>
                    <a:bodyPr/>
                    <a:lstStyle/>
                    <a:p>
                      <a:pPr algn="ctr"/>
                      <a:r>
                        <a:rPr lang="en-US" sz="1200" dirty="0">
                          <a:solidFill>
                            <a:schemeClr val="bg1"/>
                          </a:solidFill>
                        </a:rPr>
                        <a:t>8%</a:t>
                      </a: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b="0" dirty="0">
                          <a:solidFill>
                            <a:schemeClr val="bg1"/>
                          </a:solidFill>
                        </a:rPr>
                        <a:t>30s</a:t>
                      </a: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dirty="0">
                          <a:solidFill>
                            <a:schemeClr val="bg1"/>
                          </a:solidFill>
                        </a:rPr>
                        <a:t>17%</a:t>
                      </a:r>
                    </a:p>
                  </a:txBody>
                  <a:tcPr anchor="ctr">
                    <a:solidFill>
                      <a:schemeClr val="bg1">
                        <a:lumMod val="20000"/>
                        <a:lumOff val="80000"/>
                      </a:schemeClr>
                    </a:solidFill>
                  </a:tcPr>
                </a:tc>
                <a:tc>
                  <a:txBody>
                    <a:bodyPr/>
                    <a:lstStyle/>
                    <a:p>
                      <a:pPr algn="ctr"/>
                      <a:r>
                        <a:rPr lang="en-US" sz="1200" dirty="0">
                          <a:solidFill>
                            <a:schemeClr val="bg1"/>
                          </a:solidFill>
                        </a:rPr>
                        <a:t>16%</a:t>
                      </a: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pPr marL="0" algn="l" defTabSz="914400" rtl="0" eaLnBrk="1" latinLnBrk="0" hangingPunct="1"/>
                      <a:r>
                        <a:rPr lang="en-US" sz="1200" b="0" kern="1200" dirty="0">
                          <a:solidFill>
                            <a:schemeClr val="bg1"/>
                          </a:solidFill>
                          <a:latin typeface="+mn-lt"/>
                          <a:ea typeface="+mn-ea"/>
                          <a:cs typeface="+mn-cs"/>
                        </a:rPr>
                        <a:t>40s</a:t>
                      </a:r>
                    </a:p>
                  </a:txBody>
                  <a:tcPr anchor="ctr">
                    <a:noFill/>
                  </a:tcPr>
                </a:tc>
                <a:tc>
                  <a:txBody>
                    <a:bodyPr/>
                    <a:lstStyle/>
                    <a:p>
                      <a:pPr algn="ctr"/>
                      <a:r>
                        <a:rPr lang="en-US" sz="1200" dirty="0">
                          <a:solidFill>
                            <a:schemeClr val="bg1"/>
                          </a:solidFill>
                        </a:rPr>
                        <a:t>23%</a:t>
                      </a:r>
                    </a:p>
                  </a:txBody>
                  <a:tcPr anchor="ctr">
                    <a:noFill/>
                  </a:tcPr>
                </a:tc>
                <a:tc>
                  <a:txBody>
                    <a:bodyPr/>
                    <a:lstStyle/>
                    <a:p>
                      <a:pPr algn="ctr"/>
                      <a:r>
                        <a:rPr lang="en-US" sz="1200" dirty="0">
                          <a:solidFill>
                            <a:schemeClr val="bg1"/>
                          </a:solidFill>
                        </a:rPr>
                        <a:t>23%</a:t>
                      </a:r>
                    </a:p>
                  </a:txBody>
                  <a:tcPr anchor="ctr">
                    <a:solidFill>
                      <a:schemeClr val="bg1">
                        <a:lumMod val="20000"/>
                        <a:lumOff val="80000"/>
                      </a:schemeClr>
                    </a:solidFill>
                  </a:tcPr>
                </a:tc>
                <a:tc>
                  <a:txBody>
                    <a:bodyPr/>
                    <a:lstStyle/>
                    <a:p>
                      <a:pPr algn="ctr"/>
                      <a:r>
                        <a:rPr lang="en-US" sz="1200" dirty="0">
                          <a:solidFill>
                            <a:schemeClr val="bg1"/>
                          </a:solidFill>
                        </a:rPr>
                        <a:t>24%</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50s</a:t>
                      </a: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dirty="0">
                          <a:solidFill>
                            <a:schemeClr val="bg1"/>
                          </a:solidFill>
                        </a:rPr>
                        <a:t>27%</a:t>
                      </a:r>
                    </a:p>
                  </a:txBody>
                  <a:tcPr anchor="ctr">
                    <a:solidFill>
                      <a:schemeClr val="bg1">
                        <a:lumMod val="20000"/>
                        <a:lumOff val="80000"/>
                      </a:schemeClr>
                    </a:solidFill>
                  </a:tcPr>
                </a:tc>
                <a:tc>
                  <a:txBody>
                    <a:bodyPr/>
                    <a:lstStyle/>
                    <a:p>
                      <a:pPr algn="ctr"/>
                      <a:r>
                        <a:rPr lang="en-US" sz="1200" dirty="0">
                          <a:solidFill>
                            <a:schemeClr val="bg1"/>
                          </a:solidFill>
                        </a:rPr>
                        <a:t>30%</a:t>
                      </a:r>
                    </a:p>
                  </a:txBody>
                  <a:tcPr anchor="ctr">
                    <a:solidFill>
                      <a:schemeClr val="bg1">
                        <a:lumMod val="20000"/>
                        <a:lumOff val="80000"/>
                      </a:schemeClr>
                    </a:solidFill>
                  </a:tcPr>
                </a:tc>
                <a:extLst>
                  <a:ext uri="{0D108BD9-81ED-4DB2-BD59-A6C34878D82A}">
                    <a16:rowId xmlns:a16="http://schemas.microsoft.com/office/drawing/2014/main" val="1260973540"/>
                  </a:ext>
                </a:extLst>
              </a:tr>
              <a:tr h="334871">
                <a:tc>
                  <a:txBody>
                    <a:bodyPr/>
                    <a:lstStyle/>
                    <a:p>
                      <a:r>
                        <a:rPr lang="en-US" sz="1200" b="0" dirty="0">
                          <a:solidFill>
                            <a:schemeClr val="bg1"/>
                          </a:solidFill>
                        </a:rPr>
                        <a:t>60s</a:t>
                      </a:r>
                    </a:p>
                  </a:txBody>
                  <a:tcPr anchor="ctr">
                    <a:noFill/>
                  </a:tcPr>
                </a:tc>
                <a:tc>
                  <a:txBody>
                    <a:bodyPr/>
                    <a:lstStyle/>
                    <a:p>
                      <a:pPr algn="ctr"/>
                      <a:r>
                        <a:rPr lang="en-US" sz="1200" dirty="0">
                          <a:solidFill>
                            <a:schemeClr val="bg1"/>
                          </a:solidFill>
                        </a:rPr>
                        <a:t>16%</a:t>
                      </a:r>
                    </a:p>
                  </a:txBody>
                  <a:tcPr anchor="ctr">
                    <a:noFill/>
                  </a:tcPr>
                </a:tc>
                <a:tc>
                  <a:txBody>
                    <a:bodyPr/>
                    <a:lstStyle/>
                    <a:p>
                      <a:pPr algn="ctr"/>
                      <a:r>
                        <a:rPr lang="en-US" sz="1200" dirty="0">
                          <a:solidFill>
                            <a:schemeClr val="bg1"/>
                          </a:solidFill>
                        </a:rPr>
                        <a:t>15%</a:t>
                      </a:r>
                    </a:p>
                  </a:txBody>
                  <a:tcPr anchor="ctr">
                    <a:solidFill>
                      <a:schemeClr val="bg1">
                        <a:lumMod val="20000"/>
                        <a:lumOff val="80000"/>
                      </a:schemeClr>
                    </a:solidFill>
                  </a:tcPr>
                </a:tc>
                <a:tc>
                  <a:txBody>
                    <a:bodyPr/>
                    <a:lstStyle/>
                    <a:p>
                      <a:pPr algn="ctr"/>
                      <a:r>
                        <a:rPr lang="en-US" sz="1200" dirty="0">
                          <a:solidFill>
                            <a:schemeClr val="bg1"/>
                          </a:solidFill>
                        </a:rPr>
                        <a:t>17%</a:t>
                      </a:r>
                    </a:p>
                  </a:txBody>
                  <a:tcPr anchor="ctr">
                    <a:solidFill>
                      <a:schemeClr val="bg1">
                        <a:lumMod val="20000"/>
                        <a:lumOff val="80000"/>
                      </a:schemeClr>
                    </a:solidFill>
                  </a:tcPr>
                </a:tc>
                <a:extLst>
                  <a:ext uri="{0D108BD9-81ED-4DB2-BD59-A6C34878D82A}">
                    <a16:rowId xmlns:a16="http://schemas.microsoft.com/office/drawing/2014/main" val="1118177052"/>
                  </a:ext>
                </a:extLst>
              </a:tr>
              <a:tr h="334871">
                <a:tc>
                  <a:txBody>
                    <a:bodyPr/>
                    <a:lstStyle/>
                    <a:p>
                      <a:r>
                        <a:rPr lang="en-US" sz="1200" b="0" dirty="0">
                          <a:solidFill>
                            <a:schemeClr val="bg1"/>
                          </a:solidFill>
                        </a:rPr>
                        <a:t>70 or older</a:t>
                      </a:r>
                    </a:p>
                  </a:txBody>
                  <a:tcPr anchor="ctr">
                    <a:noFill/>
                  </a:tcPr>
                </a:tc>
                <a:tc>
                  <a:txBody>
                    <a:bodyPr/>
                    <a:lstStyle/>
                    <a:p>
                      <a:pPr algn="ctr"/>
                      <a:r>
                        <a:rPr lang="en-US" sz="1200" dirty="0">
                          <a:solidFill>
                            <a:schemeClr val="bg1"/>
                          </a:solidFill>
                        </a:rPr>
                        <a:t>3%</a:t>
                      </a:r>
                    </a:p>
                  </a:txBody>
                  <a:tcPr anchor="ctr">
                    <a:noFill/>
                  </a:tcPr>
                </a:tc>
                <a:tc>
                  <a:txBody>
                    <a:bodyPr/>
                    <a:lstStyle/>
                    <a:p>
                      <a:pPr algn="ctr"/>
                      <a:r>
                        <a:rPr lang="en-US" sz="1200" dirty="0">
                          <a:solidFill>
                            <a:schemeClr val="bg1"/>
                          </a:solidFill>
                        </a:rPr>
                        <a:t>3%</a:t>
                      </a:r>
                    </a:p>
                  </a:txBody>
                  <a:tcPr anchor="ctr">
                    <a:solidFill>
                      <a:schemeClr val="bg1">
                        <a:lumMod val="20000"/>
                        <a:lumOff val="80000"/>
                      </a:schemeClr>
                    </a:solidFill>
                  </a:tcPr>
                </a:tc>
                <a:tc>
                  <a:txBody>
                    <a:bodyPr/>
                    <a:lstStyle/>
                    <a:p>
                      <a:pPr algn="ctr"/>
                      <a:r>
                        <a:rPr lang="en-US" sz="1200" dirty="0">
                          <a:solidFill>
                            <a:schemeClr val="bg1"/>
                          </a:solidFill>
                        </a:rPr>
                        <a:t>2%</a:t>
                      </a:r>
                    </a:p>
                  </a:txBody>
                  <a:tcPr anchor="ctr">
                    <a:solidFill>
                      <a:schemeClr val="bg1">
                        <a:lumMod val="20000"/>
                        <a:lumOff val="80000"/>
                      </a:schemeClr>
                    </a:solidFill>
                  </a:tcPr>
                </a:tc>
                <a:extLst>
                  <a:ext uri="{0D108BD9-81ED-4DB2-BD59-A6C34878D82A}">
                    <a16:rowId xmlns:a16="http://schemas.microsoft.com/office/drawing/2014/main" val="1281829306"/>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3,162</a:t>
                      </a:r>
                    </a:p>
                  </a:txBody>
                  <a:tcPr anchor="ctr">
                    <a:noFill/>
                  </a:tcPr>
                </a:tc>
                <a:tc>
                  <a:txBody>
                    <a:bodyPr/>
                    <a:lstStyle/>
                    <a:p>
                      <a:pPr algn="ctr"/>
                      <a:r>
                        <a:rPr lang="en-US" sz="1200" dirty="0">
                          <a:solidFill>
                            <a:schemeClr val="bg1"/>
                          </a:solidFill>
                        </a:rPr>
                        <a:t>1,872</a:t>
                      </a:r>
                    </a:p>
                  </a:txBody>
                  <a:tcPr anchor="ctr">
                    <a:solidFill>
                      <a:schemeClr val="bg1">
                        <a:lumMod val="20000"/>
                        <a:lumOff val="80000"/>
                      </a:schemeClr>
                    </a:solidFill>
                  </a:tcPr>
                </a:tc>
                <a:tc>
                  <a:txBody>
                    <a:bodyPr/>
                    <a:lstStyle/>
                    <a:p>
                      <a:pPr algn="ctr"/>
                      <a:r>
                        <a:rPr lang="en-US" sz="1200" dirty="0">
                          <a:solidFill>
                            <a:schemeClr val="bg1"/>
                          </a:solidFill>
                        </a:rPr>
                        <a:t>1,170</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11. How old were you when you started creating art again  most recently?</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35</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29540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295400"/>
            <a:ext cx="612648" cy="417577"/>
          </a:xfrm>
          <a:prstGeom prst="rect">
            <a:avLst/>
          </a:prstGeom>
        </p:spPr>
      </p:pic>
      <p:sp>
        <p:nvSpPr>
          <p:cNvPr id="7" name="TextBox 6">
            <a:extLst>
              <a:ext uri="{FF2B5EF4-FFF2-40B4-BE49-F238E27FC236}">
                <a16:creationId xmlns:a16="http://schemas.microsoft.com/office/drawing/2014/main" id="{C69B4223-104D-42A4-9855-5484A62BB305}"/>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619607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201695710"/>
              </p:ext>
            </p:extLst>
          </p:nvPr>
        </p:nvGraphicFramePr>
        <p:xfrm>
          <a:off x="228600" y="1960880"/>
          <a:ext cx="6629401" cy="2819204"/>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r>
                        <a:rPr lang="en-US" sz="1200" b="0" dirty="0">
                          <a:solidFill>
                            <a:schemeClr val="bg1"/>
                          </a:solidFill>
                        </a:rPr>
                        <a:t>19 or younger </a:t>
                      </a:r>
                    </a:p>
                  </a:txBody>
                  <a:tcPr anchor="ctr">
                    <a:noFill/>
                  </a:tcPr>
                </a:tc>
                <a:tc>
                  <a:txBody>
                    <a:bodyPr/>
                    <a:lstStyle/>
                    <a:p>
                      <a:pPr algn="ctr"/>
                      <a:r>
                        <a:rPr lang="en-US" sz="1200" baseline="0" dirty="0">
                          <a:solidFill>
                            <a:schemeClr val="bg1"/>
                          </a:solidFill>
                        </a:rPr>
                        <a:t>12%</a:t>
                      </a:r>
                      <a:endParaRPr lang="en-US" sz="1200" baseline="30000" dirty="0">
                        <a:solidFill>
                          <a:schemeClr val="bg1"/>
                        </a:solidFill>
                      </a:endParaRPr>
                    </a:p>
                  </a:txBody>
                  <a:tcPr anchor="ctr">
                    <a:noFill/>
                  </a:tcPr>
                </a:tc>
                <a:tc>
                  <a:txBody>
                    <a:bodyPr/>
                    <a:lstStyle/>
                    <a:p>
                      <a:pPr algn="ctr"/>
                      <a:r>
                        <a:rPr lang="en-US" sz="1200" dirty="0">
                          <a:solidFill>
                            <a:schemeClr val="bg1"/>
                          </a:solidFill>
                        </a:rPr>
                        <a:t>4%</a:t>
                      </a:r>
                      <a:endParaRPr lang="en-US" sz="1200" baseline="30000"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extLst>
                  <a:ext uri="{0D108BD9-81ED-4DB2-BD59-A6C34878D82A}">
                    <a16:rowId xmlns:a16="http://schemas.microsoft.com/office/drawing/2014/main" val="4230878191"/>
                  </a:ext>
                </a:extLst>
              </a:tr>
              <a:tr h="306132">
                <a:tc>
                  <a:txBody>
                    <a:bodyPr/>
                    <a:lstStyle/>
                    <a:p>
                      <a:r>
                        <a:rPr lang="en-US" sz="1200" b="0" dirty="0">
                          <a:solidFill>
                            <a:schemeClr val="bg1"/>
                          </a:solidFill>
                        </a:rPr>
                        <a:t>20s</a:t>
                      </a:r>
                    </a:p>
                  </a:txBody>
                  <a:tcPr anchor="ctr">
                    <a:noFill/>
                  </a:tcPr>
                </a:tc>
                <a:tc>
                  <a:txBody>
                    <a:bodyPr/>
                    <a:lstStyle/>
                    <a:p>
                      <a:pPr algn="ctr"/>
                      <a:r>
                        <a:rPr lang="en-US" sz="1200" baseline="0" dirty="0">
                          <a:solidFill>
                            <a:schemeClr val="bg1"/>
                          </a:solidFill>
                        </a:rPr>
                        <a:t>17%</a:t>
                      </a:r>
                    </a:p>
                  </a:txBody>
                  <a:tcPr anchor="ctr">
                    <a:noFill/>
                  </a:tcPr>
                </a:tc>
                <a:tc>
                  <a:txBody>
                    <a:bodyPr/>
                    <a:lstStyle/>
                    <a:p>
                      <a:pPr algn="ctr"/>
                      <a:r>
                        <a:rPr lang="en-US" sz="1200" dirty="0">
                          <a:solidFill>
                            <a:schemeClr val="bg1"/>
                          </a:solidFill>
                        </a:rPr>
                        <a:t>15%</a:t>
                      </a:r>
                    </a:p>
                  </a:txBody>
                  <a:tcPr anchor="ctr">
                    <a:noFill/>
                  </a:tcPr>
                </a:tc>
                <a:tc>
                  <a:txBody>
                    <a:bodyPr/>
                    <a:lstStyle/>
                    <a:p>
                      <a:pPr algn="ctr"/>
                      <a:r>
                        <a:rPr lang="en-US" sz="1200" dirty="0">
                          <a:solidFill>
                            <a:schemeClr val="bg1"/>
                          </a:solidFill>
                        </a:rPr>
                        <a:t>8%</a:t>
                      </a:r>
                    </a:p>
                  </a:txBody>
                  <a:tcPr anchor="ctr">
                    <a:noFill/>
                  </a:tcPr>
                </a:tc>
                <a:extLst>
                  <a:ext uri="{0D108BD9-81ED-4DB2-BD59-A6C34878D82A}">
                    <a16:rowId xmlns:a16="http://schemas.microsoft.com/office/drawing/2014/main" val="399659408"/>
                  </a:ext>
                </a:extLst>
              </a:tr>
              <a:tr h="306132">
                <a:tc>
                  <a:txBody>
                    <a:bodyPr/>
                    <a:lstStyle/>
                    <a:p>
                      <a:r>
                        <a:rPr lang="en-US" sz="1200" b="0" dirty="0">
                          <a:solidFill>
                            <a:schemeClr val="bg1"/>
                          </a:solidFill>
                        </a:rPr>
                        <a:t>30s</a:t>
                      </a:r>
                    </a:p>
                  </a:txBody>
                  <a:tcPr anchor="ctr">
                    <a:noFill/>
                  </a:tcPr>
                </a:tc>
                <a:tc>
                  <a:txBody>
                    <a:bodyPr/>
                    <a:lstStyle/>
                    <a:p>
                      <a:pPr algn="ctr"/>
                      <a:r>
                        <a:rPr lang="en-US" sz="1200" baseline="0" dirty="0">
                          <a:solidFill>
                            <a:schemeClr val="bg1"/>
                          </a:solidFill>
                        </a:rPr>
                        <a:t>16%</a:t>
                      </a:r>
                    </a:p>
                  </a:txBody>
                  <a:tcPr anchor="ctr">
                    <a:noFill/>
                  </a:tcPr>
                </a:tc>
                <a:tc>
                  <a:txBody>
                    <a:bodyPr/>
                    <a:lstStyle/>
                    <a:p>
                      <a:pPr algn="ctr"/>
                      <a:r>
                        <a:rPr lang="en-US" sz="1200" dirty="0">
                          <a:solidFill>
                            <a:schemeClr val="bg1"/>
                          </a:solidFill>
                        </a:rPr>
                        <a:t>32%</a:t>
                      </a:r>
                    </a:p>
                  </a:txBody>
                  <a:tcPr anchor="ctr">
                    <a:noFill/>
                  </a:tcPr>
                </a:tc>
                <a:tc>
                  <a:txBody>
                    <a:bodyPr/>
                    <a:lstStyle/>
                    <a:p>
                      <a:pPr algn="ctr"/>
                      <a:r>
                        <a:rPr lang="en-US" sz="1200" dirty="0">
                          <a:solidFill>
                            <a:schemeClr val="bg1"/>
                          </a:solidFill>
                        </a:rPr>
                        <a:t>16%</a:t>
                      </a:r>
                    </a:p>
                  </a:txBody>
                  <a:tcPr anchor="ctr">
                    <a:noFill/>
                  </a:tcPr>
                </a:tc>
                <a:extLst>
                  <a:ext uri="{0D108BD9-81ED-4DB2-BD59-A6C34878D82A}">
                    <a16:rowId xmlns:a16="http://schemas.microsoft.com/office/drawing/2014/main" val="2159702854"/>
                  </a:ext>
                </a:extLst>
              </a:tr>
              <a:tr h="306132">
                <a:tc>
                  <a:txBody>
                    <a:bodyPr/>
                    <a:lstStyle/>
                    <a:p>
                      <a:pPr marL="0" algn="l" defTabSz="914400" rtl="0" eaLnBrk="1" latinLnBrk="0" hangingPunct="1"/>
                      <a:r>
                        <a:rPr lang="en-US" sz="1200" b="0" kern="1200" dirty="0">
                          <a:solidFill>
                            <a:schemeClr val="bg1"/>
                          </a:solidFill>
                          <a:latin typeface="+mn-lt"/>
                          <a:ea typeface="+mn-ea"/>
                          <a:cs typeface="+mn-cs"/>
                        </a:rPr>
                        <a:t>40s</a:t>
                      </a:r>
                    </a:p>
                  </a:txBody>
                  <a:tcPr anchor="ctr">
                    <a:noFill/>
                  </a:tcPr>
                </a:tc>
                <a:tc>
                  <a:txBody>
                    <a:bodyPr/>
                    <a:lstStyle/>
                    <a:p>
                      <a:pPr algn="ctr"/>
                      <a:r>
                        <a:rPr lang="en-US" sz="1200" baseline="0" dirty="0">
                          <a:solidFill>
                            <a:schemeClr val="bg1"/>
                          </a:solidFill>
                        </a:rPr>
                        <a:t>17%</a:t>
                      </a:r>
                      <a:endParaRPr lang="en-US" sz="1200" baseline="30000" dirty="0">
                        <a:solidFill>
                          <a:schemeClr val="bg1"/>
                        </a:solidFill>
                      </a:endParaRPr>
                    </a:p>
                  </a:txBody>
                  <a:tcPr anchor="ctr">
                    <a:noFill/>
                  </a:tcPr>
                </a:tc>
                <a:tc>
                  <a:txBody>
                    <a:bodyPr/>
                    <a:lstStyle/>
                    <a:p>
                      <a:pPr algn="ctr"/>
                      <a:r>
                        <a:rPr lang="en-US" sz="1200" dirty="0">
                          <a:solidFill>
                            <a:schemeClr val="bg1"/>
                          </a:solidFill>
                        </a:rPr>
                        <a:t>27%</a:t>
                      </a:r>
                      <a:endParaRPr lang="en-US" sz="1200" baseline="30000" dirty="0">
                        <a:solidFill>
                          <a:schemeClr val="bg1"/>
                        </a:solidFill>
                      </a:endParaRPr>
                    </a:p>
                  </a:txBody>
                  <a:tcPr anchor="ctr">
                    <a:noFill/>
                  </a:tcPr>
                </a:tc>
                <a:tc>
                  <a:txBody>
                    <a:bodyPr/>
                    <a:lstStyle/>
                    <a:p>
                      <a:pPr algn="ctr"/>
                      <a:r>
                        <a:rPr lang="en-US" sz="1200" dirty="0">
                          <a:solidFill>
                            <a:schemeClr val="bg1"/>
                          </a:solidFill>
                        </a:rPr>
                        <a:t>24%</a:t>
                      </a:r>
                    </a:p>
                  </a:txBody>
                  <a:tcPr anchor="ctr">
                    <a:noFill/>
                  </a:tcPr>
                </a:tc>
                <a:extLst>
                  <a:ext uri="{0D108BD9-81ED-4DB2-BD59-A6C34878D82A}">
                    <a16:rowId xmlns:a16="http://schemas.microsoft.com/office/drawing/2014/main" val="3343760334"/>
                  </a:ext>
                </a:extLst>
              </a:tr>
              <a:tr h="306132">
                <a:tc>
                  <a:txBody>
                    <a:bodyPr/>
                    <a:lstStyle/>
                    <a:p>
                      <a:r>
                        <a:rPr lang="en-US" sz="1200" b="0" dirty="0">
                          <a:solidFill>
                            <a:schemeClr val="bg1"/>
                          </a:solidFill>
                        </a:rPr>
                        <a:t>50s</a:t>
                      </a:r>
                    </a:p>
                  </a:txBody>
                  <a:tcPr anchor="ctr">
                    <a:noFill/>
                  </a:tcPr>
                </a:tc>
                <a:tc>
                  <a:txBody>
                    <a:bodyPr/>
                    <a:lstStyle/>
                    <a:p>
                      <a:pPr algn="ctr"/>
                      <a:r>
                        <a:rPr lang="en-US" sz="1200" baseline="0" dirty="0">
                          <a:solidFill>
                            <a:schemeClr val="bg1"/>
                          </a:solidFill>
                        </a:rPr>
                        <a:t>22%</a:t>
                      </a: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dirty="0">
                          <a:solidFill>
                            <a:schemeClr val="bg1"/>
                          </a:solidFill>
                        </a:rPr>
                        <a:t>29%</a:t>
                      </a:r>
                    </a:p>
                  </a:txBody>
                  <a:tcPr anchor="ctr">
                    <a:noFill/>
                  </a:tcPr>
                </a:tc>
                <a:extLst>
                  <a:ext uri="{0D108BD9-81ED-4DB2-BD59-A6C34878D82A}">
                    <a16:rowId xmlns:a16="http://schemas.microsoft.com/office/drawing/2014/main" val="1260973540"/>
                  </a:ext>
                </a:extLst>
              </a:tr>
              <a:tr h="284284">
                <a:tc>
                  <a:txBody>
                    <a:bodyPr/>
                    <a:lstStyle/>
                    <a:p>
                      <a:r>
                        <a:rPr lang="en-US" sz="1200" b="0" dirty="0">
                          <a:solidFill>
                            <a:schemeClr val="bg1"/>
                          </a:solidFill>
                        </a:rPr>
                        <a:t>60s</a:t>
                      </a:r>
                    </a:p>
                  </a:txBody>
                  <a:tcPr anchor="ctr">
                    <a:noFill/>
                  </a:tcPr>
                </a:tc>
                <a:tc>
                  <a:txBody>
                    <a:bodyPr/>
                    <a:lstStyle/>
                    <a:p>
                      <a:pPr algn="ctr"/>
                      <a:r>
                        <a:rPr lang="en-US" sz="1200" baseline="0" dirty="0">
                          <a:solidFill>
                            <a:schemeClr val="bg1"/>
                          </a:solidFill>
                        </a:rPr>
                        <a:t>15%</a:t>
                      </a:r>
                    </a:p>
                  </a:txBody>
                  <a:tcPr anchor="ctr">
                    <a:noFill/>
                  </a:tcPr>
                </a:tc>
                <a:tc>
                  <a:txBody>
                    <a:bodyPr/>
                    <a:lstStyle/>
                    <a:p>
                      <a:pPr algn="ctr"/>
                      <a:r>
                        <a:rPr lang="en-US" sz="1200" dirty="0">
                          <a:solidFill>
                            <a:schemeClr val="bg1"/>
                          </a:solidFill>
                        </a:rPr>
                        <a:t>6%</a:t>
                      </a:r>
                    </a:p>
                  </a:txBody>
                  <a:tcPr anchor="ctr">
                    <a:noFill/>
                  </a:tcPr>
                </a:tc>
                <a:tc>
                  <a:txBody>
                    <a:bodyPr/>
                    <a:lstStyle/>
                    <a:p>
                      <a:pPr algn="ctr"/>
                      <a:r>
                        <a:rPr lang="en-US" sz="1200" dirty="0">
                          <a:solidFill>
                            <a:schemeClr val="bg1"/>
                          </a:solidFill>
                        </a:rPr>
                        <a:t>17%</a:t>
                      </a:r>
                    </a:p>
                  </a:txBody>
                  <a:tcPr anchor="ctr">
                    <a:noFill/>
                  </a:tcPr>
                </a:tc>
                <a:extLst>
                  <a:ext uri="{0D108BD9-81ED-4DB2-BD59-A6C34878D82A}">
                    <a16:rowId xmlns:a16="http://schemas.microsoft.com/office/drawing/2014/main" val="1118177052"/>
                  </a:ext>
                </a:extLst>
              </a:tr>
              <a:tr h="284284">
                <a:tc>
                  <a:txBody>
                    <a:bodyPr/>
                    <a:lstStyle/>
                    <a:p>
                      <a:r>
                        <a:rPr lang="en-US" sz="1200" b="0" dirty="0">
                          <a:solidFill>
                            <a:schemeClr val="bg1"/>
                          </a:solidFill>
                        </a:rPr>
                        <a:t>70 or older</a:t>
                      </a:r>
                    </a:p>
                  </a:txBody>
                  <a:tcPr anchor="ctr">
                    <a:noFill/>
                  </a:tcPr>
                </a:tc>
                <a:tc>
                  <a:txBody>
                    <a:bodyPr/>
                    <a:lstStyle/>
                    <a:p>
                      <a:pPr algn="ctr"/>
                      <a:r>
                        <a:rPr lang="en-US" sz="1200" baseline="0" dirty="0">
                          <a:solidFill>
                            <a:schemeClr val="bg1"/>
                          </a:solidFill>
                        </a:rPr>
                        <a:t>1%</a:t>
                      </a:r>
                      <a:endParaRPr lang="en-US" sz="1200" baseline="30000" dirty="0">
                        <a:solidFill>
                          <a:schemeClr val="bg1"/>
                        </a:solidFill>
                      </a:endParaRPr>
                    </a:p>
                  </a:txBody>
                  <a:tcPr anchor="ctr">
                    <a:noFill/>
                  </a:tcPr>
                </a:tc>
                <a:tc>
                  <a:txBody>
                    <a:bodyPr/>
                    <a:lstStyle/>
                    <a:p>
                      <a:pPr algn="ctr"/>
                      <a:r>
                        <a:rPr lang="en-US" sz="1200" dirty="0">
                          <a:solidFill>
                            <a:schemeClr val="bg1"/>
                          </a:solidFill>
                        </a:rPr>
                        <a:t>4%</a:t>
                      </a:r>
                      <a:endParaRPr lang="en-US" sz="1200" baseline="30000" dirty="0">
                        <a:solidFill>
                          <a:schemeClr val="bg1"/>
                        </a:solidFill>
                      </a:endParaRPr>
                    </a:p>
                  </a:txBody>
                  <a:tcPr anchor="ctr">
                    <a:noFill/>
                  </a:tcPr>
                </a:tc>
                <a:tc>
                  <a:txBody>
                    <a:bodyPr/>
                    <a:lstStyle/>
                    <a:p>
                      <a:pPr algn="ctr"/>
                      <a:r>
                        <a:rPr lang="en-US" sz="1200" dirty="0">
                          <a:solidFill>
                            <a:schemeClr val="bg1"/>
                          </a:solidFill>
                        </a:rPr>
                        <a:t>3%</a:t>
                      </a:r>
                    </a:p>
                  </a:txBody>
                  <a:tcPr anchor="ctr">
                    <a:noFill/>
                  </a:tcPr>
                </a:tc>
                <a:extLst>
                  <a:ext uri="{0D108BD9-81ED-4DB2-BD59-A6C34878D82A}">
                    <a16:rowId xmlns:a16="http://schemas.microsoft.com/office/drawing/2014/main" val="397109603"/>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225</a:t>
                      </a:r>
                    </a:p>
                  </a:txBody>
                  <a:tcPr anchor="ctr">
                    <a:noFill/>
                  </a:tcPr>
                </a:tc>
                <a:tc>
                  <a:txBody>
                    <a:bodyPr/>
                    <a:lstStyle/>
                    <a:p>
                      <a:pPr algn="ctr"/>
                      <a:r>
                        <a:rPr lang="en-US" sz="1200" dirty="0">
                          <a:solidFill>
                            <a:schemeClr val="bg1"/>
                          </a:solidFill>
                        </a:rPr>
                        <a:t>157</a:t>
                      </a:r>
                    </a:p>
                  </a:txBody>
                  <a:tcPr anchor="ctr">
                    <a:noFill/>
                  </a:tcPr>
                </a:tc>
                <a:tc>
                  <a:txBody>
                    <a:bodyPr/>
                    <a:lstStyle/>
                    <a:p>
                      <a:pPr algn="ctr"/>
                      <a:r>
                        <a:rPr lang="en-US" sz="1200" dirty="0">
                          <a:solidFill>
                            <a:schemeClr val="bg1"/>
                          </a:solidFill>
                        </a:rPr>
                        <a:t>2,780</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11. How old were you when you started creating art again  most recently?</a:t>
            </a:r>
          </a:p>
        </p:txBody>
      </p:sp>
      <p:sp>
        <p:nvSpPr>
          <p:cNvPr id="5" name="Slide Number Placeholder 1">
            <a:extLst>
              <a:ext uri="{FF2B5EF4-FFF2-40B4-BE49-F238E27FC236}">
                <a16:creationId xmlns:a16="http://schemas.microsoft.com/office/drawing/2014/main" id="{E0EBEC0B-7BAB-41A7-AF7D-3AD94BC4DC02}"/>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36</a:t>
            </a:fld>
            <a:endParaRPr lang="en-US" dirty="0"/>
          </a:p>
        </p:txBody>
      </p:sp>
      <p:sp>
        <p:nvSpPr>
          <p:cNvPr id="7" name="TextBox 6">
            <a:extLst>
              <a:ext uri="{FF2B5EF4-FFF2-40B4-BE49-F238E27FC236}">
                <a16:creationId xmlns:a16="http://schemas.microsoft.com/office/drawing/2014/main" id="{E55B4817-A1FC-483C-9522-4E016555D77C}"/>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849661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657137496"/>
              </p:ext>
            </p:extLst>
          </p:nvPr>
        </p:nvGraphicFramePr>
        <p:xfrm>
          <a:off x="228600" y="1808481"/>
          <a:ext cx="6629400" cy="4026749"/>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169330">
                <a:tc>
                  <a:txBody>
                    <a:bodyPr/>
                    <a:lstStyle/>
                    <a:p>
                      <a:r>
                        <a:rPr lang="en-US" sz="1200" b="0" dirty="0">
                          <a:solidFill>
                            <a:schemeClr val="bg1"/>
                          </a:solidFill>
                        </a:rPr>
                        <a:t>Local art class</a:t>
                      </a:r>
                    </a:p>
                  </a:txBody>
                  <a:tcPr anchor="ctr">
                    <a:noFill/>
                  </a:tcPr>
                </a:tc>
                <a:tc>
                  <a:txBody>
                    <a:bodyPr/>
                    <a:lstStyle/>
                    <a:p>
                      <a:pPr algn="ctr"/>
                      <a:r>
                        <a:rPr lang="en-US" sz="1200" dirty="0">
                          <a:solidFill>
                            <a:schemeClr val="bg1"/>
                          </a:solidFill>
                        </a:rPr>
                        <a:t>19%</a:t>
                      </a:r>
                    </a:p>
                  </a:txBody>
                  <a:tcPr anchor="ctr">
                    <a:noFill/>
                  </a:tcPr>
                </a:tc>
                <a:tc>
                  <a:txBody>
                    <a:bodyPr/>
                    <a:lstStyle/>
                    <a:p>
                      <a:pPr algn="ctr"/>
                      <a:r>
                        <a:rPr lang="en-US" sz="1200" baseline="0" dirty="0">
                          <a:solidFill>
                            <a:schemeClr val="bg1"/>
                          </a:solidFill>
                        </a:rPr>
                        <a:t>17%</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24%</a:t>
                      </a:r>
                    </a:p>
                  </a:txBody>
                  <a:tcPr anchor="ctr">
                    <a:solidFill>
                      <a:schemeClr val="bg1">
                        <a:lumMod val="20000"/>
                        <a:lumOff val="80000"/>
                      </a:schemeClr>
                    </a:solidFill>
                  </a:tcPr>
                </a:tc>
                <a:extLst>
                  <a:ext uri="{0D108BD9-81ED-4DB2-BD59-A6C34878D82A}">
                    <a16:rowId xmlns:a16="http://schemas.microsoft.com/office/drawing/2014/main" val="4230878191"/>
                  </a:ext>
                </a:extLst>
              </a:tr>
              <a:tr h="209620">
                <a:tc>
                  <a:txBody>
                    <a:bodyPr/>
                    <a:lstStyle/>
                    <a:p>
                      <a:r>
                        <a:rPr lang="en-US" sz="1200" b="0" dirty="0">
                          <a:solidFill>
                            <a:schemeClr val="bg1"/>
                          </a:solidFill>
                        </a:rPr>
                        <a:t>Friends</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18%</a:t>
                      </a:r>
                    </a:p>
                  </a:txBody>
                  <a:tcPr anchor="ctr">
                    <a:noFill/>
                  </a:tcPr>
                </a:tc>
                <a:tc>
                  <a:txBody>
                    <a:bodyPr/>
                    <a:lstStyle/>
                    <a:p>
                      <a:pPr algn="ctr"/>
                      <a:r>
                        <a:rPr lang="en-US" sz="1200" baseline="0" dirty="0">
                          <a:solidFill>
                            <a:schemeClr val="bg1"/>
                          </a:solidFill>
                        </a:rPr>
                        <a:t>17%</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20%</a:t>
                      </a:r>
                    </a:p>
                  </a:txBody>
                  <a:tcPr anchor="ctr">
                    <a:solidFill>
                      <a:schemeClr val="bg1">
                        <a:lumMod val="20000"/>
                        <a:lumOff val="80000"/>
                      </a:schemeClr>
                    </a:solidFill>
                  </a:tcPr>
                </a:tc>
                <a:extLst>
                  <a:ext uri="{0D108BD9-81ED-4DB2-BD59-A6C34878D82A}">
                    <a16:rowId xmlns:a16="http://schemas.microsoft.com/office/drawing/2014/main" val="399659408"/>
                  </a:ext>
                </a:extLst>
              </a:tr>
              <a:tr h="173710">
                <a:tc>
                  <a:txBody>
                    <a:bodyPr/>
                    <a:lstStyle/>
                    <a:p>
                      <a:r>
                        <a:rPr lang="en-US" sz="1200" b="0" dirty="0">
                          <a:solidFill>
                            <a:schemeClr val="bg1"/>
                          </a:solidFill>
                        </a:rPr>
                        <a:t>Online tutorials/videos</a:t>
                      </a: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baseline="0" dirty="0">
                          <a:solidFill>
                            <a:schemeClr val="bg1"/>
                          </a:solidFill>
                        </a:rPr>
                        <a:t>17%</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19%</a:t>
                      </a:r>
                    </a:p>
                  </a:txBody>
                  <a:tcPr anchor="ctr">
                    <a:solidFill>
                      <a:schemeClr val="bg1">
                        <a:lumMod val="20000"/>
                        <a:lumOff val="80000"/>
                      </a:schemeClr>
                    </a:solidFill>
                  </a:tcPr>
                </a:tc>
                <a:extLst>
                  <a:ext uri="{0D108BD9-81ED-4DB2-BD59-A6C34878D82A}">
                    <a16:rowId xmlns:a16="http://schemas.microsoft.com/office/drawing/2014/main" val="2159702854"/>
                  </a:ext>
                </a:extLst>
              </a:tr>
              <a:tr h="137800">
                <a:tc>
                  <a:txBody>
                    <a:bodyPr/>
                    <a:lstStyle/>
                    <a:p>
                      <a:pPr marL="0" algn="l" defTabSz="914400" rtl="0" eaLnBrk="1" latinLnBrk="0" hangingPunct="1"/>
                      <a:r>
                        <a:rPr lang="en-US" sz="1200" b="0" kern="1200" dirty="0">
                          <a:solidFill>
                            <a:schemeClr val="bg1"/>
                          </a:solidFill>
                          <a:latin typeface="+mn-lt"/>
                          <a:ea typeface="+mn-ea"/>
                          <a:cs typeface="+mn-cs"/>
                        </a:rPr>
                        <a:t>Social media</a:t>
                      </a:r>
                    </a:p>
                  </a:txBody>
                  <a:tcPr anchor="ctr">
                    <a:noFill/>
                  </a:tcPr>
                </a:tc>
                <a:tc>
                  <a:txBody>
                    <a:bodyPr/>
                    <a:lstStyle/>
                    <a:p>
                      <a:pPr algn="ctr"/>
                      <a:r>
                        <a:rPr lang="en-US" sz="1200" dirty="0">
                          <a:solidFill>
                            <a:schemeClr val="bg1"/>
                          </a:solidFill>
                        </a:rPr>
                        <a:t>13%</a:t>
                      </a:r>
                    </a:p>
                  </a:txBody>
                  <a:tcPr anchor="ctr">
                    <a:noFill/>
                  </a:tcPr>
                </a:tc>
                <a:tc>
                  <a:txBody>
                    <a:bodyPr/>
                    <a:lstStyle/>
                    <a:p>
                      <a:pPr algn="ctr"/>
                      <a:r>
                        <a:rPr lang="en-US" sz="1200" baseline="0" dirty="0">
                          <a:solidFill>
                            <a:schemeClr val="bg1"/>
                          </a:solidFill>
                        </a:rPr>
                        <a:t>13%</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12%</a:t>
                      </a:r>
                    </a:p>
                  </a:txBody>
                  <a:tcPr anchor="ctr">
                    <a:solidFill>
                      <a:schemeClr val="bg1">
                        <a:lumMod val="20000"/>
                        <a:lumOff val="80000"/>
                      </a:schemeClr>
                    </a:solidFill>
                  </a:tcPr>
                </a:tc>
                <a:extLst>
                  <a:ext uri="{0D108BD9-81ED-4DB2-BD59-A6C34878D82A}">
                    <a16:rowId xmlns:a16="http://schemas.microsoft.com/office/drawing/2014/main" val="3343760334"/>
                  </a:ext>
                </a:extLst>
              </a:tr>
              <a:tr h="0">
                <a:tc>
                  <a:txBody>
                    <a:bodyPr/>
                    <a:lstStyle/>
                    <a:p>
                      <a:r>
                        <a:rPr lang="en-US" sz="1200" b="0" dirty="0">
                          <a:solidFill>
                            <a:schemeClr val="bg1"/>
                          </a:solidFill>
                        </a:rPr>
                        <a:t>Books</a:t>
                      </a:r>
                    </a:p>
                  </a:txBody>
                  <a:tcPr anchor="ctr">
                    <a:noFill/>
                  </a:tcPr>
                </a:tc>
                <a:tc>
                  <a:txBody>
                    <a:bodyPr/>
                    <a:lstStyle/>
                    <a:p>
                      <a:pPr algn="ctr"/>
                      <a:r>
                        <a:rPr lang="en-US" sz="1200" dirty="0">
                          <a:solidFill>
                            <a:schemeClr val="bg1"/>
                          </a:solidFill>
                        </a:rPr>
                        <a:t>13%</a:t>
                      </a:r>
                    </a:p>
                  </a:txBody>
                  <a:tcPr anchor="ctr">
                    <a:noFill/>
                  </a:tcPr>
                </a:tc>
                <a:tc>
                  <a:txBody>
                    <a:bodyPr/>
                    <a:lstStyle/>
                    <a:p>
                      <a:pPr algn="ctr"/>
                      <a:r>
                        <a:rPr lang="en-US" sz="1200" baseline="0" dirty="0">
                          <a:solidFill>
                            <a:schemeClr val="bg1"/>
                          </a:solidFill>
                        </a:rPr>
                        <a:t>12%</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14%</a:t>
                      </a:r>
                    </a:p>
                  </a:txBody>
                  <a:tcPr anchor="ctr">
                    <a:solidFill>
                      <a:schemeClr val="bg1">
                        <a:lumMod val="20000"/>
                        <a:lumOff val="80000"/>
                      </a:schemeClr>
                    </a:solidFill>
                  </a:tcPr>
                </a:tc>
                <a:extLst>
                  <a:ext uri="{0D108BD9-81ED-4DB2-BD59-A6C34878D82A}">
                    <a16:rowId xmlns:a16="http://schemas.microsoft.com/office/drawing/2014/main" val="1260973540"/>
                  </a:ext>
                </a:extLst>
              </a:tr>
              <a:tr h="142180">
                <a:tc>
                  <a:txBody>
                    <a:bodyPr/>
                    <a:lstStyle/>
                    <a:p>
                      <a:r>
                        <a:rPr lang="en-US" sz="1200" b="0" dirty="0">
                          <a:solidFill>
                            <a:schemeClr val="bg1"/>
                          </a:solidFill>
                        </a:rPr>
                        <a:t>Relatives</a:t>
                      </a:r>
                    </a:p>
                  </a:txBody>
                  <a:tcPr anchor="ctr">
                    <a:noFill/>
                  </a:tcPr>
                </a:tc>
                <a:tc>
                  <a:txBody>
                    <a:bodyPr/>
                    <a:lstStyle/>
                    <a:p>
                      <a:pPr algn="ctr"/>
                      <a:r>
                        <a:rPr lang="en-US" sz="1200" dirty="0">
                          <a:solidFill>
                            <a:schemeClr val="bg1"/>
                          </a:solidFill>
                        </a:rPr>
                        <a:t>12%</a:t>
                      </a:r>
                    </a:p>
                  </a:txBody>
                  <a:tcPr anchor="ctr">
                    <a:noFill/>
                  </a:tcPr>
                </a:tc>
                <a:tc>
                  <a:txBody>
                    <a:bodyPr/>
                    <a:lstStyle/>
                    <a:p>
                      <a:pPr algn="ctr"/>
                      <a:r>
                        <a:rPr lang="en-US" sz="1200" baseline="0" dirty="0">
                          <a:solidFill>
                            <a:schemeClr val="bg1"/>
                          </a:solidFill>
                        </a:rPr>
                        <a:t>12%</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12%</a:t>
                      </a:r>
                    </a:p>
                  </a:txBody>
                  <a:tcPr anchor="ctr">
                    <a:solidFill>
                      <a:schemeClr val="bg1">
                        <a:lumMod val="20000"/>
                        <a:lumOff val="80000"/>
                      </a:schemeClr>
                    </a:solidFill>
                  </a:tcPr>
                </a:tc>
                <a:extLst>
                  <a:ext uri="{0D108BD9-81ED-4DB2-BD59-A6C34878D82A}">
                    <a16:rowId xmlns:a16="http://schemas.microsoft.com/office/drawing/2014/main" val="1118177052"/>
                  </a:ext>
                </a:extLst>
              </a:tr>
              <a:tr h="188309">
                <a:tc>
                  <a:txBody>
                    <a:bodyPr/>
                    <a:lstStyle/>
                    <a:p>
                      <a:r>
                        <a:rPr lang="en-US" sz="1200" b="0" dirty="0">
                          <a:solidFill>
                            <a:schemeClr val="bg1"/>
                          </a:solidFill>
                        </a:rPr>
                        <a:t>Art supply store staff</a:t>
                      </a:r>
                    </a:p>
                  </a:txBody>
                  <a:tcPr anchor="ctr">
                    <a:noFill/>
                  </a:tcPr>
                </a:tc>
                <a:tc>
                  <a:txBody>
                    <a:bodyPr/>
                    <a:lstStyle/>
                    <a:p>
                      <a:pPr algn="ctr"/>
                      <a:r>
                        <a:rPr lang="en-US" sz="1200" dirty="0">
                          <a:solidFill>
                            <a:schemeClr val="bg1"/>
                          </a:solidFill>
                        </a:rPr>
                        <a:t>9%</a:t>
                      </a:r>
                    </a:p>
                  </a:txBody>
                  <a:tcPr anchor="ctr">
                    <a:noFill/>
                  </a:tcPr>
                </a:tc>
                <a:tc>
                  <a:txBody>
                    <a:bodyPr/>
                    <a:lstStyle/>
                    <a:p>
                      <a:pPr algn="ctr"/>
                      <a:r>
                        <a:rPr lang="en-US" sz="1200" baseline="0" dirty="0">
                          <a:solidFill>
                            <a:schemeClr val="bg1"/>
                          </a:solidFill>
                        </a:rPr>
                        <a:t>7%</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12%</a:t>
                      </a:r>
                    </a:p>
                  </a:txBody>
                  <a:tcPr anchor="ctr">
                    <a:solidFill>
                      <a:schemeClr val="bg1">
                        <a:lumMod val="20000"/>
                        <a:lumOff val="80000"/>
                      </a:schemeClr>
                    </a:solidFill>
                  </a:tcPr>
                </a:tc>
                <a:extLst>
                  <a:ext uri="{0D108BD9-81ED-4DB2-BD59-A6C34878D82A}">
                    <a16:rowId xmlns:a16="http://schemas.microsoft.com/office/drawing/2014/main" val="1281829306"/>
                  </a:ext>
                </a:extLst>
              </a:tr>
              <a:tr h="154090">
                <a:tc>
                  <a:txBody>
                    <a:bodyPr/>
                    <a:lstStyle/>
                    <a:p>
                      <a:r>
                        <a:rPr lang="en-US" sz="1200" b="0" dirty="0">
                          <a:solidFill>
                            <a:schemeClr val="bg1"/>
                          </a:solidFill>
                        </a:rPr>
                        <a:t>Magazines</a:t>
                      </a:r>
                    </a:p>
                  </a:txBody>
                  <a:tcPr anchor="ctr">
                    <a:noFill/>
                  </a:tcPr>
                </a:tc>
                <a:tc>
                  <a:txBody>
                    <a:bodyPr/>
                    <a:lstStyle/>
                    <a:p>
                      <a:pPr algn="ctr"/>
                      <a:r>
                        <a:rPr lang="en-US" sz="1200" dirty="0">
                          <a:solidFill>
                            <a:schemeClr val="bg1"/>
                          </a:solidFill>
                        </a:rPr>
                        <a:t>8%</a:t>
                      </a:r>
                    </a:p>
                  </a:txBody>
                  <a:tcPr anchor="ctr">
                    <a:noFill/>
                  </a:tcPr>
                </a:tc>
                <a:tc>
                  <a:txBody>
                    <a:bodyPr/>
                    <a:lstStyle/>
                    <a:p>
                      <a:pPr algn="ctr"/>
                      <a:r>
                        <a:rPr lang="en-US" sz="1200" baseline="0" dirty="0">
                          <a:solidFill>
                            <a:schemeClr val="bg1"/>
                          </a:solidFill>
                        </a:rPr>
                        <a:t>8%</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9%</a:t>
                      </a:r>
                    </a:p>
                  </a:txBody>
                  <a:tcPr anchor="ctr">
                    <a:solidFill>
                      <a:schemeClr val="bg1">
                        <a:lumMod val="20000"/>
                        <a:lumOff val="80000"/>
                      </a:schemeClr>
                    </a:solidFill>
                  </a:tcPr>
                </a:tc>
                <a:extLst>
                  <a:ext uri="{0D108BD9-81ED-4DB2-BD59-A6C34878D82A}">
                    <a16:rowId xmlns:a16="http://schemas.microsoft.com/office/drawing/2014/main" val="4074288665"/>
                  </a:ext>
                </a:extLst>
              </a:tr>
              <a:tr h="0">
                <a:tc>
                  <a:txBody>
                    <a:bodyPr/>
                    <a:lstStyle/>
                    <a:p>
                      <a:r>
                        <a:rPr lang="en-US" sz="1200" b="0" dirty="0">
                          <a:solidFill>
                            <a:schemeClr val="bg1"/>
                          </a:solidFill>
                        </a:rPr>
                        <a:t>Art museum/gallery</a:t>
                      </a:r>
                    </a:p>
                  </a:txBody>
                  <a:tcPr anchor="ctr">
                    <a:noFill/>
                  </a:tcPr>
                </a:tc>
                <a:tc>
                  <a:txBody>
                    <a:bodyPr/>
                    <a:lstStyle/>
                    <a:p>
                      <a:pPr algn="ctr"/>
                      <a:r>
                        <a:rPr lang="en-US" sz="1200" dirty="0">
                          <a:solidFill>
                            <a:schemeClr val="bg1"/>
                          </a:solidFill>
                        </a:rPr>
                        <a:t>8%</a:t>
                      </a:r>
                    </a:p>
                  </a:txBody>
                  <a:tcPr anchor="ctr">
                    <a:noFill/>
                  </a:tcPr>
                </a:tc>
                <a:tc>
                  <a:txBody>
                    <a:bodyPr/>
                    <a:lstStyle/>
                    <a:p>
                      <a:pPr algn="ctr"/>
                      <a:r>
                        <a:rPr lang="en-US" sz="1200" baseline="0" dirty="0">
                          <a:solidFill>
                            <a:schemeClr val="bg1"/>
                          </a:solidFill>
                        </a:rPr>
                        <a:t>7%</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10%</a:t>
                      </a:r>
                    </a:p>
                  </a:txBody>
                  <a:tcPr anchor="ctr">
                    <a:solidFill>
                      <a:schemeClr val="bg1">
                        <a:lumMod val="20000"/>
                        <a:lumOff val="80000"/>
                      </a:schemeClr>
                    </a:solidFill>
                  </a:tcPr>
                </a:tc>
                <a:extLst>
                  <a:ext uri="{0D108BD9-81ED-4DB2-BD59-A6C34878D82A}">
                    <a16:rowId xmlns:a16="http://schemas.microsoft.com/office/drawing/2014/main" val="2215603695"/>
                  </a:ext>
                </a:extLst>
              </a:tr>
              <a:tr h="0">
                <a:tc>
                  <a:txBody>
                    <a:bodyPr/>
                    <a:lstStyle/>
                    <a:p>
                      <a:r>
                        <a:rPr lang="en-US" sz="1200" b="0" dirty="0">
                          <a:solidFill>
                            <a:schemeClr val="bg1"/>
                          </a:solidFill>
                        </a:rPr>
                        <a:t>Online class</a:t>
                      </a:r>
                    </a:p>
                  </a:txBody>
                  <a:tcPr anchor="ctr">
                    <a:noFill/>
                  </a:tcPr>
                </a:tc>
                <a:tc>
                  <a:txBody>
                    <a:bodyPr/>
                    <a:lstStyle/>
                    <a:p>
                      <a:pPr algn="ctr"/>
                      <a:r>
                        <a:rPr lang="en-US" sz="1200" dirty="0">
                          <a:solidFill>
                            <a:schemeClr val="bg1"/>
                          </a:solidFill>
                        </a:rPr>
                        <a:t>7%</a:t>
                      </a:r>
                    </a:p>
                  </a:txBody>
                  <a:tcPr anchor="ctr">
                    <a:noFill/>
                  </a:tcPr>
                </a:tc>
                <a:tc>
                  <a:txBody>
                    <a:bodyPr/>
                    <a:lstStyle/>
                    <a:p>
                      <a:pPr algn="ctr"/>
                      <a:r>
                        <a:rPr lang="en-US" sz="1200" baseline="0" dirty="0">
                          <a:solidFill>
                            <a:schemeClr val="bg1"/>
                          </a:solidFill>
                        </a:rPr>
                        <a:t>7%</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7%</a:t>
                      </a:r>
                    </a:p>
                  </a:txBody>
                  <a:tcPr anchor="ctr">
                    <a:solidFill>
                      <a:schemeClr val="bg1">
                        <a:lumMod val="20000"/>
                        <a:lumOff val="80000"/>
                      </a:schemeClr>
                    </a:solidFill>
                  </a:tcPr>
                </a:tc>
                <a:extLst>
                  <a:ext uri="{0D108BD9-81ED-4DB2-BD59-A6C34878D82A}">
                    <a16:rowId xmlns:a16="http://schemas.microsoft.com/office/drawing/2014/main" val="1412081692"/>
                  </a:ext>
                </a:extLst>
              </a:tr>
              <a:tr h="169330">
                <a:tc>
                  <a:txBody>
                    <a:bodyPr/>
                    <a:lstStyle/>
                    <a:p>
                      <a:r>
                        <a:rPr lang="en-US" sz="1200" b="0" dirty="0">
                          <a:solidFill>
                            <a:schemeClr val="bg1"/>
                          </a:solidFill>
                        </a:rPr>
                        <a:t>On my own</a:t>
                      </a:r>
                    </a:p>
                  </a:txBody>
                  <a:tcPr anchor="ctr">
                    <a:noFill/>
                  </a:tcPr>
                </a:tc>
                <a:tc>
                  <a:txBody>
                    <a:bodyPr/>
                    <a:lstStyle/>
                    <a:p>
                      <a:pPr algn="ctr"/>
                      <a:r>
                        <a:rPr lang="en-US" sz="1200" dirty="0">
                          <a:solidFill>
                            <a:schemeClr val="bg1"/>
                          </a:solidFill>
                        </a:rPr>
                        <a:t>6%</a:t>
                      </a:r>
                    </a:p>
                  </a:txBody>
                  <a:tcPr anchor="ctr">
                    <a:noFill/>
                  </a:tcPr>
                </a:tc>
                <a:tc>
                  <a:txBody>
                    <a:bodyPr/>
                    <a:lstStyle/>
                    <a:p>
                      <a:pPr algn="ctr"/>
                      <a:r>
                        <a:rPr lang="en-US" sz="1200" baseline="0" dirty="0">
                          <a:solidFill>
                            <a:schemeClr val="bg1"/>
                          </a:solidFill>
                        </a:rPr>
                        <a:t>6%</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7%</a:t>
                      </a:r>
                    </a:p>
                  </a:txBody>
                  <a:tcPr anchor="ctr">
                    <a:solidFill>
                      <a:schemeClr val="bg1">
                        <a:lumMod val="20000"/>
                        <a:lumOff val="80000"/>
                      </a:schemeClr>
                    </a:solidFill>
                  </a:tcPr>
                </a:tc>
                <a:extLst>
                  <a:ext uri="{0D108BD9-81ED-4DB2-BD59-A6C34878D82A}">
                    <a16:rowId xmlns:a16="http://schemas.microsoft.com/office/drawing/2014/main" val="442480743"/>
                  </a:ext>
                </a:extLst>
              </a:tr>
              <a:tr h="139259">
                <a:tc>
                  <a:txBody>
                    <a:bodyPr/>
                    <a:lstStyle/>
                    <a:p>
                      <a:r>
                        <a:rPr lang="en-US" sz="1200" b="0" dirty="0">
                          <a:solidFill>
                            <a:schemeClr val="bg1"/>
                          </a:solidFill>
                        </a:rPr>
                        <a:t>Other </a:t>
                      </a:r>
                    </a:p>
                  </a:txBody>
                  <a:tcPr anchor="ctr">
                    <a:noFill/>
                  </a:tcPr>
                </a:tc>
                <a:tc>
                  <a:txBody>
                    <a:bodyPr/>
                    <a:lstStyle/>
                    <a:p>
                      <a:pPr algn="ctr"/>
                      <a:r>
                        <a:rPr lang="en-US" sz="1200" dirty="0">
                          <a:solidFill>
                            <a:schemeClr val="bg1"/>
                          </a:solidFill>
                        </a:rPr>
                        <a:t>3%</a:t>
                      </a:r>
                    </a:p>
                  </a:txBody>
                  <a:tcPr anchor="ctr">
                    <a:noFill/>
                  </a:tcPr>
                </a:tc>
                <a:tc>
                  <a:txBody>
                    <a:bodyPr/>
                    <a:lstStyle/>
                    <a:p>
                      <a:pPr algn="ctr"/>
                      <a:r>
                        <a:rPr lang="en-US" sz="1200" baseline="0" dirty="0">
                          <a:solidFill>
                            <a:schemeClr val="bg1"/>
                          </a:solidFill>
                        </a:rPr>
                        <a:t>3%</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3%</a:t>
                      </a:r>
                    </a:p>
                  </a:txBody>
                  <a:tcPr anchor="ctr">
                    <a:solidFill>
                      <a:schemeClr val="bg1">
                        <a:lumMod val="20000"/>
                        <a:lumOff val="80000"/>
                      </a:schemeClr>
                    </a:solidFill>
                  </a:tcPr>
                </a:tc>
                <a:extLst>
                  <a:ext uri="{0D108BD9-81ED-4DB2-BD59-A6C34878D82A}">
                    <a16:rowId xmlns:a16="http://schemas.microsoft.com/office/drawing/2014/main" val="3025776278"/>
                  </a:ext>
                </a:extLst>
              </a:tr>
              <a:tr h="15409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13. Did any people or resources help you get started again?</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37</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29540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295400"/>
            <a:ext cx="612648" cy="417577"/>
          </a:xfrm>
          <a:prstGeom prst="rect">
            <a:avLst/>
          </a:prstGeom>
        </p:spPr>
      </p:pic>
      <p:sp>
        <p:nvSpPr>
          <p:cNvPr id="7" name="TextBox 6">
            <a:extLst>
              <a:ext uri="{FF2B5EF4-FFF2-40B4-BE49-F238E27FC236}">
                <a16:creationId xmlns:a16="http://schemas.microsoft.com/office/drawing/2014/main" id="{C972E3E1-0EA8-48EA-A32E-65591E943E87}"/>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2162432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264861180"/>
              </p:ext>
            </p:extLst>
          </p:nvPr>
        </p:nvGraphicFramePr>
        <p:xfrm>
          <a:off x="228600" y="1600200"/>
          <a:ext cx="6629401" cy="4240624"/>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r>
                        <a:rPr lang="en-US" sz="1200" b="0" dirty="0">
                          <a:solidFill>
                            <a:schemeClr val="bg1"/>
                          </a:solidFill>
                        </a:rPr>
                        <a:t>Local art class</a:t>
                      </a:r>
                    </a:p>
                  </a:txBody>
                  <a:tcPr anchor="ctr">
                    <a:noFill/>
                  </a:tcPr>
                </a:tc>
                <a:tc>
                  <a:txBody>
                    <a:bodyPr/>
                    <a:lstStyle/>
                    <a:p>
                      <a:pPr algn="ctr"/>
                      <a:r>
                        <a:rPr lang="en-US" sz="1200" baseline="0" dirty="0">
                          <a:solidFill>
                            <a:schemeClr val="bg1"/>
                          </a:solidFill>
                        </a:rPr>
                        <a:t>22%</a:t>
                      </a:r>
                    </a:p>
                  </a:txBody>
                  <a:tcPr anchor="ctr">
                    <a:noFill/>
                  </a:tcPr>
                </a:tc>
                <a:tc>
                  <a:txBody>
                    <a:bodyPr/>
                    <a:lstStyle/>
                    <a:p>
                      <a:pPr algn="ctr"/>
                      <a:r>
                        <a:rPr lang="en-US" sz="1200" dirty="0">
                          <a:solidFill>
                            <a:schemeClr val="bg1"/>
                          </a:solidFill>
                        </a:rPr>
                        <a:t>7%</a:t>
                      </a:r>
                    </a:p>
                  </a:txBody>
                  <a:tcPr anchor="ctr">
                    <a:noFill/>
                  </a:tcPr>
                </a:tc>
                <a:tc>
                  <a:txBody>
                    <a:bodyPr/>
                    <a:lstStyle/>
                    <a:p>
                      <a:pPr algn="ctr"/>
                      <a:r>
                        <a:rPr lang="en-US" sz="1200" dirty="0">
                          <a:solidFill>
                            <a:schemeClr val="bg1"/>
                          </a:solidFill>
                        </a:rPr>
                        <a:t>20%</a:t>
                      </a:r>
                    </a:p>
                  </a:txBody>
                  <a:tcPr anchor="ctr">
                    <a:noFill/>
                  </a:tcPr>
                </a:tc>
                <a:extLst>
                  <a:ext uri="{0D108BD9-81ED-4DB2-BD59-A6C34878D82A}">
                    <a16:rowId xmlns:a16="http://schemas.microsoft.com/office/drawing/2014/main" val="4230878191"/>
                  </a:ext>
                </a:extLst>
              </a:tr>
              <a:tr h="306132">
                <a:tc>
                  <a:txBody>
                    <a:bodyPr/>
                    <a:lstStyle/>
                    <a:p>
                      <a:r>
                        <a:rPr lang="en-US" sz="1200" b="0" dirty="0">
                          <a:solidFill>
                            <a:schemeClr val="bg1"/>
                          </a:solidFill>
                        </a:rPr>
                        <a:t>Friends</a:t>
                      </a:r>
                    </a:p>
                  </a:txBody>
                  <a:tcPr anchor="ctr">
                    <a:noFill/>
                  </a:tcPr>
                </a:tc>
                <a:tc>
                  <a:txBody>
                    <a:bodyPr/>
                    <a:lstStyle/>
                    <a:p>
                      <a:pPr algn="ctr"/>
                      <a:r>
                        <a:rPr lang="en-US" sz="1200" baseline="0" dirty="0">
                          <a:solidFill>
                            <a:schemeClr val="bg1"/>
                          </a:solidFill>
                        </a:rPr>
                        <a:t>13%</a:t>
                      </a:r>
                    </a:p>
                  </a:txBody>
                  <a:tcPr anchor="ctr">
                    <a:noFill/>
                  </a:tcPr>
                </a:tc>
                <a:tc>
                  <a:txBody>
                    <a:bodyPr/>
                    <a:lstStyle/>
                    <a:p>
                      <a:pPr algn="ctr"/>
                      <a:r>
                        <a:rPr lang="en-US" sz="1200" dirty="0">
                          <a:solidFill>
                            <a:schemeClr val="bg1"/>
                          </a:solidFill>
                        </a:rPr>
                        <a:t>10%</a:t>
                      </a:r>
                    </a:p>
                  </a:txBody>
                  <a:tcPr anchor="ctr">
                    <a:noFill/>
                  </a:tcPr>
                </a:tc>
                <a:tc>
                  <a:txBody>
                    <a:bodyPr/>
                    <a:lstStyle/>
                    <a:p>
                      <a:pPr algn="ctr"/>
                      <a:r>
                        <a:rPr lang="en-US" sz="1200" dirty="0">
                          <a:solidFill>
                            <a:schemeClr val="bg1"/>
                          </a:solidFill>
                        </a:rPr>
                        <a:t>19%</a:t>
                      </a:r>
                    </a:p>
                  </a:txBody>
                  <a:tcPr anchor="ctr">
                    <a:noFill/>
                  </a:tcPr>
                </a:tc>
                <a:extLst>
                  <a:ext uri="{0D108BD9-81ED-4DB2-BD59-A6C34878D82A}">
                    <a16:rowId xmlns:a16="http://schemas.microsoft.com/office/drawing/2014/main" val="399659408"/>
                  </a:ext>
                </a:extLst>
              </a:tr>
              <a:tr h="306132">
                <a:tc>
                  <a:txBody>
                    <a:bodyPr/>
                    <a:lstStyle/>
                    <a:p>
                      <a:r>
                        <a:rPr lang="en-US" sz="1200" b="0" dirty="0">
                          <a:solidFill>
                            <a:schemeClr val="bg1"/>
                          </a:solidFill>
                        </a:rPr>
                        <a:t>Online tutorials/videos</a:t>
                      </a:r>
                    </a:p>
                  </a:txBody>
                  <a:tcPr anchor="ctr">
                    <a:noFill/>
                  </a:tcPr>
                </a:tc>
                <a:tc>
                  <a:txBody>
                    <a:bodyPr/>
                    <a:lstStyle/>
                    <a:p>
                      <a:pPr algn="ctr"/>
                      <a:r>
                        <a:rPr lang="en-US" sz="1200" baseline="0" dirty="0">
                          <a:solidFill>
                            <a:schemeClr val="bg1"/>
                          </a:solidFill>
                        </a:rPr>
                        <a:t>10%</a:t>
                      </a:r>
                    </a:p>
                  </a:txBody>
                  <a:tcPr anchor="ctr">
                    <a:noFill/>
                  </a:tcPr>
                </a:tc>
                <a:tc>
                  <a:txBody>
                    <a:bodyPr/>
                    <a:lstStyle/>
                    <a:p>
                      <a:pPr algn="ctr"/>
                      <a:r>
                        <a:rPr lang="en-US" sz="1200" dirty="0">
                          <a:solidFill>
                            <a:schemeClr val="bg1"/>
                          </a:solidFill>
                        </a:rPr>
                        <a:t>6%</a:t>
                      </a:r>
                    </a:p>
                  </a:txBody>
                  <a:tcPr anchor="ctr">
                    <a:noFill/>
                  </a:tcPr>
                </a:tc>
                <a:tc>
                  <a:txBody>
                    <a:bodyPr/>
                    <a:lstStyle/>
                    <a:p>
                      <a:pPr algn="ctr"/>
                      <a:r>
                        <a:rPr lang="en-US" sz="1200" dirty="0">
                          <a:solidFill>
                            <a:schemeClr val="bg1"/>
                          </a:solidFill>
                        </a:rPr>
                        <a:t>20%</a:t>
                      </a:r>
                    </a:p>
                  </a:txBody>
                  <a:tcPr anchor="ctr">
                    <a:noFill/>
                  </a:tcPr>
                </a:tc>
                <a:extLst>
                  <a:ext uri="{0D108BD9-81ED-4DB2-BD59-A6C34878D82A}">
                    <a16:rowId xmlns:a16="http://schemas.microsoft.com/office/drawing/2014/main" val="2159702854"/>
                  </a:ext>
                </a:extLst>
              </a:tr>
              <a:tr h="306132">
                <a:tc>
                  <a:txBody>
                    <a:bodyPr/>
                    <a:lstStyle/>
                    <a:p>
                      <a:pPr marL="0" algn="l" defTabSz="914400" rtl="0" eaLnBrk="1" latinLnBrk="0" hangingPunct="1"/>
                      <a:r>
                        <a:rPr lang="en-US" sz="1200" b="0" kern="1200" dirty="0">
                          <a:solidFill>
                            <a:schemeClr val="bg1"/>
                          </a:solidFill>
                          <a:latin typeface="+mn-lt"/>
                          <a:ea typeface="+mn-ea"/>
                          <a:cs typeface="+mn-cs"/>
                        </a:rPr>
                        <a:t>Social media</a:t>
                      </a:r>
                    </a:p>
                  </a:txBody>
                  <a:tcPr anchor="ctr">
                    <a:noFill/>
                  </a:tcPr>
                </a:tc>
                <a:tc>
                  <a:txBody>
                    <a:bodyPr/>
                    <a:lstStyle/>
                    <a:p>
                      <a:pPr algn="ctr"/>
                      <a:r>
                        <a:rPr lang="en-US" sz="1200" baseline="0" dirty="0">
                          <a:solidFill>
                            <a:schemeClr val="bg1"/>
                          </a:solidFill>
                        </a:rPr>
                        <a:t>8%</a:t>
                      </a:r>
                    </a:p>
                  </a:txBody>
                  <a:tcPr anchor="ctr">
                    <a:noFill/>
                  </a:tcPr>
                </a:tc>
                <a:tc>
                  <a:txBody>
                    <a:bodyPr/>
                    <a:lstStyle/>
                    <a:p>
                      <a:pPr algn="ctr"/>
                      <a:r>
                        <a:rPr lang="en-US" sz="1200" dirty="0">
                          <a:solidFill>
                            <a:schemeClr val="bg1"/>
                          </a:solidFill>
                        </a:rPr>
                        <a:t>5%</a:t>
                      </a:r>
                    </a:p>
                  </a:txBody>
                  <a:tcPr anchor="ctr">
                    <a:noFill/>
                  </a:tcPr>
                </a:tc>
                <a:tc>
                  <a:txBody>
                    <a:bodyPr/>
                    <a:lstStyle/>
                    <a:p>
                      <a:pPr algn="ctr"/>
                      <a:r>
                        <a:rPr lang="en-US" sz="1200" dirty="0">
                          <a:solidFill>
                            <a:schemeClr val="bg1"/>
                          </a:solidFill>
                        </a:rPr>
                        <a:t>14%</a:t>
                      </a:r>
                    </a:p>
                  </a:txBody>
                  <a:tcPr anchor="ctr">
                    <a:noFill/>
                  </a:tcPr>
                </a:tc>
                <a:extLst>
                  <a:ext uri="{0D108BD9-81ED-4DB2-BD59-A6C34878D82A}">
                    <a16:rowId xmlns:a16="http://schemas.microsoft.com/office/drawing/2014/main" val="3343760334"/>
                  </a:ext>
                </a:extLst>
              </a:tr>
              <a:tr h="306132">
                <a:tc>
                  <a:txBody>
                    <a:bodyPr/>
                    <a:lstStyle/>
                    <a:p>
                      <a:r>
                        <a:rPr lang="en-US" sz="1200" b="0" dirty="0">
                          <a:solidFill>
                            <a:schemeClr val="bg1"/>
                          </a:solidFill>
                        </a:rPr>
                        <a:t>Books</a:t>
                      </a:r>
                    </a:p>
                  </a:txBody>
                  <a:tcPr anchor="ctr">
                    <a:noFill/>
                  </a:tcPr>
                </a:tc>
                <a:tc>
                  <a:txBody>
                    <a:bodyPr/>
                    <a:lstStyle/>
                    <a:p>
                      <a:pPr algn="ctr"/>
                      <a:r>
                        <a:rPr lang="en-US" sz="1200" baseline="0" dirty="0">
                          <a:solidFill>
                            <a:schemeClr val="bg1"/>
                          </a:solidFill>
                        </a:rPr>
                        <a:t>8%</a:t>
                      </a:r>
                    </a:p>
                  </a:txBody>
                  <a:tcPr anchor="ctr">
                    <a:noFill/>
                  </a:tcPr>
                </a:tc>
                <a:tc>
                  <a:txBody>
                    <a:bodyPr/>
                    <a:lstStyle/>
                    <a:p>
                      <a:pPr algn="ctr"/>
                      <a:r>
                        <a:rPr lang="en-US" sz="1200" dirty="0">
                          <a:solidFill>
                            <a:schemeClr val="bg1"/>
                          </a:solidFill>
                        </a:rPr>
                        <a:t>6%</a:t>
                      </a:r>
                    </a:p>
                  </a:txBody>
                  <a:tcPr anchor="ctr">
                    <a:noFill/>
                  </a:tcPr>
                </a:tc>
                <a:tc>
                  <a:txBody>
                    <a:bodyPr/>
                    <a:lstStyle/>
                    <a:p>
                      <a:pPr algn="ctr"/>
                      <a:r>
                        <a:rPr lang="en-US" sz="1200" dirty="0">
                          <a:solidFill>
                            <a:schemeClr val="bg1"/>
                          </a:solidFill>
                        </a:rPr>
                        <a:t>14%</a:t>
                      </a:r>
                    </a:p>
                  </a:txBody>
                  <a:tcPr anchor="ctr">
                    <a:noFill/>
                  </a:tcPr>
                </a:tc>
                <a:extLst>
                  <a:ext uri="{0D108BD9-81ED-4DB2-BD59-A6C34878D82A}">
                    <a16:rowId xmlns:a16="http://schemas.microsoft.com/office/drawing/2014/main" val="1260973540"/>
                  </a:ext>
                </a:extLst>
              </a:tr>
              <a:tr h="284284">
                <a:tc>
                  <a:txBody>
                    <a:bodyPr/>
                    <a:lstStyle/>
                    <a:p>
                      <a:r>
                        <a:rPr lang="en-US" sz="1200" b="0" dirty="0">
                          <a:solidFill>
                            <a:schemeClr val="bg1"/>
                          </a:solidFill>
                        </a:rPr>
                        <a:t>Relatives</a:t>
                      </a:r>
                    </a:p>
                  </a:txBody>
                  <a:tcPr anchor="ctr">
                    <a:noFill/>
                  </a:tcPr>
                </a:tc>
                <a:tc>
                  <a:txBody>
                    <a:bodyPr/>
                    <a:lstStyle/>
                    <a:p>
                      <a:pPr algn="ctr"/>
                      <a:r>
                        <a:rPr lang="en-US" sz="1200" baseline="0" dirty="0">
                          <a:solidFill>
                            <a:schemeClr val="bg1"/>
                          </a:solidFill>
                        </a:rPr>
                        <a:t>7%</a:t>
                      </a:r>
                    </a:p>
                  </a:txBody>
                  <a:tcPr anchor="ctr">
                    <a:noFill/>
                  </a:tcPr>
                </a:tc>
                <a:tc>
                  <a:txBody>
                    <a:bodyPr/>
                    <a:lstStyle/>
                    <a:p>
                      <a:pPr algn="ctr"/>
                      <a:r>
                        <a:rPr lang="en-US" sz="1200" dirty="0">
                          <a:solidFill>
                            <a:schemeClr val="bg1"/>
                          </a:solidFill>
                        </a:rPr>
                        <a:t>8%</a:t>
                      </a:r>
                    </a:p>
                  </a:txBody>
                  <a:tcPr anchor="ctr">
                    <a:noFill/>
                  </a:tcPr>
                </a:tc>
                <a:tc>
                  <a:txBody>
                    <a:bodyPr/>
                    <a:lstStyle/>
                    <a:p>
                      <a:pPr algn="ctr"/>
                      <a:r>
                        <a:rPr lang="en-US" sz="1200" dirty="0">
                          <a:solidFill>
                            <a:schemeClr val="bg1"/>
                          </a:solidFill>
                        </a:rPr>
                        <a:t>13%</a:t>
                      </a:r>
                    </a:p>
                  </a:txBody>
                  <a:tcPr anchor="ctr">
                    <a:noFill/>
                  </a:tcPr>
                </a:tc>
                <a:extLst>
                  <a:ext uri="{0D108BD9-81ED-4DB2-BD59-A6C34878D82A}">
                    <a16:rowId xmlns:a16="http://schemas.microsoft.com/office/drawing/2014/main" val="1118177052"/>
                  </a:ext>
                </a:extLst>
              </a:tr>
              <a:tr h="284284">
                <a:tc>
                  <a:txBody>
                    <a:bodyPr/>
                    <a:lstStyle/>
                    <a:p>
                      <a:r>
                        <a:rPr lang="en-US" sz="1200" b="0" dirty="0">
                          <a:solidFill>
                            <a:schemeClr val="bg1"/>
                          </a:solidFill>
                        </a:rPr>
                        <a:t>Art supply store staff</a:t>
                      </a:r>
                    </a:p>
                  </a:txBody>
                  <a:tcPr anchor="ctr">
                    <a:noFill/>
                  </a:tcPr>
                </a:tc>
                <a:tc>
                  <a:txBody>
                    <a:bodyPr/>
                    <a:lstStyle/>
                    <a:p>
                      <a:pPr algn="ctr"/>
                      <a:r>
                        <a:rPr lang="en-US" sz="1200" baseline="0" dirty="0">
                          <a:solidFill>
                            <a:schemeClr val="bg1"/>
                          </a:solidFill>
                        </a:rPr>
                        <a:t>5%</a:t>
                      </a:r>
                    </a:p>
                  </a:txBody>
                  <a:tcPr anchor="ctr">
                    <a:noFill/>
                  </a:tcPr>
                </a:tc>
                <a:tc>
                  <a:txBody>
                    <a:bodyPr/>
                    <a:lstStyle/>
                    <a:p>
                      <a:pPr algn="ctr"/>
                      <a:r>
                        <a:rPr lang="en-US" sz="1200" dirty="0">
                          <a:solidFill>
                            <a:schemeClr val="bg1"/>
                          </a:solidFill>
                        </a:rPr>
                        <a:t>6%</a:t>
                      </a:r>
                    </a:p>
                  </a:txBody>
                  <a:tcPr anchor="ctr">
                    <a:noFill/>
                  </a:tcPr>
                </a:tc>
                <a:tc>
                  <a:txBody>
                    <a:bodyPr/>
                    <a:lstStyle/>
                    <a:p>
                      <a:pPr algn="ctr"/>
                      <a:r>
                        <a:rPr lang="en-US" sz="1200" dirty="0">
                          <a:solidFill>
                            <a:schemeClr val="bg1"/>
                          </a:solidFill>
                        </a:rPr>
                        <a:t>9%</a:t>
                      </a:r>
                    </a:p>
                  </a:txBody>
                  <a:tcPr anchor="ctr">
                    <a:noFill/>
                  </a:tcPr>
                </a:tc>
                <a:extLst>
                  <a:ext uri="{0D108BD9-81ED-4DB2-BD59-A6C34878D82A}">
                    <a16:rowId xmlns:a16="http://schemas.microsoft.com/office/drawing/2014/main" val="397109603"/>
                  </a:ext>
                </a:extLst>
              </a:tr>
              <a:tr h="284284">
                <a:tc>
                  <a:txBody>
                    <a:bodyPr/>
                    <a:lstStyle/>
                    <a:p>
                      <a:r>
                        <a:rPr lang="en-US" sz="1200" b="0" dirty="0">
                          <a:solidFill>
                            <a:schemeClr val="bg1"/>
                          </a:solidFill>
                        </a:rPr>
                        <a:t>Magazines</a:t>
                      </a:r>
                    </a:p>
                  </a:txBody>
                  <a:tcPr anchor="ctr">
                    <a:noFill/>
                  </a:tcPr>
                </a:tc>
                <a:tc>
                  <a:txBody>
                    <a:bodyPr/>
                    <a:lstStyle/>
                    <a:p>
                      <a:pPr algn="ctr"/>
                      <a:r>
                        <a:rPr lang="en-US" sz="1200" baseline="0" dirty="0">
                          <a:solidFill>
                            <a:schemeClr val="bg1"/>
                          </a:solidFill>
                        </a:rPr>
                        <a:t>5%</a:t>
                      </a:r>
                    </a:p>
                  </a:txBody>
                  <a:tcPr anchor="ctr">
                    <a:noFill/>
                  </a:tcPr>
                </a:tc>
                <a:tc>
                  <a:txBody>
                    <a:bodyPr/>
                    <a:lstStyle/>
                    <a:p>
                      <a:pPr algn="ctr"/>
                      <a:r>
                        <a:rPr lang="en-US" sz="1200" dirty="0">
                          <a:solidFill>
                            <a:schemeClr val="bg1"/>
                          </a:solidFill>
                        </a:rPr>
                        <a:t>5%</a:t>
                      </a:r>
                    </a:p>
                  </a:txBody>
                  <a:tcPr anchor="ctr">
                    <a:noFill/>
                  </a:tcPr>
                </a:tc>
                <a:tc>
                  <a:txBody>
                    <a:bodyPr/>
                    <a:lstStyle/>
                    <a:p>
                      <a:pPr algn="ctr"/>
                      <a:r>
                        <a:rPr lang="en-US" sz="1200" dirty="0">
                          <a:solidFill>
                            <a:schemeClr val="bg1"/>
                          </a:solidFill>
                        </a:rPr>
                        <a:t>9%</a:t>
                      </a:r>
                    </a:p>
                  </a:txBody>
                  <a:tcPr anchor="ctr">
                    <a:noFill/>
                  </a:tcPr>
                </a:tc>
                <a:extLst>
                  <a:ext uri="{0D108BD9-81ED-4DB2-BD59-A6C34878D82A}">
                    <a16:rowId xmlns:a16="http://schemas.microsoft.com/office/drawing/2014/main" val="2768102795"/>
                  </a:ext>
                </a:extLst>
              </a:tr>
              <a:tr h="284284">
                <a:tc>
                  <a:txBody>
                    <a:bodyPr/>
                    <a:lstStyle/>
                    <a:p>
                      <a:r>
                        <a:rPr lang="en-US" sz="1200" b="0" dirty="0">
                          <a:solidFill>
                            <a:schemeClr val="bg1"/>
                          </a:solidFill>
                        </a:rPr>
                        <a:t>Art museum/gallery</a:t>
                      </a:r>
                    </a:p>
                  </a:txBody>
                  <a:tcPr anchor="ctr">
                    <a:noFill/>
                  </a:tcPr>
                </a:tc>
                <a:tc>
                  <a:txBody>
                    <a:bodyPr/>
                    <a:lstStyle/>
                    <a:p>
                      <a:pPr algn="ctr"/>
                      <a:r>
                        <a:rPr lang="en-US" sz="1200" baseline="0" dirty="0">
                          <a:solidFill>
                            <a:schemeClr val="bg1"/>
                          </a:solidFill>
                        </a:rPr>
                        <a:t>6%</a:t>
                      </a:r>
                    </a:p>
                  </a:txBody>
                  <a:tcPr anchor="ctr">
                    <a:noFill/>
                  </a:tcPr>
                </a:tc>
                <a:tc>
                  <a:txBody>
                    <a:bodyPr/>
                    <a:lstStyle/>
                    <a:p>
                      <a:pPr algn="ctr"/>
                      <a:r>
                        <a:rPr lang="en-US" sz="1200" dirty="0">
                          <a:solidFill>
                            <a:schemeClr val="bg1"/>
                          </a:solidFill>
                        </a:rPr>
                        <a:t>5%</a:t>
                      </a:r>
                    </a:p>
                  </a:txBody>
                  <a:tcPr anchor="ctr">
                    <a:noFill/>
                  </a:tcPr>
                </a:tc>
                <a:tc>
                  <a:txBody>
                    <a:bodyPr/>
                    <a:lstStyle/>
                    <a:p>
                      <a:pPr algn="ctr"/>
                      <a:r>
                        <a:rPr lang="en-US" sz="1200" dirty="0">
                          <a:solidFill>
                            <a:schemeClr val="bg1"/>
                          </a:solidFill>
                        </a:rPr>
                        <a:t>8%</a:t>
                      </a:r>
                    </a:p>
                  </a:txBody>
                  <a:tcPr anchor="ctr">
                    <a:noFill/>
                  </a:tcPr>
                </a:tc>
                <a:extLst>
                  <a:ext uri="{0D108BD9-81ED-4DB2-BD59-A6C34878D82A}">
                    <a16:rowId xmlns:a16="http://schemas.microsoft.com/office/drawing/2014/main" val="1338594790"/>
                  </a:ext>
                </a:extLst>
              </a:tr>
              <a:tr h="284284">
                <a:tc>
                  <a:txBody>
                    <a:bodyPr/>
                    <a:lstStyle/>
                    <a:p>
                      <a:r>
                        <a:rPr lang="en-US" sz="1200" b="0" dirty="0">
                          <a:solidFill>
                            <a:schemeClr val="bg1"/>
                          </a:solidFill>
                        </a:rPr>
                        <a:t>Online class</a:t>
                      </a:r>
                    </a:p>
                  </a:txBody>
                  <a:tcPr anchor="ctr">
                    <a:noFill/>
                  </a:tcPr>
                </a:tc>
                <a:tc>
                  <a:txBody>
                    <a:bodyPr/>
                    <a:lstStyle/>
                    <a:p>
                      <a:pPr algn="ctr"/>
                      <a:r>
                        <a:rPr lang="en-US" sz="1200" baseline="0" dirty="0">
                          <a:solidFill>
                            <a:schemeClr val="bg1"/>
                          </a:solidFill>
                        </a:rPr>
                        <a:t>4%</a:t>
                      </a:r>
                    </a:p>
                  </a:txBody>
                  <a:tcPr anchor="ctr">
                    <a:noFill/>
                  </a:tcPr>
                </a:tc>
                <a:tc>
                  <a:txBody>
                    <a:bodyPr/>
                    <a:lstStyle/>
                    <a:p>
                      <a:pPr algn="ctr"/>
                      <a:r>
                        <a:rPr lang="en-US" sz="1200" dirty="0">
                          <a:solidFill>
                            <a:schemeClr val="bg1"/>
                          </a:solidFill>
                        </a:rPr>
                        <a:t>2%</a:t>
                      </a:r>
                    </a:p>
                  </a:txBody>
                  <a:tcPr anchor="ctr">
                    <a:noFill/>
                  </a:tcPr>
                </a:tc>
                <a:tc>
                  <a:txBody>
                    <a:bodyPr/>
                    <a:lstStyle/>
                    <a:p>
                      <a:pPr algn="ctr"/>
                      <a:r>
                        <a:rPr lang="en-US" sz="1200" dirty="0">
                          <a:solidFill>
                            <a:schemeClr val="bg1"/>
                          </a:solidFill>
                        </a:rPr>
                        <a:t>7%</a:t>
                      </a:r>
                    </a:p>
                  </a:txBody>
                  <a:tcPr anchor="ctr">
                    <a:noFill/>
                  </a:tcPr>
                </a:tc>
                <a:extLst>
                  <a:ext uri="{0D108BD9-81ED-4DB2-BD59-A6C34878D82A}">
                    <a16:rowId xmlns:a16="http://schemas.microsoft.com/office/drawing/2014/main" val="1224528714"/>
                  </a:ext>
                </a:extLst>
              </a:tr>
              <a:tr h="284284">
                <a:tc>
                  <a:txBody>
                    <a:bodyPr/>
                    <a:lstStyle/>
                    <a:p>
                      <a:r>
                        <a:rPr lang="en-US" sz="1200" b="0" dirty="0">
                          <a:solidFill>
                            <a:schemeClr val="bg1"/>
                          </a:solidFill>
                        </a:rPr>
                        <a:t>On my own</a:t>
                      </a:r>
                    </a:p>
                  </a:txBody>
                  <a:tcPr anchor="ctr">
                    <a:noFill/>
                  </a:tcPr>
                </a:tc>
                <a:tc>
                  <a:txBody>
                    <a:bodyPr/>
                    <a:lstStyle/>
                    <a:p>
                      <a:pPr algn="ctr"/>
                      <a:r>
                        <a:rPr lang="en-US" sz="1200" baseline="0" dirty="0">
                          <a:solidFill>
                            <a:schemeClr val="bg1"/>
                          </a:solidFill>
                        </a:rPr>
                        <a:t>3%</a:t>
                      </a:r>
                    </a:p>
                  </a:txBody>
                  <a:tcPr anchor="ctr">
                    <a:noFill/>
                  </a:tcPr>
                </a:tc>
                <a:tc>
                  <a:txBody>
                    <a:bodyPr/>
                    <a:lstStyle/>
                    <a:p>
                      <a:pPr algn="ctr"/>
                      <a:r>
                        <a:rPr lang="en-US" sz="1200" dirty="0">
                          <a:solidFill>
                            <a:schemeClr val="bg1"/>
                          </a:solidFill>
                        </a:rPr>
                        <a:t>5%</a:t>
                      </a:r>
                    </a:p>
                  </a:txBody>
                  <a:tcPr anchor="ctr">
                    <a:noFill/>
                  </a:tcPr>
                </a:tc>
                <a:tc>
                  <a:txBody>
                    <a:bodyPr/>
                    <a:lstStyle/>
                    <a:p>
                      <a:pPr algn="ctr"/>
                      <a:r>
                        <a:rPr lang="en-US" sz="1200" dirty="0">
                          <a:solidFill>
                            <a:schemeClr val="bg1"/>
                          </a:solidFill>
                        </a:rPr>
                        <a:t>6%</a:t>
                      </a:r>
                    </a:p>
                  </a:txBody>
                  <a:tcPr anchor="ctr">
                    <a:noFill/>
                  </a:tcPr>
                </a:tc>
                <a:extLst>
                  <a:ext uri="{0D108BD9-81ED-4DB2-BD59-A6C34878D82A}">
                    <a16:rowId xmlns:a16="http://schemas.microsoft.com/office/drawing/2014/main" val="3078774984"/>
                  </a:ext>
                </a:extLst>
              </a:tr>
              <a:tr h="284284">
                <a:tc>
                  <a:txBody>
                    <a:bodyPr/>
                    <a:lstStyle/>
                    <a:p>
                      <a:r>
                        <a:rPr lang="en-US" sz="1200" b="0" dirty="0">
                          <a:solidFill>
                            <a:schemeClr val="bg1"/>
                          </a:solidFill>
                        </a:rPr>
                        <a:t>Other </a:t>
                      </a:r>
                    </a:p>
                  </a:txBody>
                  <a:tcPr anchor="ctr">
                    <a:noFill/>
                  </a:tcPr>
                </a:tc>
                <a:tc>
                  <a:txBody>
                    <a:bodyPr/>
                    <a:lstStyle/>
                    <a:p>
                      <a:pPr algn="ctr"/>
                      <a:r>
                        <a:rPr lang="en-US" sz="1200" baseline="0" dirty="0">
                          <a:solidFill>
                            <a:schemeClr val="bg1"/>
                          </a:solidFill>
                        </a:rPr>
                        <a:t>2%</a:t>
                      </a:r>
                    </a:p>
                  </a:txBody>
                  <a:tcPr anchor="ctr">
                    <a:noFill/>
                  </a:tcPr>
                </a:tc>
                <a:tc>
                  <a:txBody>
                    <a:bodyPr/>
                    <a:lstStyle/>
                    <a:p>
                      <a:pPr algn="ctr"/>
                      <a:r>
                        <a:rPr lang="en-US" sz="1200" dirty="0">
                          <a:solidFill>
                            <a:schemeClr val="bg1"/>
                          </a:solidFill>
                        </a:rPr>
                        <a:t>2%</a:t>
                      </a:r>
                    </a:p>
                  </a:txBody>
                  <a:tcPr anchor="ctr">
                    <a:noFill/>
                  </a:tcPr>
                </a:tc>
                <a:tc>
                  <a:txBody>
                    <a:bodyPr/>
                    <a:lstStyle/>
                    <a:p>
                      <a:pPr algn="ctr"/>
                      <a:r>
                        <a:rPr lang="en-US" sz="1200" dirty="0">
                          <a:solidFill>
                            <a:schemeClr val="bg1"/>
                          </a:solidFill>
                        </a:rPr>
                        <a:t>3%</a:t>
                      </a:r>
                    </a:p>
                  </a:txBody>
                  <a:tcPr anchor="ctr">
                    <a:noFill/>
                  </a:tcPr>
                </a:tc>
                <a:extLst>
                  <a:ext uri="{0D108BD9-81ED-4DB2-BD59-A6C34878D82A}">
                    <a16:rowId xmlns:a16="http://schemas.microsoft.com/office/drawing/2014/main" val="2381404749"/>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13. Did any people or resources help you get started again?</a:t>
            </a:r>
          </a:p>
        </p:txBody>
      </p:sp>
      <p:sp>
        <p:nvSpPr>
          <p:cNvPr id="5" name="Slide Number Placeholder 1">
            <a:extLst>
              <a:ext uri="{FF2B5EF4-FFF2-40B4-BE49-F238E27FC236}">
                <a16:creationId xmlns:a16="http://schemas.microsoft.com/office/drawing/2014/main" id="{693502B5-BFEB-4339-A27C-A6C51DAB403B}"/>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38</a:t>
            </a:fld>
            <a:endParaRPr lang="en-US" dirty="0"/>
          </a:p>
        </p:txBody>
      </p:sp>
      <p:sp>
        <p:nvSpPr>
          <p:cNvPr id="7" name="TextBox 6">
            <a:extLst>
              <a:ext uri="{FF2B5EF4-FFF2-40B4-BE49-F238E27FC236}">
                <a16:creationId xmlns:a16="http://schemas.microsoft.com/office/drawing/2014/main" id="{BF432A06-928C-4B9D-B3AF-4F6E1F1C1B2E}"/>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2737133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149635199"/>
              </p:ext>
            </p:extLst>
          </p:nvPr>
        </p:nvGraphicFramePr>
        <p:xfrm>
          <a:off x="228600" y="2285661"/>
          <a:ext cx="6629400" cy="1142009"/>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pPr marL="0" algn="l" defTabSz="914400" rtl="0" eaLnBrk="1" latinLnBrk="0" hangingPunct="1"/>
                      <a:r>
                        <a:rPr lang="en-US" sz="1200" kern="1200" dirty="0">
                          <a:solidFill>
                            <a:sysClr val="windowText" lastClr="000000"/>
                          </a:solidFill>
                          <a:latin typeface="+mn-lt"/>
                          <a:ea typeface="+mn-ea"/>
                          <a:cs typeface="+mn-cs"/>
                        </a:rPr>
                        <a:t>% “Yes”</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11%</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12%</a:t>
                      </a:r>
                    </a:p>
                  </a:txBody>
                  <a:tcPr anchor="ctr">
                    <a:solidFill>
                      <a:schemeClr val="bg1">
                        <a:lumMod val="20000"/>
                        <a:lumOff val="80000"/>
                      </a:schemeClr>
                    </a:solid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8%</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ysClr val="windowText" lastClr="000000"/>
                          </a:solidFill>
                        </a:rPr>
                        <a:t>7,090</a:t>
                      </a:r>
                    </a:p>
                  </a:txBody>
                  <a:tcPr anchor="ctr">
                    <a:noFill/>
                  </a:tcPr>
                </a:tc>
                <a:tc>
                  <a:txBody>
                    <a:bodyPr/>
                    <a:lstStyle/>
                    <a:p>
                      <a:pPr algn="ctr"/>
                      <a:r>
                        <a:rPr lang="en-US" sz="1200" dirty="0">
                          <a:solidFill>
                            <a:sysClr val="windowText" lastClr="000000"/>
                          </a:solidFill>
                        </a:rPr>
                        <a:t>4,466</a:t>
                      </a:r>
                    </a:p>
                  </a:txBody>
                  <a:tcPr anchor="ctr">
                    <a:solidFill>
                      <a:schemeClr val="bg1">
                        <a:lumMod val="20000"/>
                        <a:lumOff val="80000"/>
                      </a:schemeClr>
                    </a:solidFill>
                  </a:tcPr>
                </a:tc>
                <a:tc>
                  <a:txBody>
                    <a:bodyPr/>
                    <a:lstStyle/>
                    <a:p>
                      <a:pPr algn="ctr"/>
                      <a:r>
                        <a:rPr lang="en-US" sz="1200" dirty="0">
                          <a:solidFill>
                            <a:sysClr val="windowText" lastClr="000000"/>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1690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14. In the past 12 months, did you take (or are you currently taking) a semester-long university course in art?</a:t>
            </a:r>
            <a:endParaRPr lang="en-US" sz="140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39</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77258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772580"/>
            <a:ext cx="612648" cy="417577"/>
          </a:xfrm>
          <a:prstGeom prst="rect">
            <a:avLst/>
          </a:prstGeom>
        </p:spPr>
      </p:pic>
      <p:graphicFrame>
        <p:nvGraphicFramePr>
          <p:cNvPr id="8" name="Content Placeholder 5">
            <a:extLst>
              <a:ext uri="{FF2B5EF4-FFF2-40B4-BE49-F238E27FC236}">
                <a16:creationId xmlns:a16="http://schemas.microsoft.com/office/drawing/2014/main" id="{FA091A77-73C8-4BA2-9215-1C22623DA7B8}"/>
              </a:ext>
            </a:extLst>
          </p:cNvPr>
          <p:cNvGraphicFramePr>
            <a:graphicFrameLocks/>
          </p:cNvGraphicFramePr>
          <p:nvPr>
            <p:extLst>
              <p:ext uri="{D42A27DB-BD31-4B8C-83A1-F6EECF244321}">
                <p14:modId xmlns:p14="http://schemas.microsoft.com/office/powerpoint/2010/main" val="507086241"/>
              </p:ext>
            </p:extLst>
          </p:nvPr>
        </p:nvGraphicFramePr>
        <p:xfrm>
          <a:off x="228600" y="4079292"/>
          <a:ext cx="6629401" cy="1026108"/>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pPr marL="0" algn="l" defTabSz="914400" rtl="0" eaLnBrk="1" latinLnBrk="0" hangingPunct="1"/>
                      <a:r>
                        <a:rPr lang="en-US" sz="1200" kern="1200" dirty="0">
                          <a:solidFill>
                            <a:sysClr val="windowText" lastClr="000000"/>
                          </a:solidFill>
                          <a:latin typeface="+mn-lt"/>
                          <a:ea typeface="+mn-ea"/>
                          <a:cs typeface="+mn-cs"/>
                        </a:rPr>
                        <a:t>% “Yes”</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100%</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7%</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0%</a:t>
                      </a:r>
                    </a:p>
                  </a:txBody>
                  <a:tcPr anchor="ctr">
                    <a:noFill/>
                  </a:tcPr>
                </a:tc>
                <a:extLst>
                  <a:ext uri="{0D108BD9-81ED-4DB2-BD59-A6C34878D82A}">
                    <a16:rowId xmlns:a16="http://schemas.microsoft.com/office/drawing/2014/main" val="4230878191"/>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ysClr val="windowText" lastClr="000000"/>
                          </a:solidFill>
                        </a:rPr>
                        <a:t>723</a:t>
                      </a:r>
                    </a:p>
                  </a:txBody>
                  <a:tcPr anchor="ctr">
                    <a:noFill/>
                  </a:tcPr>
                </a:tc>
                <a:tc>
                  <a:txBody>
                    <a:bodyPr/>
                    <a:lstStyle/>
                    <a:p>
                      <a:pPr algn="ctr"/>
                      <a:r>
                        <a:rPr lang="en-US" sz="1200" dirty="0">
                          <a:solidFill>
                            <a:sysClr val="windowText" lastClr="000000"/>
                          </a:solidFill>
                        </a:rPr>
                        <a:t>654</a:t>
                      </a:r>
                    </a:p>
                  </a:txBody>
                  <a:tcPr anchor="ctr">
                    <a:noFill/>
                  </a:tcPr>
                </a:tc>
                <a:tc>
                  <a:txBody>
                    <a:bodyPr/>
                    <a:lstStyle/>
                    <a:p>
                      <a:pPr algn="ctr"/>
                      <a:r>
                        <a:rPr lang="en-US" sz="1200" dirty="0">
                          <a:solidFill>
                            <a:sysClr val="windowText" lastClr="000000"/>
                          </a:solidFill>
                        </a:rPr>
                        <a:t>5,713</a:t>
                      </a:r>
                    </a:p>
                  </a:txBody>
                  <a:tcPr anchor="ctr">
                    <a:noFill/>
                  </a:tcPr>
                </a:tc>
                <a:extLst>
                  <a:ext uri="{0D108BD9-81ED-4DB2-BD59-A6C34878D82A}">
                    <a16:rowId xmlns:a16="http://schemas.microsoft.com/office/drawing/2014/main" val="3624663771"/>
                  </a:ext>
                </a:extLst>
              </a:tr>
            </a:tbl>
          </a:graphicData>
        </a:graphic>
      </p:graphicFrame>
      <p:sp>
        <p:nvSpPr>
          <p:cNvPr id="11" name="TextBox 10">
            <a:extLst>
              <a:ext uri="{FF2B5EF4-FFF2-40B4-BE49-F238E27FC236}">
                <a16:creationId xmlns:a16="http://schemas.microsoft.com/office/drawing/2014/main" id="{968AF3C6-BD42-4E5F-9A08-07C2346C4277}"/>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25084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A311-4849-4A10-8E11-FCB6F7EBC54B}"/>
              </a:ext>
            </a:extLst>
          </p:cNvPr>
          <p:cNvSpPr>
            <a:spLocks noGrp="1"/>
          </p:cNvSpPr>
          <p:nvPr>
            <p:ph type="title"/>
          </p:nvPr>
        </p:nvSpPr>
        <p:spPr/>
        <p:txBody>
          <a:bodyPr/>
          <a:lstStyle/>
          <a:p>
            <a:r>
              <a:rPr lang="en-US" dirty="0"/>
              <a:t>Methodology</a:t>
            </a:r>
          </a:p>
        </p:txBody>
      </p:sp>
      <p:sp>
        <p:nvSpPr>
          <p:cNvPr id="3" name="Text Placeholder 2">
            <a:extLst>
              <a:ext uri="{FF2B5EF4-FFF2-40B4-BE49-F238E27FC236}">
                <a16:creationId xmlns:a16="http://schemas.microsoft.com/office/drawing/2014/main" id="{689437D0-BA8D-4169-ACF1-828B9DF14F55}"/>
              </a:ext>
            </a:extLst>
          </p:cNvPr>
          <p:cNvSpPr>
            <a:spLocks noGrp="1"/>
          </p:cNvSpPr>
          <p:nvPr>
            <p:ph type="body" sz="quarter" idx="10"/>
          </p:nvPr>
        </p:nvSpPr>
        <p:spPr>
          <a:xfrm>
            <a:off x="228600" y="609600"/>
            <a:ext cx="7415784" cy="6096000"/>
          </a:xfrm>
        </p:spPr>
        <p:txBody>
          <a:bodyPr/>
          <a:lstStyle/>
          <a:p>
            <a:r>
              <a:rPr lang="en-US" sz="1800" dirty="0"/>
              <a:t>NAMTA crafted a survey which was administered online to a </a:t>
            </a:r>
            <a:r>
              <a:rPr lang="en-US" sz="1800" dirty="0">
                <a:latin typeface="Arial" panose="020B0604020202020204" pitchFamily="34" charset="0"/>
                <a:ea typeface="Times New Roman" panose="02020603050405020304" pitchFamily="18" charset="0"/>
                <a:cs typeface="Times New Roman" panose="02020603050405020304" pitchFamily="18" charset="0"/>
              </a:rPr>
              <a:t>sample of fine art artists made available through NAMTA's membership of art retailers, manufacturers, and suppliers as well as artists who accessed it through other online venues.</a:t>
            </a:r>
          </a:p>
          <a:p>
            <a:pPr marL="914400" lvl="1" indent="0">
              <a:buNone/>
            </a:pPr>
            <a:r>
              <a:rPr lang="en-US" sz="1600" b="0" dirty="0"/>
              <a:t>The survey link was distributed through a variety of means including links sent by local art materials stores, links sent by online art materials stores, links sent by art materials manufacturers, links forwarded by other artists, link on the NAMTA website, and links found while surfing the web.</a:t>
            </a:r>
          </a:p>
          <a:p>
            <a:pPr marL="914400" lvl="1" indent="0">
              <a:buNone/>
            </a:pPr>
            <a:r>
              <a:rPr lang="en-US" sz="1600" b="0" dirty="0"/>
              <a:t>The survey was open to U.S. and Canadian artists from October 16, 2017- November 13, 2017.</a:t>
            </a:r>
          </a:p>
          <a:p>
            <a:r>
              <a:rPr lang="en-US" sz="1800" dirty="0"/>
              <a:t>Though this constitutes the fourth wave of a tracking study, sufficient data was not available to The Olinger Group to allow for rigorous analysis of trended results.</a:t>
            </a:r>
          </a:p>
          <a:p>
            <a:r>
              <a:rPr lang="en-US" sz="1800" dirty="0"/>
              <a:t>Previous studies (prepared by a different vendor) have, when appropriate, used the median as a measure of central tendency to present relevant findings.  Though the median is less sensitive to extremes, it is not interpretable in terms of the normal distribution, and therefore, cannot be subjected to standard tests of statistical significance.  For this reason, the mean is used at the appropriate times in this study.</a:t>
            </a:r>
            <a:endParaRPr lang="en-US" sz="1800" b="0" dirty="0"/>
          </a:p>
          <a:p>
            <a:endParaRPr lang="en-US" dirty="0"/>
          </a:p>
        </p:txBody>
      </p:sp>
      <p:pic>
        <p:nvPicPr>
          <p:cNvPr id="5" name="Graphic 4" descr="Small paint brush">
            <a:extLst>
              <a:ext uri="{FF2B5EF4-FFF2-40B4-BE49-F238E27FC236}">
                <a16:creationId xmlns:a16="http://schemas.microsoft.com/office/drawing/2014/main" id="{1A1DD283-FD55-4571-8CEB-4F51438AF09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47274" y="1863819"/>
            <a:ext cx="408940" cy="381000"/>
          </a:xfrm>
          <a:prstGeom prst="rect">
            <a:avLst/>
          </a:prstGeom>
        </p:spPr>
      </p:pic>
      <p:pic>
        <p:nvPicPr>
          <p:cNvPr id="6" name="Graphic 5" descr="Small paint brush">
            <a:extLst>
              <a:ext uri="{FF2B5EF4-FFF2-40B4-BE49-F238E27FC236}">
                <a16:creationId xmlns:a16="http://schemas.microsoft.com/office/drawing/2014/main" id="{8A1A8F1D-6129-4A0E-B850-CA74A8095F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47274" y="3159219"/>
            <a:ext cx="408940" cy="381000"/>
          </a:xfrm>
          <a:prstGeom prst="rect">
            <a:avLst/>
          </a:prstGeom>
        </p:spPr>
      </p:pic>
      <p:sp>
        <p:nvSpPr>
          <p:cNvPr id="7" name="Slide Number Placeholder 1">
            <a:extLst>
              <a:ext uri="{FF2B5EF4-FFF2-40B4-BE49-F238E27FC236}">
                <a16:creationId xmlns:a16="http://schemas.microsoft.com/office/drawing/2014/main" id="{F1F7B89C-1A22-4B67-AC92-0E0CEA9D56C2}"/>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a:t>
            </a:fld>
            <a:endParaRPr lang="en-US" dirty="0"/>
          </a:p>
        </p:txBody>
      </p:sp>
    </p:spTree>
    <p:extLst>
      <p:ext uri="{BB962C8B-B14F-4D97-AF65-F5344CB8AC3E}">
        <p14:creationId xmlns:p14="http://schemas.microsoft.com/office/powerpoint/2010/main" val="1646496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150684483"/>
              </p:ext>
            </p:extLst>
          </p:nvPr>
        </p:nvGraphicFramePr>
        <p:xfrm>
          <a:off x="228600" y="2267371"/>
          <a:ext cx="6629400" cy="2380829"/>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169330">
                <a:tc>
                  <a:txBody>
                    <a:bodyPr/>
                    <a:lstStyle/>
                    <a:p>
                      <a:r>
                        <a:rPr lang="en-US" sz="1200" b="0" dirty="0">
                          <a:solidFill>
                            <a:schemeClr val="bg1"/>
                          </a:solidFill>
                        </a:rPr>
                        <a:t>All or nearly all</a:t>
                      </a:r>
                    </a:p>
                  </a:txBody>
                  <a:tcPr anchor="ctr">
                    <a:noFill/>
                  </a:tcPr>
                </a:tc>
                <a:tc>
                  <a:txBody>
                    <a:bodyPr/>
                    <a:lstStyle/>
                    <a:p>
                      <a:pPr algn="ctr"/>
                      <a:r>
                        <a:rPr lang="en-US" sz="1200" dirty="0">
                          <a:solidFill>
                            <a:schemeClr val="bg1"/>
                          </a:solidFill>
                        </a:rPr>
                        <a:t>5%</a:t>
                      </a:r>
                    </a:p>
                  </a:txBody>
                  <a:tcPr anchor="ctr">
                    <a:noFill/>
                  </a:tcPr>
                </a:tc>
                <a:tc>
                  <a:txBody>
                    <a:bodyPr/>
                    <a:lstStyle/>
                    <a:p>
                      <a:pPr algn="ctr"/>
                      <a:r>
                        <a:rPr lang="en-US" sz="1200" baseline="0" dirty="0">
                          <a:solidFill>
                            <a:schemeClr val="bg1"/>
                          </a:solidFill>
                        </a:rPr>
                        <a:t>5%</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4%</a:t>
                      </a:r>
                    </a:p>
                  </a:txBody>
                  <a:tcPr anchor="ctr">
                    <a:solidFill>
                      <a:schemeClr val="bg1">
                        <a:lumMod val="20000"/>
                        <a:lumOff val="80000"/>
                      </a:schemeClr>
                    </a:solidFill>
                  </a:tcPr>
                </a:tc>
                <a:extLst>
                  <a:ext uri="{0D108BD9-81ED-4DB2-BD59-A6C34878D82A}">
                    <a16:rowId xmlns:a16="http://schemas.microsoft.com/office/drawing/2014/main" val="4230878191"/>
                  </a:ext>
                </a:extLst>
              </a:tr>
              <a:tr h="209620">
                <a:tc>
                  <a:txBody>
                    <a:bodyPr/>
                    <a:lstStyle/>
                    <a:p>
                      <a:r>
                        <a:rPr lang="en-US" sz="1200" b="0" dirty="0">
                          <a:solidFill>
                            <a:schemeClr val="bg1"/>
                          </a:solidFill>
                        </a:rPr>
                        <a:t>About 3/4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1%</a:t>
                      </a:r>
                    </a:p>
                  </a:txBody>
                  <a:tcPr anchor="ctr">
                    <a:noFill/>
                  </a:tcPr>
                </a:tc>
                <a:tc>
                  <a:txBody>
                    <a:bodyPr/>
                    <a:lstStyle/>
                    <a:p>
                      <a:pPr algn="ctr"/>
                      <a:r>
                        <a:rPr lang="en-US" sz="1200" baseline="0" dirty="0">
                          <a:solidFill>
                            <a:schemeClr val="bg1"/>
                          </a:solidFill>
                        </a:rPr>
                        <a:t>2%</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2%</a:t>
                      </a:r>
                    </a:p>
                  </a:txBody>
                  <a:tcPr anchor="ctr">
                    <a:solidFill>
                      <a:schemeClr val="bg1">
                        <a:lumMod val="20000"/>
                        <a:lumOff val="80000"/>
                      </a:schemeClr>
                    </a:solidFill>
                  </a:tcPr>
                </a:tc>
                <a:extLst>
                  <a:ext uri="{0D108BD9-81ED-4DB2-BD59-A6C34878D82A}">
                    <a16:rowId xmlns:a16="http://schemas.microsoft.com/office/drawing/2014/main" val="399659408"/>
                  </a:ext>
                </a:extLst>
              </a:tr>
              <a:tr h="173710">
                <a:tc>
                  <a:txBody>
                    <a:bodyPr/>
                    <a:lstStyle/>
                    <a:p>
                      <a:r>
                        <a:rPr lang="en-US" sz="1200" b="0" dirty="0">
                          <a:solidFill>
                            <a:schemeClr val="bg1"/>
                          </a:solidFill>
                        </a:rPr>
                        <a:t>About 1/2</a:t>
                      </a:r>
                    </a:p>
                  </a:txBody>
                  <a:tcPr anchor="ctr">
                    <a:noFill/>
                  </a:tcPr>
                </a:tc>
                <a:tc>
                  <a:txBody>
                    <a:bodyPr/>
                    <a:lstStyle/>
                    <a:p>
                      <a:pPr algn="ctr"/>
                      <a:r>
                        <a:rPr lang="en-US" sz="1200" dirty="0">
                          <a:solidFill>
                            <a:schemeClr val="bg1"/>
                          </a:solidFill>
                        </a:rPr>
                        <a:t>3%</a:t>
                      </a:r>
                    </a:p>
                  </a:txBody>
                  <a:tcPr anchor="ctr">
                    <a:noFill/>
                  </a:tcPr>
                </a:tc>
                <a:tc>
                  <a:txBody>
                    <a:bodyPr/>
                    <a:lstStyle/>
                    <a:p>
                      <a:pPr algn="ctr"/>
                      <a:r>
                        <a:rPr lang="en-US" sz="1200" baseline="0" dirty="0">
                          <a:solidFill>
                            <a:schemeClr val="bg1"/>
                          </a:solidFill>
                        </a:rPr>
                        <a:t>3%</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2%</a:t>
                      </a:r>
                    </a:p>
                  </a:txBody>
                  <a:tcPr anchor="ctr">
                    <a:solidFill>
                      <a:schemeClr val="bg1">
                        <a:lumMod val="20000"/>
                        <a:lumOff val="80000"/>
                      </a:schemeClr>
                    </a:solidFill>
                  </a:tcPr>
                </a:tc>
                <a:extLst>
                  <a:ext uri="{0D108BD9-81ED-4DB2-BD59-A6C34878D82A}">
                    <a16:rowId xmlns:a16="http://schemas.microsoft.com/office/drawing/2014/main" val="2159702854"/>
                  </a:ext>
                </a:extLst>
              </a:tr>
              <a:tr h="137800">
                <a:tc>
                  <a:txBody>
                    <a:bodyPr/>
                    <a:lstStyle/>
                    <a:p>
                      <a:pPr marL="0" algn="l" defTabSz="914400" rtl="0" eaLnBrk="1" latinLnBrk="0" hangingPunct="1"/>
                      <a:r>
                        <a:rPr lang="en-US" sz="1200" b="0" kern="1200" dirty="0">
                          <a:solidFill>
                            <a:schemeClr val="bg1"/>
                          </a:solidFill>
                          <a:latin typeface="+mn-lt"/>
                          <a:ea typeface="+mn-ea"/>
                          <a:cs typeface="+mn-cs"/>
                        </a:rPr>
                        <a:t>About 1/4</a:t>
                      </a:r>
                    </a:p>
                  </a:txBody>
                  <a:tcPr anchor="ctr">
                    <a:noFill/>
                  </a:tcPr>
                </a:tc>
                <a:tc>
                  <a:txBody>
                    <a:bodyPr/>
                    <a:lstStyle/>
                    <a:p>
                      <a:pPr algn="ctr"/>
                      <a:r>
                        <a:rPr lang="en-US" sz="1200" dirty="0">
                          <a:solidFill>
                            <a:schemeClr val="bg1"/>
                          </a:solidFill>
                        </a:rPr>
                        <a:t>8%</a:t>
                      </a:r>
                    </a:p>
                  </a:txBody>
                  <a:tcPr anchor="ctr">
                    <a:noFill/>
                  </a:tcPr>
                </a:tc>
                <a:tc>
                  <a:txBody>
                    <a:bodyPr/>
                    <a:lstStyle/>
                    <a:p>
                      <a:pPr algn="ctr"/>
                      <a:r>
                        <a:rPr lang="en-US" sz="1200" baseline="0" dirty="0">
                          <a:solidFill>
                            <a:schemeClr val="bg1"/>
                          </a:solidFill>
                        </a:rPr>
                        <a:t>8%</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6%</a:t>
                      </a:r>
                    </a:p>
                  </a:txBody>
                  <a:tcPr anchor="ctr">
                    <a:solidFill>
                      <a:schemeClr val="bg1">
                        <a:lumMod val="20000"/>
                        <a:lumOff val="80000"/>
                      </a:schemeClr>
                    </a:solidFill>
                  </a:tcPr>
                </a:tc>
                <a:extLst>
                  <a:ext uri="{0D108BD9-81ED-4DB2-BD59-A6C34878D82A}">
                    <a16:rowId xmlns:a16="http://schemas.microsoft.com/office/drawing/2014/main" val="3343760334"/>
                  </a:ext>
                </a:extLst>
              </a:tr>
              <a:tr h="0">
                <a:tc>
                  <a:txBody>
                    <a:bodyPr/>
                    <a:lstStyle/>
                    <a:p>
                      <a:r>
                        <a:rPr lang="en-US" sz="1200" b="0" dirty="0">
                          <a:solidFill>
                            <a:schemeClr val="bg1"/>
                          </a:solidFill>
                        </a:rPr>
                        <a:t>A little </a:t>
                      </a:r>
                    </a:p>
                  </a:txBody>
                  <a:tcPr anchor="ctr">
                    <a:noFill/>
                  </a:tcPr>
                </a:tc>
                <a:tc>
                  <a:txBody>
                    <a:bodyPr/>
                    <a:lstStyle/>
                    <a:p>
                      <a:pPr algn="ctr"/>
                      <a:r>
                        <a:rPr lang="en-US" sz="1200" dirty="0">
                          <a:solidFill>
                            <a:schemeClr val="bg1"/>
                          </a:solidFill>
                        </a:rPr>
                        <a:t>39%</a:t>
                      </a:r>
                    </a:p>
                  </a:txBody>
                  <a:tcPr anchor="ctr">
                    <a:noFill/>
                  </a:tcPr>
                </a:tc>
                <a:tc>
                  <a:txBody>
                    <a:bodyPr/>
                    <a:lstStyle/>
                    <a:p>
                      <a:pPr algn="ctr"/>
                      <a:r>
                        <a:rPr lang="en-US" sz="1200" baseline="0" dirty="0">
                          <a:solidFill>
                            <a:schemeClr val="bg1"/>
                          </a:solidFill>
                        </a:rPr>
                        <a:t>41%</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35%</a:t>
                      </a:r>
                    </a:p>
                  </a:txBody>
                  <a:tcPr anchor="ctr">
                    <a:solidFill>
                      <a:schemeClr val="bg1">
                        <a:lumMod val="20000"/>
                        <a:lumOff val="80000"/>
                      </a:schemeClr>
                    </a:solidFill>
                  </a:tcPr>
                </a:tc>
                <a:extLst>
                  <a:ext uri="{0D108BD9-81ED-4DB2-BD59-A6C34878D82A}">
                    <a16:rowId xmlns:a16="http://schemas.microsoft.com/office/drawing/2014/main" val="1260973540"/>
                  </a:ext>
                </a:extLst>
              </a:tr>
              <a:tr h="142180">
                <a:tc>
                  <a:txBody>
                    <a:bodyPr/>
                    <a:lstStyle/>
                    <a:p>
                      <a:r>
                        <a:rPr lang="en-US" sz="1200" b="0" dirty="0">
                          <a:solidFill>
                            <a:schemeClr val="bg1"/>
                          </a:solidFill>
                        </a:rPr>
                        <a:t>None</a:t>
                      </a:r>
                    </a:p>
                  </a:txBody>
                  <a:tcPr anchor="ctr">
                    <a:noFill/>
                  </a:tcPr>
                </a:tc>
                <a:tc>
                  <a:txBody>
                    <a:bodyPr/>
                    <a:lstStyle/>
                    <a:p>
                      <a:pPr algn="ctr"/>
                      <a:r>
                        <a:rPr lang="en-US" sz="1200" dirty="0">
                          <a:solidFill>
                            <a:schemeClr val="bg1"/>
                          </a:solidFill>
                        </a:rPr>
                        <a:t>44%</a:t>
                      </a:r>
                    </a:p>
                  </a:txBody>
                  <a:tcPr anchor="ctr">
                    <a:noFill/>
                  </a:tcPr>
                </a:tc>
                <a:tc>
                  <a:txBody>
                    <a:bodyPr/>
                    <a:lstStyle/>
                    <a:p>
                      <a:pPr algn="ctr"/>
                      <a:r>
                        <a:rPr lang="en-US" sz="1200" baseline="0" dirty="0">
                          <a:solidFill>
                            <a:schemeClr val="bg1"/>
                          </a:solidFill>
                        </a:rPr>
                        <a:t>40%</a:t>
                      </a:r>
                      <a:endParaRPr lang="en-US" sz="12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51%</a:t>
                      </a:r>
                    </a:p>
                  </a:txBody>
                  <a:tcPr anchor="ctr">
                    <a:solidFill>
                      <a:schemeClr val="bg1">
                        <a:lumMod val="20000"/>
                        <a:lumOff val="80000"/>
                      </a:schemeClr>
                    </a:solidFill>
                  </a:tcPr>
                </a:tc>
                <a:extLst>
                  <a:ext uri="{0D108BD9-81ED-4DB2-BD59-A6C34878D82A}">
                    <a16:rowId xmlns:a16="http://schemas.microsoft.com/office/drawing/2014/main" val="1118177052"/>
                  </a:ext>
                </a:extLst>
              </a:tr>
              <a:tr h="15409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15. About how much  of your income in the past 12 months was from selling your own artworks?</a:t>
            </a:r>
            <a:endParaRPr lang="en-US" sz="140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40</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75429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754290"/>
            <a:ext cx="612648" cy="417577"/>
          </a:xfrm>
          <a:prstGeom prst="rect">
            <a:avLst/>
          </a:prstGeom>
        </p:spPr>
      </p:pic>
      <p:sp>
        <p:nvSpPr>
          <p:cNvPr id="7" name="TextBox 6">
            <a:extLst>
              <a:ext uri="{FF2B5EF4-FFF2-40B4-BE49-F238E27FC236}">
                <a16:creationId xmlns:a16="http://schemas.microsoft.com/office/drawing/2014/main" id="{7CB6B429-E367-4EAF-83F3-7EBCED36F127}"/>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1845578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565315075"/>
              </p:ext>
            </p:extLst>
          </p:nvPr>
        </p:nvGraphicFramePr>
        <p:xfrm>
          <a:off x="228600" y="1960880"/>
          <a:ext cx="6629401" cy="2425680"/>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284284">
                <a:tc>
                  <a:txBody>
                    <a:bodyPr/>
                    <a:lstStyle/>
                    <a:p>
                      <a:r>
                        <a:rPr lang="en-US" sz="1200" b="0" dirty="0">
                          <a:solidFill>
                            <a:schemeClr val="bg1"/>
                          </a:solidFill>
                        </a:rPr>
                        <a:t>All or nearly all</a:t>
                      </a:r>
                    </a:p>
                  </a:txBody>
                  <a:tcPr anchor="ctr">
                    <a:noFill/>
                  </a:tcPr>
                </a:tc>
                <a:tc>
                  <a:txBody>
                    <a:bodyPr/>
                    <a:lstStyle/>
                    <a:p>
                      <a:pPr algn="ctr"/>
                      <a:r>
                        <a:rPr lang="en-US" sz="1200" baseline="0" dirty="0">
                          <a:solidFill>
                            <a:schemeClr val="bg1"/>
                          </a:solidFill>
                        </a:rPr>
                        <a:t>0%</a:t>
                      </a:r>
                    </a:p>
                  </a:txBody>
                  <a:tcPr anchor="ctr">
                    <a:noFill/>
                  </a:tcPr>
                </a:tc>
                <a:tc>
                  <a:txBody>
                    <a:bodyPr/>
                    <a:lstStyle/>
                    <a:p>
                      <a:pPr algn="ctr"/>
                      <a:r>
                        <a:rPr lang="en-US" sz="1200" dirty="0">
                          <a:solidFill>
                            <a:schemeClr val="bg1"/>
                          </a:solidFill>
                        </a:rPr>
                        <a:t>51%</a:t>
                      </a:r>
                    </a:p>
                  </a:txBody>
                  <a:tcPr anchor="ctr">
                    <a:noFill/>
                  </a:tcPr>
                </a:tc>
                <a:tc>
                  <a:txBody>
                    <a:bodyPr/>
                    <a:lstStyle/>
                    <a:p>
                      <a:pPr algn="ctr"/>
                      <a:r>
                        <a:rPr lang="en-US" sz="1200" dirty="0">
                          <a:solidFill>
                            <a:schemeClr val="bg1"/>
                          </a:solidFill>
                        </a:rPr>
                        <a:t>0%</a:t>
                      </a:r>
                    </a:p>
                  </a:txBody>
                  <a:tcPr anchor="ctr">
                    <a:noFill/>
                  </a:tcPr>
                </a:tc>
                <a:extLst>
                  <a:ext uri="{0D108BD9-81ED-4DB2-BD59-A6C34878D82A}">
                    <a16:rowId xmlns:a16="http://schemas.microsoft.com/office/drawing/2014/main" val="397109603"/>
                  </a:ext>
                </a:extLst>
              </a:tr>
              <a:tr h="284284">
                <a:tc>
                  <a:txBody>
                    <a:bodyPr/>
                    <a:lstStyle/>
                    <a:p>
                      <a:r>
                        <a:rPr lang="en-US" sz="1200" b="0" dirty="0">
                          <a:solidFill>
                            <a:schemeClr val="bg1"/>
                          </a:solidFill>
                        </a:rPr>
                        <a:t>About 3/4</a:t>
                      </a:r>
                    </a:p>
                  </a:txBody>
                  <a:tcPr anchor="ctr">
                    <a:noFill/>
                  </a:tcPr>
                </a:tc>
                <a:tc>
                  <a:txBody>
                    <a:bodyPr/>
                    <a:lstStyle/>
                    <a:p>
                      <a:pPr algn="ctr"/>
                      <a:r>
                        <a:rPr lang="en-US" sz="1200" baseline="0" dirty="0">
                          <a:solidFill>
                            <a:schemeClr val="bg1"/>
                          </a:solidFill>
                        </a:rPr>
                        <a:t>0%</a:t>
                      </a:r>
                    </a:p>
                  </a:txBody>
                  <a:tcPr anchor="ctr">
                    <a:noFill/>
                  </a:tcPr>
                </a:tc>
                <a:tc>
                  <a:txBody>
                    <a:bodyPr/>
                    <a:lstStyle/>
                    <a:p>
                      <a:pPr algn="ctr"/>
                      <a:r>
                        <a:rPr lang="en-US" sz="1200" dirty="0">
                          <a:solidFill>
                            <a:schemeClr val="bg1"/>
                          </a:solidFill>
                        </a:rPr>
                        <a:t>15%</a:t>
                      </a:r>
                    </a:p>
                  </a:txBody>
                  <a:tcPr anchor="ctr">
                    <a:noFill/>
                  </a:tcPr>
                </a:tc>
                <a:tc>
                  <a:txBody>
                    <a:bodyPr/>
                    <a:lstStyle/>
                    <a:p>
                      <a:pPr algn="ctr"/>
                      <a:r>
                        <a:rPr lang="en-US" sz="1200" dirty="0">
                          <a:solidFill>
                            <a:schemeClr val="bg1"/>
                          </a:solidFill>
                        </a:rPr>
                        <a:t>0%</a:t>
                      </a:r>
                    </a:p>
                  </a:txBody>
                  <a:tcPr anchor="ctr">
                    <a:noFill/>
                  </a:tcPr>
                </a:tc>
                <a:extLst>
                  <a:ext uri="{0D108BD9-81ED-4DB2-BD59-A6C34878D82A}">
                    <a16:rowId xmlns:a16="http://schemas.microsoft.com/office/drawing/2014/main" val="2768102795"/>
                  </a:ext>
                </a:extLst>
              </a:tr>
              <a:tr h="284284">
                <a:tc>
                  <a:txBody>
                    <a:bodyPr/>
                    <a:lstStyle/>
                    <a:p>
                      <a:r>
                        <a:rPr lang="en-US" sz="1200" b="0" dirty="0">
                          <a:solidFill>
                            <a:schemeClr val="bg1"/>
                          </a:solidFill>
                        </a:rPr>
                        <a:t>About 1/2</a:t>
                      </a:r>
                    </a:p>
                  </a:txBody>
                  <a:tcPr anchor="ctr">
                    <a:noFill/>
                  </a:tcPr>
                </a:tc>
                <a:tc>
                  <a:txBody>
                    <a:bodyPr/>
                    <a:lstStyle/>
                    <a:p>
                      <a:pPr algn="ctr"/>
                      <a:r>
                        <a:rPr lang="en-US" sz="1200" baseline="0" dirty="0">
                          <a:solidFill>
                            <a:schemeClr val="bg1"/>
                          </a:solidFill>
                        </a:rPr>
                        <a:t>0%</a:t>
                      </a:r>
                    </a:p>
                  </a:txBody>
                  <a:tcPr anchor="ctr">
                    <a:noFill/>
                  </a:tcPr>
                </a:tc>
                <a:tc>
                  <a:txBody>
                    <a:bodyPr/>
                    <a:lstStyle/>
                    <a:p>
                      <a:pPr algn="ctr"/>
                      <a:r>
                        <a:rPr lang="en-US" sz="1200" dirty="0">
                          <a:solidFill>
                            <a:schemeClr val="bg1"/>
                          </a:solidFill>
                        </a:rPr>
                        <a:t>34%</a:t>
                      </a:r>
                    </a:p>
                  </a:txBody>
                  <a:tcPr anchor="ctr">
                    <a:noFill/>
                  </a:tcPr>
                </a:tc>
                <a:tc>
                  <a:txBody>
                    <a:bodyPr/>
                    <a:lstStyle/>
                    <a:p>
                      <a:pPr algn="ctr"/>
                      <a:r>
                        <a:rPr lang="en-US" sz="1200" dirty="0">
                          <a:solidFill>
                            <a:schemeClr val="bg1"/>
                          </a:solidFill>
                        </a:rPr>
                        <a:t>0%</a:t>
                      </a:r>
                    </a:p>
                  </a:txBody>
                  <a:tcPr anchor="ctr">
                    <a:noFill/>
                  </a:tcPr>
                </a:tc>
                <a:extLst>
                  <a:ext uri="{0D108BD9-81ED-4DB2-BD59-A6C34878D82A}">
                    <a16:rowId xmlns:a16="http://schemas.microsoft.com/office/drawing/2014/main" val="1338594790"/>
                  </a:ext>
                </a:extLst>
              </a:tr>
              <a:tr h="284284">
                <a:tc>
                  <a:txBody>
                    <a:bodyPr/>
                    <a:lstStyle/>
                    <a:p>
                      <a:pPr marL="0" algn="l" defTabSz="914400" rtl="0" eaLnBrk="1" latinLnBrk="0" hangingPunct="1"/>
                      <a:r>
                        <a:rPr lang="en-US" sz="1200" b="0" kern="1200" dirty="0">
                          <a:solidFill>
                            <a:schemeClr val="bg1"/>
                          </a:solidFill>
                          <a:latin typeface="+mn-lt"/>
                          <a:ea typeface="+mn-ea"/>
                          <a:cs typeface="+mn-cs"/>
                        </a:rPr>
                        <a:t>About 1/4</a:t>
                      </a:r>
                    </a:p>
                  </a:txBody>
                  <a:tcPr anchor="ctr">
                    <a:noFill/>
                  </a:tcPr>
                </a:tc>
                <a:tc>
                  <a:txBody>
                    <a:bodyPr/>
                    <a:lstStyle/>
                    <a:p>
                      <a:pPr algn="ctr"/>
                      <a:r>
                        <a:rPr lang="en-US" sz="1200" baseline="0" dirty="0">
                          <a:solidFill>
                            <a:schemeClr val="bg1"/>
                          </a:solidFill>
                        </a:rPr>
                        <a:t>8%</a:t>
                      </a:r>
                    </a:p>
                  </a:txBody>
                  <a:tcPr anchor="ctr">
                    <a:noFill/>
                  </a:tcPr>
                </a:tc>
                <a:tc>
                  <a:txBody>
                    <a:bodyPr/>
                    <a:lstStyle/>
                    <a:p>
                      <a:pPr algn="ctr"/>
                      <a:r>
                        <a:rPr lang="en-US" sz="1200" dirty="0">
                          <a:solidFill>
                            <a:schemeClr val="bg1"/>
                          </a:solidFill>
                        </a:rPr>
                        <a:t>0%</a:t>
                      </a:r>
                    </a:p>
                  </a:txBody>
                  <a:tcPr anchor="ctr">
                    <a:noFill/>
                  </a:tcPr>
                </a:tc>
                <a:tc>
                  <a:txBody>
                    <a:bodyPr/>
                    <a:lstStyle/>
                    <a:p>
                      <a:pPr algn="ctr"/>
                      <a:r>
                        <a:rPr lang="en-US" sz="1200" dirty="0">
                          <a:solidFill>
                            <a:schemeClr val="bg1"/>
                          </a:solidFill>
                        </a:rPr>
                        <a:t>9%</a:t>
                      </a:r>
                    </a:p>
                  </a:txBody>
                  <a:tcPr anchor="ctr">
                    <a:noFill/>
                  </a:tcPr>
                </a:tc>
                <a:extLst>
                  <a:ext uri="{0D108BD9-81ED-4DB2-BD59-A6C34878D82A}">
                    <a16:rowId xmlns:a16="http://schemas.microsoft.com/office/drawing/2014/main" val="1224528714"/>
                  </a:ext>
                </a:extLst>
              </a:tr>
              <a:tr h="284284">
                <a:tc>
                  <a:txBody>
                    <a:bodyPr/>
                    <a:lstStyle/>
                    <a:p>
                      <a:r>
                        <a:rPr lang="en-US" sz="1200" b="0" dirty="0">
                          <a:solidFill>
                            <a:schemeClr val="bg1"/>
                          </a:solidFill>
                        </a:rPr>
                        <a:t>A little </a:t>
                      </a:r>
                    </a:p>
                  </a:txBody>
                  <a:tcPr anchor="ctr">
                    <a:noFill/>
                  </a:tcPr>
                </a:tc>
                <a:tc>
                  <a:txBody>
                    <a:bodyPr/>
                    <a:lstStyle/>
                    <a:p>
                      <a:pPr algn="ctr"/>
                      <a:r>
                        <a:rPr lang="en-US" sz="1200" baseline="0" dirty="0">
                          <a:solidFill>
                            <a:schemeClr val="bg1"/>
                          </a:solidFill>
                        </a:rPr>
                        <a:t>38%</a:t>
                      </a:r>
                    </a:p>
                  </a:txBody>
                  <a:tcPr anchor="ctr">
                    <a:noFill/>
                  </a:tcPr>
                </a:tc>
                <a:tc>
                  <a:txBody>
                    <a:bodyPr/>
                    <a:lstStyle/>
                    <a:p>
                      <a:pPr algn="ctr"/>
                      <a:r>
                        <a:rPr lang="en-US" sz="1200" dirty="0">
                          <a:solidFill>
                            <a:schemeClr val="bg1"/>
                          </a:solidFill>
                        </a:rPr>
                        <a:t>0%</a:t>
                      </a:r>
                    </a:p>
                  </a:txBody>
                  <a:tcPr anchor="ctr">
                    <a:noFill/>
                  </a:tcPr>
                </a:tc>
                <a:tc>
                  <a:txBody>
                    <a:bodyPr/>
                    <a:lstStyle/>
                    <a:p>
                      <a:pPr algn="ctr"/>
                      <a:r>
                        <a:rPr lang="en-US" sz="1200" dirty="0">
                          <a:solidFill>
                            <a:schemeClr val="bg1"/>
                          </a:solidFill>
                        </a:rPr>
                        <a:t>44%</a:t>
                      </a:r>
                    </a:p>
                  </a:txBody>
                  <a:tcPr anchor="ctr">
                    <a:noFill/>
                  </a:tcPr>
                </a:tc>
                <a:extLst>
                  <a:ext uri="{0D108BD9-81ED-4DB2-BD59-A6C34878D82A}">
                    <a16:rowId xmlns:a16="http://schemas.microsoft.com/office/drawing/2014/main" val="3078774984"/>
                  </a:ext>
                </a:extLst>
              </a:tr>
              <a:tr h="284284">
                <a:tc>
                  <a:txBody>
                    <a:bodyPr/>
                    <a:lstStyle/>
                    <a:p>
                      <a:r>
                        <a:rPr lang="en-US" sz="1200" b="0" dirty="0">
                          <a:solidFill>
                            <a:schemeClr val="bg1"/>
                          </a:solidFill>
                        </a:rPr>
                        <a:t>None</a:t>
                      </a:r>
                    </a:p>
                  </a:txBody>
                  <a:tcPr anchor="ctr">
                    <a:noFill/>
                  </a:tcPr>
                </a:tc>
                <a:tc>
                  <a:txBody>
                    <a:bodyPr/>
                    <a:lstStyle/>
                    <a:p>
                      <a:pPr algn="ctr"/>
                      <a:r>
                        <a:rPr lang="en-US" sz="1200" baseline="0" dirty="0">
                          <a:solidFill>
                            <a:schemeClr val="bg1"/>
                          </a:solidFill>
                        </a:rPr>
                        <a:t>54%</a:t>
                      </a:r>
                    </a:p>
                  </a:txBody>
                  <a:tcPr anchor="ctr">
                    <a:noFill/>
                  </a:tcPr>
                </a:tc>
                <a:tc>
                  <a:txBody>
                    <a:bodyPr/>
                    <a:lstStyle/>
                    <a:p>
                      <a:pPr algn="ctr"/>
                      <a:r>
                        <a:rPr lang="en-US" sz="1200" dirty="0">
                          <a:solidFill>
                            <a:schemeClr val="bg1"/>
                          </a:solidFill>
                        </a:rPr>
                        <a:t>0%</a:t>
                      </a:r>
                    </a:p>
                  </a:txBody>
                  <a:tcPr anchor="ctr">
                    <a:noFill/>
                  </a:tcPr>
                </a:tc>
                <a:tc>
                  <a:txBody>
                    <a:bodyPr/>
                    <a:lstStyle/>
                    <a:p>
                      <a:pPr algn="ctr"/>
                      <a:r>
                        <a:rPr lang="en-US" sz="1200" dirty="0">
                          <a:solidFill>
                            <a:schemeClr val="bg1"/>
                          </a:solidFill>
                        </a:rPr>
                        <a:t>48%</a:t>
                      </a:r>
                    </a:p>
                  </a:txBody>
                  <a:tcPr anchor="ctr">
                    <a:noFill/>
                  </a:tcPr>
                </a:tc>
                <a:extLst>
                  <a:ext uri="{0D108BD9-81ED-4DB2-BD59-A6C34878D82A}">
                    <a16:rowId xmlns:a16="http://schemas.microsoft.com/office/drawing/2014/main" val="2381404749"/>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72390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15. About how much  of your income in the past 12 months was from selling your own artworks?</a:t>
            </a:r>
            <a:endParaRPr lang="en-US" sz="1400" dirty="0"/>
          </a:p>
        </p:txBody>
      </p:sp>
      <p:sp>
        <p:nvSpPr>
          <p:cNvPr id="7" name="Slide Number Placeholder 1">
            <a:extLst>
              <a:ext uri="{FF2B5EF4-FFF2-40B4-BE49-F238E27FC236}">
                <a16:creationId xmlns:a16="http://schemas.microsoft.com/office/drawing/2014/main" id="{21FEC7F9-DEF7-415B-B40D-EA63971A30EB}"/>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41</a:t>
            </a:fld>
            <a:endParaRPr lang="en-US" dirty="0"/>
          </a:p>
        </p:txBody>
      </p:sp>
      <p:sp>
        <p:nvSpPr>
          <p:cNvPr id="5" name="TextBox 4">
            <a:extLst>
              <a:ext uri="{FF2B5EF4-FFF2-40B4-BE49-F238E27FC236}">
                <a16:creationId xmlns:a16="http://schemas.microsoft.com/office/drawing/2014/main" id="{FC7826C9-1BF7-4686-9B45-1A2F63030332}"/>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2007740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Sources of Inspiration – U.S.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Despite some important question wording changes, the relative ordering of sources of inspiration (termed “resources you look at in 2015) was similar in 2015 and 2018.</a:t>
            </a:r>
          </a:p>
          <a:p>
            <a:pPr lvl="1">
              <a:buFont typeface="Wingdings" panose="05000000000000000000" pitchFamily="2" charset="2"/>
              <a:buChar char="Ø"/>
            </a:pPr>
            <a:r>
              <a:rPr lang="en-US" b="0" dirty="0">
                <a:solidFill>
                  <a:schemeClr val="bg1"/>
                </a:solidFill>
              </a:rPr>
              <a:t>Books top the list of information/inspiration resources in both years.</a:t>
            </a:r>
          </a:p>
          <a:p>
            <a:pPr lvl="1">
              <a:buFont typeface="Wingdings" panose="05000000000000000000" pitchFamily="2" charset="2"/>
              <a:buChar char="Ø"/>
            </a:pPr>
            <a:r>
              <a:rPr lang="en-US" b="0" dirty="0">
                <a:solidFill>
                  <a:schemeClr val="bg1"/>
                </a:solidFill>
              </a:rPr>
              <a:t>Online resources also figure prominently in both years.</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42</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276600"/>
          <a:ext cx="4749800" cy="271272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Top 10 Responses</a:t>
                      </a:r>
                    </a:p>
                  </a:txBody>
                  <a:tcP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Books</a:t>
                      </a:r>
                    </a:p>
                  </a:txBody>
                  <a:tcPr anchor="ctr"/>
                </a:tc>
                <a:tc>
                  <a:txBody>
                    <a:bodyPr/>
                    <a:lstStyle/>
                    <a:p>
                      <a:pPr algn="ctr"/>
                      <a:r>
                        <a:rPr lang="en-US" sz="1000" dirty="0">
                          <a:solidFill>
                            <a:schemeClr val="bg1"/>
                          </a:solidFill>
                        </a:rPr>
                        <a:t>75%</a:t>
                      </a:r>
                    </a:p>
                  </a:txBody>
                  <a:tcPr/>
                </a:tc>
                <a:tc>
                  <a:txBody>
                    <a:bodyPr/>
                    <a:lstStyle/>
                    <a:p>
                      <a:pPr algn="ctr"/>
                      <a:r>
                        <a:rPr lang="en-US" sz="1000" dirty="0">
                          <a:solidFill>
                            <a:schemeClr val="bg1"/>
                          </a:solidFill>
                        </a:rPr>
                        <a:t>66%</a:t>
                      </a:r>
                      <a:endParaRPr lang="en-US" sz="1000" b="1" dirty="0">
                        <a:solidFill>
                          <a:schemeClr val="bg1"/>
                        </a:solidFill>
                      </a:endParaRP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Individual artists’ websites or blogs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74%</a:t>
                      </a:r>
                    </a:p>
                  </a:txBody>
                  <a:tcPr/>
                </a:tc>
                <a:tc>
                  <a:txBody>
                    <a:bodyPr/>
                    <a:lstStyle/>
                    <a:p>
                      <a:pPr algn="ctr"/>
                      <a:r>
                        <a:rPr lang="en-US" sz="1000" dirty="0">
                          <a:solidFill>
                            <a:schemeClr val="bg1"/>
                          </a:solidFill>
                        </a:rPr>
                        <a:t>62%</a:t>
                      </a: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YouTube</a:t>
                      </a:r>
                    </a:p>
                  </a:txBody>
                  <a:tcPr anchor="ctr"/>
                </a:tc>
                <a:tc>
                  <a:txBody>
                    <a:bodyPr/>
                    <a:lstStyle/>
                    <a:p>
                      <a:pPr algn="ctr"/>
                      <a:r>
                        <a:rPr lang="en-US" sz="1000" dirty="0">
                          <a:solidFill>
                            <a:schemeClr val="bg1"/>
                          </a:solidFill>
                        </a:rPr>
                        <a:t>45%</a:t>
                      </a:r>
                    </a:p>
                  </a:txBody>
                  <a:tcPr/>
                </a:tc>
                <a:tc>
                  <a:txBody>
                    <a:bodyPr/>
                    <a:lstStyle/>
                    <a:p>
                      <a:pPr algn="ctr"/>
                      <a:r>
                        <a:rPr lang="en-US" sz="1000" dirty="0">
                          <a:solidFill>
                            <a:schemeClr val="bg1"/>
                          </a:solidFill>
                        </a:rPr>
                        <a:t>56%</a:t>
                      </a: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Search engines </a:t>
                      </a:r>
                      <a:endParaRPr lang="en-US" sz="1000" b="1" kern="1200" dirty="0">
                        <a:solidFill>
                          <a:schemeClr val="bg1"/>
                        </a:solidFill>
                        <a:latin typeface="+mn-lt"/>
                        <a:ea typeface="+mn-ea"/>
                        <a:cs typeface="+mn-cs"/>
                      </a:endParaRPr>
                    </a:p>
                  </a:txBody>
                  <a:tcPr anchor="ctr"/>
                </a:tc>
                <a:tc>
                  <a:txBody>
                    <a:bodyPr/>
                    <a:lstStyle/>
                    <a:p>
                      <a:pPr algn="ctr"/>
                      <a:r>
                        <a:rPr lang="en-US" sz="1000" dirty="0">
                          <a:solidFill>
                            <a:schemeClr val="bg1"/>
                          </a:solidFill>
                        </a:rPr>
                        <a:t>58%</a:t>
                      </a:r>
                    </a:p>
                  </a:txBody>
                  <a:tcPr/>
                </a:tc>
                <a:tc>
                  <a:txBody>
                    <a:bodyPr/>
                    <a:lstStyle/>
                    <a:p>
                      <a:pPr algn="ctr"/>
                      <a:r>
                        <a:rPr lang="en-US" sz="1000" dirty="0">
                          <a:solidFill>
                            <a:schemeClr val="bg1"/>
                          </a:solidFill>
                        </a:rPr>
                        <a:t>55%</a:t>
                      </a:r>
                      <a:endParaRPr lang="en-US" sz="1000" baseline="30000" dirty="0">
                        <a:solidFill>
                          <a:schemeClr val="bg1"/>
                        </a:solidFill>
                      </a:endParaRP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Magazines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67%</a:t>
                      </a:r>
                    </a:p>
                  </a:txBody>
                  <a:tcPr anchor="ctr"/>
                </a:tc>
                <a:tc>
                  <a:txBody>
                    <a:bodyPr/>
                    <a:lstStyle/>
                    <a:p>
                      <a:pPr algn="ctr"/>
                      <a:r>
                        <a:rPr lang="en-US" sz="1000" dirty="0">
                          <a:solidFill>
                            <a:schemeClr val="bg1"/>
                          </a:solidFill>
                        </a:rPr>
                        <a:t>50%</a:t>
                      </a:r>
                      <a:endParaRPr lang="en-US" sz="1000" baseline="30000" dirty="0">
                        <a:solidFill>
                          <a:schemeClr val="bg1"/>
                        </a:solidFill>
                      </a:endParaRP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Google Images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50%</a:t>
                      </a:r>
                    </a:p>
                  </a:txBody>
                  <a:tcPr anchor="ctr"/>
                </a:tc>
                <a:tc>
                  <a:txBody>
                    <a:bodyPr/>
                    <a:lstStyle/>
                    <a:p>
                      <a:pPr algn="ctr"/>
                      <a:r>
                        <a:rPr lang="en-US" sz="1000" dirty="0">
                          <a:solidFill>
                            <a:schemeClr val="bg1"/>
                          </a:solidFill>
                        </a:rPr>
                        <a:t>49%</a:t>
                      </a: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Pinterest</a:t>
                      </a:r>
                    </a:p>
                  </a:txBody>
                  <a:tcPr anchor="ctr"/>
                </a:tc>
                <a:tc>
                  <a:txBody>
                    <a:bodyPr/>
                    <a:lstStyle/>
                    <a:p>
                      <a:pPr algn="ctr"/>
                      <a:r>
                        <a:rPr lang="en-US" sz="1000" dirty="0">
                          <a:solidFill>
                            <a:schemeClr val="bg1"/>
                          </a:solidFill>
                        </a:rPr>
                        <a:t>37%</a:t>
                      </a:r>
                    </a:p>
                  </a:txBody>
                  <a:tcPr/>
                </a:tc>
                <a:tc>
                  <a:txBody>
                    <a:bodyPr/>
                    <a:lstStyle/>
                    <a:p>
                      <a:pPr algn="ctr"/>
                      <a:r>
                        <a:rPr lang="en-US" sz="1000" dirty="0">
                          <a:solidFill>
                            <a:schemeClr val="bg1"/>
                          </a:solidFill>
                        </a:rPr>
                        <a:t>47%</a:t>
                      </a:r>
                    </a:p>
                  </a:txBody>
                  <a:tcPr anchor="ctr"/>
                </a:tc>
                <a:extLst>
                  <a:ext uri="{0D108BD9-81ED-4DB2-BD59-A6C34878D82A}">
                    <a16:rowId xmlns:a16="http://schemas.microsoft.com/office/drawing/2014/main" val="949953466"/>
                  </a:ext>
                </a:extLst>
              </a:tr>
              <a:tr h="145366">
                <a:tc>
                  <a:txBody>
                    <a:bodyPr/>
                    <a:lstStyle/>
                    <a:p>
                      <a:r>
                        <a:rPr lang="en-US" sz="1000" b="1" dirty="0">
                          <a:solidFill>
                            <a:schemeClr val="bg1"/>
                          </a:solidFill>
                        </a:rPr>
                        <a:t>Facebook</a:t>
                      </a:r>
                    </a:p>
                  </a:txBody>
                  <a:tcPr anchor="ctr"/>
                </a:tc>
                <a:tc>
                  <a:txBody>
                    <a:bodyPr/>
                    <a:lstStyle/>
                    <a:p>
                      <a:pPr algn="ctr"/>
                      <a:r>
                        <a:rPr lang="en-US" sz="1000" dirty="0">
                          <a:solidFill>
                            <a:schemeClr val="bg1"/>
                          </a:solidFill>
                        </a:rPr>
                        <a:t>44%</a:t>
                      </a:r>
                    </a:p>
                  </a:txBody>
                  <a:tcPr/>
                </a:tc>
                <a:tc>
                  <a:txBody>
                    <a:bodyPr/>
                    <a:lstStyle/>
                    <a:p>
                      <a:pPr algn="ctr"/>
                      <a:r>
                        <a:rPr lang="en-US" sz="1000" dirty="0">
                          <a:solidFill>
                            <a:schemeClr val="bg1"/>
                          </a:solidFill>
                        </a:rPr>
                        <a:t>41%</a:t>
                      </a:r>
                      <a:endParaRPr lang="en-US" sz="1000" baseline="30000" dirty="0">
                        <a:solidFill>
                          <a:schemeClr val="bg1"/>
                        </a:solidFill>
                      </a:endParaRPr>
                    </a:p>
                  </a:txBody>
                  <a:tcPr anchor="ctr"/>
                </a:tc>
                <a:extLst>
                  <a:ext uri="{0D108BD9-81ED-4DB2-BD59-A6C34878D82A}">
                    <a16:rowId xmlns:a16="http://schemas.microsoft.com/office/drawing/2014/main" val="3678570858"/>
                  </a:ext>
                </a:extLst>
              </a:tr>
              <a:tr h="145366">
                <a:tc>
                  <a:txBody>
                    <a:bodyPr/>
                    <a:lstStyle/>
                    <a:p>
                      <a:r>
                        <a:rPr lang="en-US" sz="1000" b="1" dirty="0">
                          <a:solidFill>
                            <a:schemeClr val="bg1"/>
                          </a:solidFill>
                        </a:rPr>
                        <a:t>Gallery or museum websites</a:t>
                      </a:r>
                    </a:p>
                  </a:txBody>
                  <a:tcPr anchor="ctr"/>
                </a:tc>
                <a:tc>
                  <a:txBody>
                    <a:bodyPr/>
                    <a:lstStyle/>
                    <a:p>
                      <a:pPr algn="ctr"/>
                      <a:r>
                        <a:rPr lang="en-US" sz="1000" dirty="0">
                          <a:solidFill>
                            <a:schemeClr val="bg1"/>
                          </a:solidFill>
                        </a:rPr>
                        <a:t>50%</a:t>
                      </a:r>
                    </a:p>
                  </a:txBody>
                  <a:tcPr/>
                </a:tc>
                <a:tc>
                  <a:txBody>
                    <a:bodyPr/>
                    <a:lstStyle/>
                    <a:p>
                      <a:pPr algn="ctr"/>
                      <a:r>
                        <a:rPr lang="en-US" sz="1000" dirty="0">
                          <a:solidFill>
                            <a:schemeClr val="bg1"/>
                          </a:solidFill>
                        </a:rPr>
                        <a:t>36%</a:t>
                      </a:r>
                      <a:endParaRPr lang="en-US" sz="1000" baseline="30000" dirty="0">
                        <a:solidFill>
                          <a:schemeClr val="bg1"/>
                        </a:solidFill>
                      </a:endParaRPr>
                    </a:p>
                  </a:txBody>
                  <a:tcPr anchor="ctr"/>
                </a:tc>
                <a:extLst>
                  <a:ext uri="{0D108BD9-81ED-4DB2-BD59-A6C34878D82A}">
                    <a16:rowId xmlns:a16="http://schemas.microsoft.com/office/drawing/2014/main" val="3340200776"/>
                  </a:ext>
                </a:extLst>
              </a:tr>
              <a:tr h="145366">
                <a:tc>
                  <a:txBody>
                    <a:bodyPr/>
                    <a:lstStyle/>
                    <a:p>
                      <a:r>
                        <a:rPr lang="en-US" sz="1000" b="1" dirty="0">
                          <a:solidFill>
                            <a:schemeClr val="bg1"/>
                          </a:solidFill>
                        </a:rPr>
                        <a:t>Instagram </a:t>
                      </a:r>
                    </a:p>
                  </a:txBody>
                  <a:tcPr anchor="ctr"/>
                </a:tc>
                <a:tc>
                  <a:txBody>
                    <a:bodyPr/>
                    <a:lstStyle/>
                    <a:p>
                      <a:pPr algn="ctr"/>
                      <a:r>
                        <a:rPr lang="en-US" sz="1000" dirty="0">
                          <a:solidFill>
                            <a:schemeClr val="bg1"/>
                          </a:solidFill>
                        </a:rPr>
                        <a:t>15%</a:t>
                      </a:r>
                    </a:p>
                  </a:txBody>
                  <a:tcPr/>
                </a:tc>
                <a:tc>
                  <a:txBody>
                    <a:bodyPr/>
                    <a:lstStyle/>
                    <a:p>
                      <a:pPr algn="ctr"/>
                      <a:r>
                        <a:rPr lang="en-US" sz="1000" dirty="0">
                          <a:solidFill>
                            <a:schemeClr val="bg1"/>
                          </a:solidFill>
                        </a:rPr>
                        <a:t>35%</a:t>
                      </a:r>
                      <a:endParaRPr lang="en-US" sz="1000" baseline="30000" dirty="0">
                        <a:solidFill>
                          <a:schemeClr val="bg1"/>
                        </a:solidFill>
                      </a:endParaRPr>
                    </a:p>
                  </a:txBody>
                  <a:tcPr anchor="ctr"/>
                </a:tc>
                <a:extLst>
                  <a:ext uri="{0D108BD9-81ED-4DB2-BD59-A6C34878D82A}">
                    <a16:rowId xmlns:a16="http://schemas.microsoft.com/office/drawing/2014/main" val="2754532311"/>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553200"/>
            <a:ext cx="5530681" cy="246221"/>
          </a:xfrm>
          <a:prstGeom prst="rect">
            <a:avLst/>
          </a:prstGeom>
          <a:noFill/>
        </p:spPr>
        <p:txBody>
          <a:bodyPr wrap="none" rtlCol="0">
            <a:spAutoFit/>
          </a:bodyPr>
          <a:lstStyle/>
          <a:p>
            <a:r>
              <a:rPr lang="en-US" sz="1000" dirty="0">
                <a:solidFill>
                  <a:schemeClr val="bg1"/>
                </a:solidFill>
              </a:rPr>
              <a:t>Note:  this question was asked in a materially different way in 2015 and was not asked in 2012.</a:t>
            </a:r>
          </a:p>
        </p:txBody>
      </p:sp>
    </p:spTree>
    <p:extLst>
      <p:ext uri="{BB962C8B-B14F-4D97-AF65-F5344CB8AC3E}">
        <p14:creationId xmlns:p14="http://schemas.microsoft.com/office/powerpoint/2010/main" val="238897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Sources of Inspiration – Canada</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Changes in question working may have had more impact on Canadian respondents, though books and artists’ websites or blogs top the Canadian list as well.</a:t>
            </a:r>
          </a:p>
          <a:p>
            <a:pPr lvl="1">
              <a:buFont typeface="Wingdings" panose="05000000000000000000" pitchFamily="2" charset="2"/>
              <a:buChar char="Ø"/>
            </a:pPr>
            <a:r>
              <a:rPr lang="en-US" b="0" dirty="0">
                <a:solidFill>
                  <a:schemeClr val="bg1"/>
                </a:solidFill>
              </a:rPr>
              <a:t>In Canada, online resources also figure prominently in both years.</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43</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ext uri="{D42A27DB-BD31-4B8C-83A1-F6EECF244321}">
                <p14:modId xmlns:p14="http://schemas.microsoft.com/office/powerpoint/2010/main" val="3994387481"/>
              </p:ext>
            </p:extLst>
          </p:nvPr>
        </p:nvGraphicFramePr>
        <p:xfrm>
          <a:off x="1524000" y="2590800"/>
          <a:ext cx="4749800" cy="271272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Top 10 Responses</a:t>
                      </a:r>
                    </a:p>
                  </a:txBody>
                  <a:tcP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Books</a:t>
                      </a:r>
                    </a:p>
                  </a:txBody>
                  <a:tcPr anchor="ctr"/>
                </a:tc>
                <a:tc>
                  <a:txBody>
                    <a:bodyPr/>
                    <a:lstStyle/>
                    <a:p>
                      <a:pPr algn="ctr"/>
                      <a:r>
                        <a:rPr lang="en-US" sz="1000" dirty="0">
                          <a:solidFill>
                            <a:schemeClr val="bg1"/>
                          </a:solidFill>
                        </a:rPr>
                        <a:t>76%</a:t>
                      </a:r>
                    </a:p>
                  </a:txBody>
                  <a:tcPr/>
                </a:tc>
                <a:tc>
                  <a:txBody>
                    <a:bodyPr/>
                    <a:lstStyle/>
                    <a:p>
                      <a:pPr algn="ctr"/>
                      <a:r>
                        <a:rPr lang="en-US" sz="1000" dirty="0">
                          <a:solidFill>
                            <a:schemeClr val="bg1"/>
                          </a:solidFill>
                        </a:rPr>
                        <a:t>64%</a:t>
                      </a:r>
                      <a:endParaRPr lang="en-US" sz="1000" b="1" dirty="0">
                        <a:solidFill>
                          <a:schemeClr val="bg1"/>
                        </a:solidFill>
                      </a:endParaRP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Individual artists’ websites or blogs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75%</a:t>
                      </a:r>
                    </a:p>
                  </a:txBody>
                  <a:tcPr/>
                </a:tc>
                <a:tc>
                  <a:txBody>
                    <a:bodyPr/>
                    <a:lstStyle/>
                    <a:p>
                      <a:pPr algn="ctr"/>
                      <a:r>
                        <a:rPr lang="en-US" sz="1000" dirty="0">
                          <a:solidFill>
                            <a:schemeClr val="bg1"/>
                          </a:solidFill>
                        </a:rPr>
                        <a:t>61%</a:t>
                      </a: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YouTube</a:t>
                      </a:r>
                    </a:p>
                  </a:txBody>
                  <a:tcPr anchor="ctr"/>
                </a:tc>
                <a:tc>
                  <a:txBody>
                    <a:bodyPr/>
                    <a:lstStyle/>
                    <a:p>
                      <a:pPr algn="ctr"/>
                      <a:r>
                        <a:rPr lang="en-US" sz="1000" dirty="0">
                          <a:solidFill>
                            <a:schemeClr val="bg1"/>
                          </a:solidFill>
                        </a:rPr>
                        <a:t>48%</a:t>
                      </a:r>
                    </a:p>
                  </a:txBody>
                  <a:tcPr/>
                </a:tc>
                <a:tc>
                  <a:txBody>
                    <a:bodyPr/>
                    <a:lstStyle/>
                    <a:p>
                      <a:pPr algn="ctr"/>
                      <a:r>
                        <a:rPr lang="en-US" sz="1000" dirty="0">
                          <a:solidFill>
                            <a:schemeClr val="bg1"/>
                          </a:solidFill>
                        </a:rPr>
                        <a:t>53%</a:t>
                      </a: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Search engines </a:t>
                      </a:r>
                      <a:endParaRPr lang="en-US" sz="1000" b="1" kern="1200" dirty="0">
                        <a:solidFill>
                          <a:schemeClr val="bg1"/>
                        </a:solidFill>
                        <a:latin typeface="+mn-lt"/>
                        <a:ea typeface="+mn-ea"/>
                        <a:cs typeface="+mn-cs"/>
                      </a:endParaRPr>
                    </a:p>
                  </a:txBody>
                  <a:tcPr anchor="ctr"/>
                </a:tc>
                <a:tc>
                  <a:txBody>
                    <a:bodyPr/>
                    <a:lstStyle/>
                    <a:p>
                      <a:pPr algn="ctr"/>
                      <a:r>
                        <a:rPr lang="en-US" sz="1000" dirty="0">
                          <a:solidFill>
                            <a:schemeClr val="bg1"/>
                          </a:solidFill>
                        </a:rPr>
                        <a:t>58%</a:t>
                      </a:r>
                    </a:p>
                  </a:txBody>
                  <a:tcPr/>
                </a:tc>
                <a:tc>
                  <a:txBody>
                    <a:bodyPr/>
                    <a:lstStyle/>
                    <a:p>
                      <a:pPr algn="ctr"/>
                      <a:r>
                        <a:rPr lang="en-US" sz="1000" dirty="0">
                          <a:solidFill>
                            <a:schemeClr val="bg1"/>
                          </a:solidFill>
                        </a:rPr>
                        <a:t>52%</a:t>
                      </a: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Magazines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63%</a:t>
                      </a:r>
                    </a:p>
                  </a:txBody>
                  <a:tcPr anchor="ctr"/>
                </a:tc>
                <a:tc>
                  <a:txBody>
                    <a:bodyPr/>
                    <a:lstStyle/>
                    <a:p>
                      <a:pPr algn="ctr"/>
                      <a:r>
                        <a:rPr lang="en-US" sz="1000" dirty="0">
                          <a:solidFill>
                            <a:schemeClr val="bg1"/>
                          </a:solidFill>
                        </a:rPr>
                        <a:t>47%</a:t>
                      </a: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Google Images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52%</a:t>
                      </a:r>
                    </a:p>
                  </a:txBody>
                  <a:tcPr anchor="ctr"/>
                </a:tc>
                <a:tc>
                  <a:txBody>
                    <a:bodyPr/>
                    <a:lstStyle/>
                    <a:p>
                      <a:pPr algn="ctr"/>
                      <a:r>
                        <a:rPr lang="en-US" sz="1000" dirty="0">
                          <a:solidFill>
                            <a:schemeClr val="bg1"/>
                          </a:solidFill>
                        </a:rPr>
                        <a:t>47%</a:t>
                      </a: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Pinterest</a:t>
                      </a:r>
                    </a:p>
                  </a:txBody>
                  <a:tcPr anchor="ctr"/>
                </a:tc>
                <a:tc>
                  <a:txBody>
                    <a:bodyPr/>
                    <a:lstStyle/>
                    <a:p>
                      <a:pPr algn="ctr"/>
                      <a:r>
                        <a:rPr lang="en-US" sz="1000" dirty="0">
                          <a:solidFill>
                            <a:schemeClr val="bg1"/>
                          </a:solidFill>
                        </a:rPr>
                        <a:t>39%</a:t>
                      </a:r>
                    </a:p>
                  </a:txBody>
                  <a:tcPr/>
                </a:tc>
                <a:tc>
                  <a:txBody>
                    <a:bodyPr/>
                    <a:lstStyle/>
                    <a:p>
                      <a:pPr algn="ctr"/>
                      <a:r>
                        <a:rPr lang="en-US" sz="1000" dirty="0">
                          <a:solidFill>
                            <a:schemeClr val="bg1"/>
                          </a:solidFill>
                        </a:rPr>
                        <a:t>45%</a:t>
                      </a:r>
                    </a:p>
                  </a:txBody>
                  <a:tcPr anchor="ctr"/>
                </a:tc>
                <a:extLst>
                  <a:ext uri="{0D108BD9-81ED-4DB2-BD59-A6C34878D82A}">
                    <a16:rowId xmlns:a16="http://schemas.microsoft.com/office/drawing/2014/main" val="949953466"/>
                  </a:ext>
                </a:extLst>
              </a:tr>
              <a:tr h="145366">
                <a:tc>
                  <a:txBody>
                    <a:bodyPr/>
                    <a:lstStyle/>
                    <a:p>
                      <a:r>
                        <a:rPr lang="en-US" sz="1000" b="1" dirty="0">
                          <a:solidFill>
                            <a:schemeClr val="bg1"/>
                          </a:solidFill>
                        </a:rPr>
                        <a:t>Facebook</a:t>
                      </a:r>
                    </a:p>
                  </a:txBody>
                  <a:tcPr anchor="ctr"/>
                </a:tc>
                <a:tc>
                  <a:txBody>
                    <a:bodyPr/>
                    <a:lstStyle/>
                    <a:p>
                      <a:pPr algn="ctr"/>
                      <a:r>
                        <a:rPr lang="en-US" sz="1000" dirty="0">
                          <a:solidFill>
                            <a:schemeClr val="bg1"/>
                          </a:solidFill>
                        </a:rPr>
                        <a:t>43%</a:t>
                      </a:r>
                    </a:p>
                  </a:txBody>
                  <a:tcPr/>
                </a:tc>
                <a:tc>
                  <a:txBody>
                    <a:bodyPr/>
                    <a:lstStyle/>
                    <a:p>
                      <a:pPr algn="ctr"/>
                      <a:r>
                        <a:rPr lang="en-US" sz="1000" dirty="0">
                          <a:solidFill>
                            <a:schemeClr val="bg1"/>
                          </a:solidFill>
                        </a:rPr>
                        <a:t>27%</a:t>
                      </a:r>
                    </a:p>
                  </a:txBody>
                  <a:tcPr anchor="ctr"/>
                </a:tc>
                <a:extLst>
                  <a:ext uri="{0D108BD9-81ED-4DB2-BD59-A6C34878D82A}">
                    <a16:rowId xmlns:a16="http://schemas.microsoft.com/office/drawing/2014/main" val="3678570858"/>
                  </a:ext>
                </a:extLst>
              </a:tr>
              <a:tr h="145366">
                <a:tc>
                  <a:txBody>
                    <a:bodyPr/>
                    <a:lstStyle/>
                    <a:p>
                      <a:r>
                        <a:rPr lang="en-US" sz="1000" b="1" dirty="0">
                          <a:solidFill>
                            <a:schemeClr val="bg1"/>
                          </a:solidFill>
                        </a:rPr>
                        <a:t>Gallery or museum websites</a:t>
                      </a:r>
                    </a:p>
                  </a:txBody>
                  <a:tcPr anchor="ctr"/>
                </a:tc>
                <a:tc>
                  <a:txBody>
                    <a:bodyPr/>
                    <a:lstStyle/>
                    <a:p>
                      <a:pPr algn="ctr"/>
                      <a:r>
                        <a:rPr lang="en-US" sz="1000" dirty="0">
                          <a:solidFill>
                            <a:schemeClr val="bg1"/>
                          </a:solidFill>
                        </a:rPr>
                        <a:t>44%</a:t>
                      </a:r>
                    </a:p>
                  </a:txBody>
                  <a:tcPr/>
                </a:tc>
                <a:tc>
                  <a:txBody>
                    <a:bodyPr/>
                    <a:lstStyle/>
                    <a:p>
                      <a:pPr algn="ctr"/>
                      <a:r>
                        <a:rPr lang="en-US" sz="1000" dirty="0">
                          <a:solidFill>
                            <a:schemeClr val="bg1"/>
                          </a:solidFill>
                        </a:rPr>
                        <a:t>31%</a:t>
                      </a:r>
                    </a:p>
                  </a:txBody>
                  <a:tcPr anchor="ctr"/>
                </a:tc>
                <a:extLst>
                  <a:ext uri="{0D108BD9-81ED-4DB2-BD59-A6C34878D82A}">
                    <a16:rowId xmlns:a16="http://schemas.microsoft.com/office/drawing/2014/main" val="3340200776"/>
                  </a:ext>
                </a:extLst>
              </a:tr>
              <a:tr h="145366">
                <a:tc>
                  <a:txBody>
                    <a:bodyPr/>
                    <a:lstStyle/>
                    <a:p>
                      <a:r>
                        <a:rPr lang="en-US" sz="1000" b="1" dirty="0">
                          <a:solidFill>
                            <a:schemeClr val="bg1"/>
                          </a:solidFill>
                        </a:rPr>
                        <a:t>Instagram </a:t>
                      </a:r>
                    </a:p>
                  </a:txBody>
                  <a:tcPr anchor="ctr"/>
                </a:tc>
                <a:tc>
                  <a:txBody>
                    <a:bodyPr/>
                    <a:lstStyle/>
                    <a:p>
                      <a:pPr algn="ctr"/>
                      <a:r>
                        <a:rPr lang="en-US" sz="1000" dirty="0">
                          <a:solidFill>
                            <a:schemeClr val="bg1"/>
                          </a:solidFill>
                        </a:rPr>
                        <a:t>16%</a:t>
                      </a:r>
                    </a:p>
                  </a:txBody>
                  <a:tcPr/>
                </a:tc>
                <a:tc>
                  <a:txBody>
                    <a:bodyPr/>
                    <a:lstStyle/>
                    <a:p>
                      <a:pPr algn="ctr"/>
                      <a:r>
                        <a:rPr lang="en-US" sz="1000" dirty="0">
                          <a:solidFill>
                            <a:schemeClr val="bg1"/>
                          </a:solidFill>
                        </a:rPr>
                        <a:t>31%</a:t>
                      </a:r>
                    </a:p>
                  </a:txBody>
                  <a:tcPr anchor="ctr"/>
                </a:tc>
                <a:extLst>
                  <a:ext uri="{0D108BD9-81ED-4DB2-BD59-A6C34878D82A}">
                    <a16:rowId xmlns:a16="http://schemas.microsoft.com/office/drawing/2014/main" val="2754532311"/>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553200"/>
            <a:ext cx="5530681" cy="246221"/>
          </a:xfrm>
          <a:prstGeom prst="rect">
            <a:avLst/>
          </a:prstGeom>
          <a:noFill/>
        </p:spPr>
        <p:txBody>
          <a:bodyPr wrap="none" rtlCol="0">
            <a:spAutoFit/>
          </a:bodyPr>
          <a:lstStyle/>
          <a:p>
            <a:r>
              <a:rPr lang="en-US" sz="1000" dirty="0">
                <a:solidFill>
                  <a:schemeClr val="bg1"/>
                </a:solidFill>
              </a:rPr>
              <a:t>Note:  this question was asked in a materially different way in 2015 and was not asked in 2012.</a:t>
            </a:r>
          </a:p>
        </p:txBody>
      </p:sp>
    </p:spTree>
    <p:extLst>
      <p:ext uri="{BB962C8B-B14F-4D97-AF65-F5344CB8AC3E}">
        <p14:creationId xmlns:p14="http://schemas.microsoft.com/office/powerpoint/2010/main" val="2219215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569107598"/>
              </p:ext>
            </p:extLst>
          </p:nvPr>
        </p:nvGraphicFramePr>
        <p:xfrm>
          <a:off x="228600" y="1808481"/>
          <a:ext cx="6629400" cy="4185043"/>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r>
                        <a:rPr lang="en-US" sz="1200" b="0" dirty="0">
                          <a:solidFill>
                            <a:schemeClr val="bg1"/>
                          </a:solidFill>
                        </a:rPr>
                        <a:t>Books</a:t>
                      </a:r>
                    </a:p>
                  </a:txBody>
                  <a:tcPr anchor="ctr">
                    <a:noFill/>
                  </a:tcPr>
                </a:tc>
                <a:tc>
                  <a:txBody>
                    <a:bodyPr/>
                    <a:lstStyle/>
                    <a:p>
                      <a:pPr algn="ctr"/>
                      <a:r>
                        <a:rPr lang="en-US" sz="1200" dirty="0">
                          <a:solidFill>
                            <a:schemeClr val="bg1"/>
                          </a:solidFill>
                        </a:rPr>
                        <a:t>65%</a:t>
                      </a:r>
                    </a:p>
                  </a:txBody>
                  <a:tcPr anchor="ctr">
                    <a:noFill/>
                  </a:tcPr>
                </a:tc>
                <a:tc>
                  <a:txBody>
                    <a:bodyPr/>
                    <a:lstStyle/>
                    <a:p>
                      <a:pPr algn="ctr"/>
                      <a:r>
                        <a:rPr lang="en-US" sz="1200" dirty="0">
                          <a:solidFill>
                            <a:schemeClr val="bg1"/>
                          </a:solidFill>
                        </a:rPr>
                        <a:t>66%</a:t>
                      </a:r>
                    </a:p>
                  </a:txBody>
                  <a:tcPr anchor="ctr">
                    <a:solidFill>
                      <a:schemeClr val="bg1">
                        <a:lumMod val="20000"/>
                        <a:lumOff val="80000"/>
                      </a:schemeClr>
                    </a:solidFill>
                  </a:tcPr>
                </a:tc>
                <a:tc>
                  <a:txBody>
                    <a:bodyPr/>
                    <a:lstStyle/>
                    <a:p>
                      <a:pPr algn="ctr"/>
                      <a:r>
                        <a:rPr lang="en-US" sz="1200" dirty="0">
                          <a:solidFill>
                            <a:schemeClr val="bg1"/>
                          </a:solidFill>
                        </a:rPr>
                        <a:t>64%</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r>
                        <a:rPr lang="en-US" sz="1200" b="0" dirty="0">
                          <a:solidFill>
                            <a:schemeClr val="bg1"/>
                          </a:solidFill>
                        </a:rPr>
                        <a:t>Individual artists’ web sites or blogs</a:t>
                      </a:r>
                    </a:p>
                  </a:txBody>
                  <a:tcPr anchor="ctr">
                    <a:noFill/>
                  </a:tcPr>
                </a:tc>
                <a:tc>
                  <a:txBody>
                    <a:bodyPr/>
                    <a:lstStyle/>
                    <a:p>
                      <a:pPr algn="ctr"/>
                      <a:r>
                        <a:rPr lang="en-US" sz="1200" dirty="0">
                          <a:solidFill>
                            <a:schemeClr val="bg1"/>
                          </a:solidFill>
                        </a:rPr>
                        <a:t>61%</a:t>
                      </a:r>
                    </a:p>
                  </a:txBody>
                  <a:tcPr anchor="ctr">
                    <a:noFill/>
                  </a:tcPr>
                </a:tc>
                <a:tc>
                  <a:txBody>
                    <a:bodyPr/>
                    <a:lstStyle/>
                    <a:p>
                      <a:pPr algn="ctr"/>
                      <a:r>
                        <a:rPr lang="en-US" sz="1200" dirty="0">
                          <a:solidFill>
                            <a:schemeClr val="bg1"/>
                          </a:solidFill>
                        </a:rPr>
                        <a:t>62%</a:t>
                      </a:r>
                    </a:p>
                  </a:txBody>
                  <a:tcPr anchor="ctr">
                    <a:solidFill>
                      <a:schemeClr val="bg1">
                        <a:lumMod val="20000"/>
                        <a:lumOff val="80000"/>
                      </a:schemeClr>
                    </a:solidFill>
                  </a:tcPr>
                </a:tc>
                <a:tc>
                  <a:txBody>
                    <a:bodyPr/>
                    <a:lstStyle/>
                    <a:p>
                      <a:pPr algn="ctr"/>
                      <a:r>
                        <a:rPr lang="en-US" sz="1200" dirty="0">
                          <a:solidFill>
                            <a:schemeClr val="bg1"/>
                          </a:solidFill>
                        </a:rPr>
                        <a:t>61%</a:t>
                      </a: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b="0" dirty="0">
                          <a:solidFill>
                            <a:schemeClr val="bg1"/>
                          </a:solidFill>
                        </a:rPr>
                        <a:t>YouTube</a:t>
                      </a:r>
                    </a:p>
                  </a:txBody>
                  <a:tcPr anchor="ctr">
                    <a:noFill/>
                  </a:tcPr>
                </a:tc>
                <a:tc>
                  <a:txBody>
                    <a:bodyPr/>
                    <a:lstStyle/>
                    <a:p>
                      <a:pPr algn="ctr"/>
                      <a:r>
                        <a:rPr lang="en-US" sz="1200" dirty="0">
                          <a:solidFill>
                            <a:schemeClr val="bg1"/>
                          </a:solidFill>
                        </a:rPr>
                        <a:t>54%</a:t>
                      </a:r>
                    </a:p>
                  </a:txBody>
                  <a:tcPr anchor="ctr">
                    <a:noFill/>
                  </a:tcPr>
                </a:tc>
                <a:tc>
                  <a:txBody>
                    <a:bodyPr/>
                    <a:lstStyle/>
                    <a:p>
                      <a:pPr algn="ctr"/>
                      <a:r>
                        <a:rPr lang="en-US" sz="1200" dirty="0">
                          <a:solidFill>
                            <a:schemeClr val="bg1"/>
                          </a:solidFill>
                        </a:rPr>
                        <a:t>56%</a:t>
                      </a:r>
                    </a:p>
                  </a:txBody>
                  <a:tcPr anchor="ctr">
                    <a:solidFill>
                      <a:schemeClr val="bg1">
                        <a:lumMod val="20000"/>
                        <a:lumOff val="80000"/>
                      </a:schemeClr>
                    </a:solidFill>
                  </a:tcPr>
                </a:tc>
                <a:tc>
                  <a:txBody>
                    <a:bodyPr/>
                    <a:lstStyle/>
                    <a:p>
                      <a:pPr algn="ctr"/>
                      <a:r>
                        <a:rPr lang="en-US" sz="1200" dirty="0">
                          <a:solidFill>
                            <a:schemeClr val="bg1"/>
                          </a:solidFill>
                        </a:rPr>
                        <a:t>53%</a:t>
                      </a: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pPr marL="0" algn="l" defTabSz="914400" rtl="0" eaLnBrk="1" latinLnBrk="0" hangingPunct="1"/>
                      <a:r>
                        <a:rPr lang="en-US" sz="1200" b="0" kern="1200" dirty="0">
                          <a:solidFill>
                            <a:schemeClr val="bg1"/>
                          </a:solidFill>
                          <a:latin typeface="+mn-lt"/>
                          <a:ea typeface="+mn-ea"/>
                          <a:cs typeface="+mn-cs"/>
                        </a:rPr>
                        <a:t>Search engines </a:t>
                      </a:r>
                    </a:p>
                  </a:txBody>
                  <a:tcPr anchor="ctr">
                    <a:noFill/>
                  </a:tcPr>
                </a:tc>
                <a:tc>
                  <a:txBody>
                    <a:bodyPr/>
                    <a:lstStyle/>
                    <a:p>
                      <a:pPr algn="ctr"/>
                      <a:r>
                        <a:rPr lang="en-US" sz="1200" dirty="0">
                          <a:solidFill>
                            <a:schemeClr val="bg1"/>
                          </a:solidFill>
                        </a:rPr>
                        <a:t>54%</a:t>
                      </a:r>
                    </a:p>
                  </a:txBody>
                  <a:tcPr anchor="ctr">
                    <a:noFill/>
                  </a:tcPr>
                </a:tc>
                <a:tc>
                  <a:txBody>
                    <a:bodyPr/>
                    <a:lstStyle/>
                    <a:p>
                      <a:pPr algn="ctr"/>
                      <a:r>
                        <a:rPr lang="en-US" sz="1200" dirty="0">
                          <a:solidFill>
                            <a:schemeClr val="bg1"/>
                          </a:solidFill>
                        </a:rPr>
                        <a:t>55%</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52%</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Magazines</a:t>
                      </a:r>
                    </a:p>
                  </a:txBody>
                  <a:tcPr anchor="ctr">
                    <a:noFill/>
                  </a:tcPr>
                </a:tc>
                <a:tc>
                  <a:txBody>
                    <a:bodyPr/>
                    <a:lstStyle/>
                    <a:p>
                      <a:pPr algn="ctr"/>
                      <a:r>
                        <a:rPr lang="en-US" sz="1200" dirty="0">
                          <a:solidFill>
                            <a:schemeClr val="bg1"/>
                          </a:solidFill>
                        </a:rPr>
                        <a:t>49%</a:t>
                      </a:r>
                    </a:p>
                  </a:txBody>
                  <a:tcPr anchor="ctr">
                    <a:noFill/>
                  </a:tcPr>
                </a:tc>
                <a:tc>
                  <a:txBody>
                    <a:bodyPr/>
                    <a:lstStyle/>
                    <a:p>
                      <a:pPr algn="ctr"/>
                      <a:r>
                        <a:rPr lang="en-US" sz="1200" dirty="0">
                          <a:solidFill>
                            <a:schemeClr val="bg1"/>
                          </a:solidFill>
                        </a:rPr>
                        <a:t>50%</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47%</a:t>
                      </a:r>
                    </a:p>
                  </a:txBody>
                  <a:tcPr anchor="ctr">
                    <a:solidFill>
                      <a:schemeClr val="bg1">
                        <a:lumMod val="20000"/>
                        <a:lumOff val="80000"/>
                      </a:schemeClr>
                    </a:solidFill>
                  </a:tcPr>
                </a:tc>
                <a:extLst>
                  <a:ext uri="{0D108BD9-81ED-4DB2-BD59-A6C34878D82A}">
                    <a16:rowId xmlns:a16="http://schemas.microsoft.com/office/drawing/2014/main" val="1260973540"/>
                  </a:ext>
                </a:extLst>
              </a:tr>
              <a:tr h="334871">
                <a:tc>
                  <a:txBody>
                    <a:bodyPr/>
                    <a:lstStyle/>
                    <a:p>
                      <a:r>
                        <a:rPr lang="en-US" sz="1200" b="0" dirty="0">
                          <a:solidFill>
                            <a:schemeClr val="bg1"/>
                          </a:solidFill>
                        </a:rPr>
                        <a:t>Google Images</a:t>
                      </a:r>
                    </a:p>
                  </a:txBody>
                  <a:tcPr anchor="ctr">
                    <a:noFill/>
                  </a:tcPr>
                </a:tc>
                <a:tc>
                  <a:txBody>
                    <a:bodyPr/>
                    <a:lstStyle/>
                    <a:p>
                      <a:pPr algn="ctr"/>
                      <a:r>
                        <a:rPr lang="en-US" sz="1200" dirty="0">
                          <a:solidFill>
                            <a:schemeClr val="bg1"/>
                          </a:solidFill>
                        </a:rPr>
                        <a:t>48%</a:t>
                      </a:r>
                    </a:p>
                  </a:txBody>
                  <a:tcPr anchor="ctr">
                    <a:noFill/>
                  </a:tcPr>
                </a:tc>
                <a:tc>
                  <a:txBody>
                    <a:bodyPr/>
                    <a:lstStyle/>
                    <a:p>
                      <a:pPr algn="ctr"/>
                      <a:r>
                        <a:rPr lang="en-US" sz="1200" dirty="0">
                          <a:solidFill>
                            <a:schemeClr val="bg1"/>
                          </a:solidFill>
                        </a:rPr>
                        <a:t>49%</a:t>
                      </a:r>
                    </a:p>
                  </a:txBody>
                  <a:tcPr anchor="ctr">
                    <a:solidFill>
                      <a:schemeClr val="bg1">
                        <a:lumMod val="20000"/>
                        <a:lumOff val="80000"/>
                      </a:schemeClr>
                    </a:solidFill>
                  </a:tcPr>
                </a:tc>
                <a:tc>
                  <a:txBody>
                    <a:bodyPr/>
                    <a:lstStyle/>
                    <a:p>
                      <a:pPr algn="ctr"/>
                      <a:r>
                        <a:rPr lang="en-US" sz="1200" dirty="0">
                          <a:solidFill>
                            <a:schemeClr val="bg1"/>
                          </a:solidFill>
                        </a:rPr>
                        <a:t>47%</a:t>
                      </a:r>
                    </a:p>
                  </a:txBody>
                  <a:tcPr anchor="ctr">
                    <a:solidFill>
                      <a:schemeClr val="bg1">
                        <a:lumMod val="20000"/>
                        <a:lumOff val="80000"/>
                      </a:schemeClr>
                    </a:solidFill>
                  </a:tcPr>
                </a:tc>
                <a:extLst>
                  <a:ext uri="{0D108BD9-81ED-4DB2-BD59-A6C34878D82A}">
                    <a16:rowId xmlns:a16="http://schemas.microsoft.com/office/drawing/2014/main" val="1118177052"/>
                  </a:ext>
                </a:extLst>
              </a:tr>
              <a:tr h="334871">
                <a:tc>
                  <a:txBody>
                    <a:bodyPr/>
                    <a:lstStyle/>
                    <a:p>
                      <a:r>
                        <a:rPr lang="en-US" sz="1200" b="0" dirty="0">
                          <a:solidFill>
                            <a:schemeClr val="bg1"/>
                          </a:solidFill>
                        </a:rPr>
                        <a:t>Pinterest</a:t>
                      </a:r>
                    </a:p>
                  </a:txBody>
                  <a:tcPr anchor="ctr">
                    <a:noFill/>
                  </a:tcPr>
                </a:tc>
                <a:tc>
                  <a:txBody>
                    <a:bodyPr/>
                    <a:lstStyle/>
                    <a:p>
                      <a:pPr algn="ctr"/>
                      <a:r>
                        <a:rPr lang="en-US" sz="1200" dirty="0">
                          <a:solidFill>
                            <a:schemeClr val="bg1"/>
                          </a:solidFill>
                        </a:rPr>
                        <a:t>46%</a:t>
                      </a:r>
                    </a:p>
                  </a:txBody>
                  <a:tcPr anchor="ctr">
                    <a:noFill/>
                  </a:tcPr>
                </a:tc>
                <a:tc>
                  <a:txBody>
                    <a:bodyPr/>
                    <a:lstStyle/>
                    <a:p>
                      <a:pPr algn="ctr"/>
                      <a:r>
                        <a:rPr lang="en-US" sz="1200" dirty="0">
                          <a:solidFill>
                            <a:schemeClr val="bg1"/>
                          </a:solidFill>
                        </a:rPr>
                        <a:t>47%</a:t>
                      </a:r>
                    </a:p>
                  </a:txBody>
                  <a:tcPr anchor="ctr">
                    <a:solidFill>
                      <a:schemeClr val="bg1">
                        <a:lumMod val="20000"/>
                        <a:lumOff val="80000"/>
                      </a:schemeClr>
                    </a:solidFill>
                  </a:tcPr>
                </a:tc>
                <a:tc>
                  <a:txBody>
                    <a:bodyPr/>
                    <a:lstStyle/>
                    <a:p>
                      <a:pPr algn="ctr"/>
                      <a:r>
                        <a:rPr lang="en-US" sz="1200" dirty="0">
                          <a:solidFill>
                            <a:schemeClr val="bg1"/>
                          </a:solidFill>
                        </a:rPr>
                        <a:t>45%</a:t>
                      </a:r>
                    </a:p>
                  </a:txBody>
                  <a:tcPr anchor="ctr">
                    <a:solidFill>
                      <a:schemeClr val="bg1">
                        <a:lumMod val="20000"/>
                        <a:lumOff val="80000"/>
                      </a:schemeClr>
                    </a:solidFill>
                  </a:tcPr>
                </a:tc>
                <a:extLst>
                  <a:ext uri="{0D108BD9-81ED-4DB2-BD59-A6C34878D82A}">
                    <a16:rowId xmlns:a16="http://schemas.microsoft.com/office/drawing/2014/main" val="1281829306"/>
                  </a:ext>
                </a:extLst>
              </a:tr>
              <a:tr h="334871">
                <a:tc>
                  <a:txBody>
                    <a:bodyPr/>
                    <a:lstStyle/>
                    <a:p>
                      <a:r>
                        <a:rPr lang="en-US" sz="1200" b="0" dirty="0">
                          <a:solidFill>
                            <a:schemeClr val="bg1"/>
                          </a:solidFill>
                        </a:rPr>
                        <a:t>Facebook</a:t>
                      </a:r>
                    </a:p>
                  </a:txBody>
                  <a:tcPr anchor="ctr">
                    <a:noFill/>
                  </a:tcPr>
                </a:tc>
                <a:tc>
                  <a:txBody>
                    <a:bodyPr/>
                    <a:lstStyle/>
                    <a:p>
                      <a:pPr algn="ctr"/>
                      <a:r>
                        <a:rPr lang="en-US" sz="1200" dirty="0">
                          <a:solidFill>
                            <a:schemeClr val="bg1"/>
                          </a:solidFill>
                        </a:rPr>
                        <a:t>36%</a:t>
                      </a:r>
                    </a:p>
                  </a:txBody>
                  <a:tcPr anchor="ctr">
                    <a:noFill/>
                  </a:tcPr>
                </a:tc>
                <a:tc>
                  <a:txBody>
                    <a:bodyPr/>
                    <a:lstStyle/>
                    <a:p>
                      <a:pPr algn="ctr"/>
                      <a:r>
                        <a:rPr lang="en-US" sz="1200" dirty="0">
                          <a:solidFill>
                            <a:schemeClr val="bg1"/>
                          </a:solidFill>
                        </a:rPr>
                        <a:t>41%</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27%</a:t>
                      </a:r>
                    </a:p>
                  </a:txBody>
                  <a:tcPr anchor="ctr">
                    <a:solidFill>
                      <a:schemeClr val="bg1">
                        <a:lumMod val="20000"/>
                        <a:lumOff val="80000"/>
                      </a:schemeClr>
                    </a:solidFill>
                  </a:tcPr>
                </a:tc>
                <a:extLst>
                  <a:ext uri="{0D108BD9-81ED-4DB2-BD59-A6C34878D82A}">
                    <a16:rowId xmlns:a16="http://schemas.microsoft.com/office/drawing/2014/main" val="382403407"/>
                  </a:ext>
                </a:extLst>
              </a:tr>
              <a:tr h="334871">
                <a:tc>
                  <a:txBody>
                    <a:bodyPr/>
                    <a:lstStyle/>
                    <a:p>
                      <a:r>
                        <a:rPr lang="en-US" sz="1200" b="0" dirty="0">
                          <a:solidFill>
                            <a:schemeClr val="bg1"/>
                          </a:solidFill>
                        </a:rPr>
                        <a:t>Gallery or museum web sites</a:t>
                      </a:r>
                    </a:p>
                  </a:txBody>
                  <a:tcPr anchor="ctr">
                    <a:noFill/>
                  </a:tcPr>
                </a:tc>
                <a:tc>
                  <a:txBody>
                    <a:bodyPr/>
                    <a:lstStyle/>
                    <a:p>
                      <a:pPr algn="ctr"/>
                      <a:r>
                        <a:rPr lang="en-US" sz="1200" dirty="0">
                          <a:solidFill>
                            <a:schemeClr val="bg1"/>
                          </a:solidFill>
                        </a:rPr>
                        <a:t>34%</a:t>
                      </a:r>
                    </a:p>
                  </a:txBody>
                  <a:tcPr anchor="ctr">
                    <a:noFill/>
                  </a:tcPr>
                </a:tc>
                <a:tc>
                  <a:txBody>
                    <a:bodyPr/>
                    <a:lstStyle/>
                    <a:p>
                      <a:pPr algn="ctr"/>
                      <a:r>
                        <a:rPr lang="en-US" sz="1200" dirty="0">
                          <a:solidFill>
                            <a:schemeClr val="bg1"/>
                          </a:solidFill>
                        </a:rPr>
                        <a:t>36%</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31%</a:t>
                      </a:r>
                    </a:p>
                  </a:txBody>
                  <a:tcPr anchor="ctr">
                    <a:solidFill>
                      <a:schemeClr val="bg1">
                        <a:lumMod val="20000"/>
                        <a:lumOff val="80000"/>
                      </a:schemeClr>
                    </a:solidFill>
                  </a:tcPr>
                </a:tc>
                <a:extLst>
                  <a:ext uri="{0D108BD9-81ED-4DB2-BD59-A6C34878D82A}">
                    <a16:rowId xmlns:a16="http://schemas.microsoft.com/office/drawing/2014/main" val="1959147208"/>
                  </a:ext>
                </a:extLst>
              </a:tr>
              <a:tr h="340710">
                <a:tc>
                  <a:txBody>
                    <a:bodyPr/>
                    <a:lstStyle/>
                    <a:p>
                      <a:r>
                        <a:rPr lang="en-US" sz="1200" b="0" dirty="0">
                          <a:solidFill>
                            <a:schemeClr val="bg1"/>
                          </a:solidFill>
                        </a:rPr>
                        <a:t>Instagram </a:t>
                      </a:r>
                    </a:p>
                  </a:txBody>
                  <a:tcPr anchor="ctr">
                    <a:noFill/>
                  </a:tcPr>
                </a:tc>
                <a:tc>
                  <a:txBody>
                    <a:bodyPr/>
                    <a:lstStyle/>
                    <a:p>
                      <a:pPr algn="ctr"/>
                      <a:r>
                        <a:rPr lang="en-US" sz="1200" dirty="0">
                          <a:solidFill>
                            <a:schemeClr val="bg1"/>
                          </a:solidFill>
                        </a:rPr>
                        <a:t>33%</a:t>
                      </a:r>
                    </a:p>
                  </a:txBody>
                  <a:tcPr anchor="ctr">
                    <a:noFill/>
                  </a:tcPr>
                </a:tc>
                <a:tc>
                  <a:txBody>
                    <a:bodyPr/>
                    <a:lstStyle/>
                    <a:p>
                      <a:pPr algn="ctr"/>
                      <a:r>
                        <a:rPr lang="en-US" sz="1200" dirty="0">
                          <a:solidFill>
                            <a:schemeClr val="bg1"/>
                          </a:solidFill>
                        </a:rPr>
                        <a:t>35%</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31%</a:t>
                      </a:r>
                    </a:p>
                  </a:txBody>
                  <a:tcPr anchor="ctr">
                    <a:solidFill>
                      <a:schemeClr val="bg1">
                        <a:lumMod val="20000"/>
                        <a:lumOff val="80000"/>
                      </a:schemeClr>
                    </a:solidFill>
                  </a:tcPr>
                </a:tc>
                <a:extLst>
                  <a:ext uri="{0D108BD9-81ED-4DB2-BD59-A6C34878D82A}">
                    <a16:rowId xmlns:a16="http://schemas.microsoft.com/office/drawing/2014/main" val="1478962705"/>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1690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16. Which of the following resources do you regularly use for art inspiration and education?</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44</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29540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295400"/>
            <a:ext cx="612648" cy="417577"/>
          </a:xfrm>
          <a:prstGeom prst="rect">
            <a:avLst/>
          </a:prstGeom>
        </p:spPr>
      </p:pic>
      <p:sp>
        <p:nvSpPr>
          <p:cNvPr id="7" name="Text Placeholder 6">
            <a:extLst>
              <a:ext uri="{FF2B5EF4-FFF2-40B4-BE49-F238E27FC236}">
                <a16:creationId xmlns:a16="http://schemas.microsoft.com/office/drawing/2014/main" id="{C8ACC587-82A5-4FA3-8E53-3D2943FC61BE}"/>
              </a:ext>
            </a:extLst>
          </p:cNvPr>
          <p:cNvSpPr txBox="1">
            <a:spLocks/>
          </p:cNvSpPr>
          <p:nvPr/>
        </p:nvSpPr>
        <p:spPr>
          <a:xfrm>
            <a:off x="228600" y="60198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  </a:t>
            </a:r>
          </a:p>
        </p:txBody>
      </p:sp>
      <p:sp>
        <p:nvSpPr>
          <p:cNvPr id="8" name="TextBox 7">
            <a:extLst>
              <a:ext uri="{FF2B5EF4-FFF2-40B4-BE49-F238E27FC236}">
                <a16:creationId xmlns:a16="http://schemas.microsoft.com/office/drawing/2014/main" id="{0BA82A81-AD7B-479B-B0BB-0A9158D2FE40}"/>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606957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721118713"/>
              </p:ext>
            </p:extLst>
          </p:nvPr>
        </p:nvGraphicFramePr>
        <p:xfrm>
          <a:off x="228600" y="1960880"/>
          <a:ext cx="6629401" cy="3693904"/>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r>
                        <a:rPr lang="en-US" sz="1200" b="0" dirty="0">
                          <a:solidFill>
                            <a:schemeClr val="bg1"/>
                          </a:solidFill>
                        </a:rPr>
                        <a:t>Books</a:t>
                      </a:r>
                    </a:p>
                  </a:txBody>
                  <a:tcPr anchor="ctr">
                    <a:noFill/>
                  </a:tcPr>
                </a:tc>
                <a:tc>
                  <a:txBody>
                    <a:bodyPr/>
                    <a:lstStyle/>
                    <a:p>
                      <a:pPr algn="ctr"/>
                      <a:r>
                        <a:rPr lang="en-US" sz="1200" baseline="0" dirty="0">
                          <a:solidFill>
                            <a:schemeClr val="bg1"/>
                          </a:solidFill>
                        </a:rPr>
                        <a:t>70%</a:t>
                      </a:r>
                    </a:p>
                  </a:txBody>
                  <a:tcPr anchor="ctr">
                    <a:noFill/>
                  </a:tcPr>
                </a:tc>
                <a:tc>
                  <a:txBody>
                    <a:bodyPr/>
                    <a:lstStyle/>
                    <a:p>
                      <a:pPr algn="ctr"/>
                      <a:r>
                        <a:rPr lang="en-US" sz="1200" dirty="0">
                          <a:solidFill>
                            <a:schemeClr val="bg1"/>
                          </a:solidFill>
                        </a:rPr>
                        <a:t>72%</a:t>
                      </a:r>
                    </a:p>
                  </a:txBody>
                  <a:tcPr anchor="ctr">
                    <a:noFill/>
                  </a:tcPr>
                </a:tc>
                <a:tc>
                  <a:txBody>
                    <a:bodyPr/>
                    <a:lstStyle/>
                    <a:p>
                      <a:pPr algn="ctr"/>
                      <a:r>
                        <a:rPr lang="en-US" sz="1200" dirty="0">
                          <a:solidFill>
                            <a:schemeClr val="bg1"/>
                          </a:solidFill>
                        </a:rPr>
                        <a:t>64%</a:t>
                      </a:r>
                    </a:p>
                  </a:txBody>
                  <a:tcPr anchor="ctr">
                    <a:noFill/>
                  </a:tcPr>
                </a:tc>
                <a:extLst>
                  <a:ext uri="{0D108BD9-81ED-4DB2-BD59-A6C34878D82A}">
                    <a16:rowId xmlns:a16="http://schemas.microsoft.com/office/drawing/2014/main" val="4230878191"/>
                  </a:ext>
                </a:extLst>
              </a:tr>
              <a:tr h="306132">
                <a:tc>
                  <a:txBody>
                    <a:bodyPr/>
                    <a:lstStyle/>
                    <a:p>
                      <a:r>
                        <a:rPr lang="en-US" sz="1200" b="0" dirty="0">
                          <a:solidFill>
                            <a:schemeClr val="bg1"/>
                          </a:solidFill>
                        </a:rPr>
                        <a:t>Individual artists’ web sites or blogs</a:t>
                      </a:r>
                    </a:p>
                  </a:txBody>
                  <a:tcPr anchor="ctr">
                    <a:noFill/>
                  </a:tcPr>
                </a:tc>
                <a:tc>
                  <a:txBody>
                    <a:bodyPr/>
                    <a:lstStyle/>
                    <a:p>
                      <a:pPr algn="ctr"/>
                      <a:r>
                        <a:rPr lang="en-US" sz="1200" baseline="0" dirty="0">
                          <a:solidFill>
                            <a:schemeClr val="bg1"/>
                          </a:solidFill>
                        </a:rPr>
                        <a:t>67%</a:t>
                      </a:r>
                    </a:p>
                  </a:txBody>
                  <a:tcPr anchor="ctr">
                    <a:noFill/>
                  </a:tcPr>
                </a:tc>
                <a:tc>
                  <a:txBody>
                    <a:bodyPr/>
                    <a:lstStyle/>
                    <a:p>
                      <a:pPr algn="ctr"/>
                      <a:r>
                        <a:rPr lang="en-US" sz="1200" dirty="0">
                          <a:solidFill>
                            <a:schemeClr val="bg1"/>
                          </a:solidFill>
                        </a:rPr>
                        <a:t>63%</a:t>
                      </a:r>
                    </a:p>
                  </a:txBody>
                  <a:tcPr anchor="ctr">
                    <a:noFill/>
                  </a:tcPr>
                </a:tc>
                <a:tc>
                  <a:txBody>
                    <a:bodyPr/>
                    <a:lstStyle/>
                    <a:p>
                      <a:pPr algn="ctr"/>
                      <a:r>
                        <a:rPr lang="en-US" sz="1200" dirty="0">
                          <a:solidFill>
                            <a:schemeClr val="bg1"/>
                          </a:solidFill>
                        </a:rPr>
                        <a:t>60%</a:t>
                      </a:r>
                    </a:p>
                  </a:txBody>
                  <a:tcPr anchor="ctr">
                    <a:noFill/>
                  </a:tcPr>
                </a:tc>
                <a:extLst>
                  <a:ext uri="{0D108BD9-81ED-4DB2-BD59-A6C34878D82A}">
                    <a16:rowId xmlns:a16="http://schemas.microsoft.com/office/drawing/2014/main" val="399659408"/>
                  </a:ext>
                </a:extLst>
              </a:tr>
              <a:tr h="306132">
                <a:tc>
                  <a:txBody>
                    <a:bodyPr/>
                    <a:lstStyle/>
                    <a:p>
                      <a:r>
                        <a:rPr lang="en-US" sz="1200" b="0" dirty="0">
                          <a:solidFill>
                            <a:schemeClr val="bg1"/>
                          </a:solidFill>
                        </a:rPr>
                        <a:t>YouTube</a:t>
                      </a:r>
                    </a:p>
                  </a:txBody>
                  <a:tcPr anchor="ctr">
                    <a:noFill/>
                  </a:tcPr>
                </a:tc>
                <a:tc>
                  <a:txBody>
                    <a:bodyPr/>
                    <a:lstStyle/>
                    <a:p>
                      <a:pPr algn="ctr"/>
                      <a:r>
                        <a:rPr lang="en-US" sz="1200" baseline="0" dirty="0">
                          <a:solidFill>
                            <a:schemeClr val="bg1"/>
                          </a:solidFill>
                        </a:rPr>
                        <a:t>55%</a:t>
                      </a:r>
                    </a:p>
                  </a:txBody>
                  <a:tcPr anchor="ctr">
                    <a:noFill/>
                  </a:tcPr>
                </a:tc>
                <a:tc>
                  <a:txBody>
                    <a:bodyPr/>
                    <a:lstStyle/>
                    <a:p>
                      <a:pPr algn="ctr"/>
                      <a:r>
                        <a:rPr lang="en-US" sz="1200" dirty="0">
                          <a:solidFill>
                            <a:schemeClr val="bg1"/>
                          </a:solidFill>
                        </a:rPr>
                        <a:t>48%</a:t>
                      </a:r>
                    </a:p>
                  </a:txBody>
                  <a:tcPr anchor="ctr">
                    <a:noFill/>
                  </a:tcPr>
                </a:tc>
                <a:tc>
                  <a:txBody>
                    <a:bodyPr/>
                    <a:lstStyle/>
                    <a:p>
                      <a:pPr algn="ctr"/>
                      <a:r>
                        <a:rPr lang="en-US" sz="1200" dirty="0">
                          <a:solidFill>
                            <a:schemeClr val="bg1"/>
                          </a:solidFill>
                        </a:rPr>
                        <a:t>55%</a:t>
                      </a:r>
                    </a:p>
                  </a:txBody>
                  <a:tcPr anchor="ctr">
                    <a:noFill/>
                  </a:tcPr>
                </a:tc>
                <a:extLst>
                  <a:ext uri="{0D108BD9-81ED-4DB2-BD59-A6C34878D82A}">
                    <a16:rowId xmlns:a16="http://schemas.microsoft.com/office/drawing/2014/main" val="2159702854"/>
                  </a:ext>
                </a:extLst>
              </a:tr>
              <a:tr h="306132">
                <a:tc>
                  <a:txBody>
                    <a:bodyPr/>
                    <a:lstStyle/>
                    <a:p>
                      <a:pPr marL="0" algn="l" defTabSz="914400" rtl="0" eaLnBrk="1" latinLnBrk="0" hangingPunct="1"/>
                      <a:r>
                        <a:rPr lang="en-US" sz="1200" b="0" kern="1200" dirty="0">
                          <a:solidFill>
                            <a:schemeClr val="bg1"/>
                          </a:solidFill>
                          <a:latin typeface="+mn-lt"/>
                          <a:ea typeface="+mn-ea"/>
                          <a:cs typeface="+mn-cs"/>
                        </a:rPr>
                        <a:t>Search engines </a:t>
                      </a:r>
                    </a:p>
                  </a:txBody>
                  <a:tcPr anchor="ctr">
                    <a:noFill/>
                  </a:tcPr>
                </a:tc>
                <a:tc>
                  <a:txBody>
                    <a:bodyPr/>
                    <a:lstStyle/>
                    <a:p>
                      <a:pPr algn="ctr"/>
                      <a:r>
                        <a:rPr lang="en-US" sz="1200" baseline="0" dirty="0">
                          <a:solidFill>
                            <a:schemeClr val="bg1"/>
                          </a:solidFill>
                        </a:rPr>
                        <a:t>60%</a:t>
                      </a:r>
                    </a:p>
                  </a:txBody>
                  <a:tcPr anchor="ctr">
                    <a:noFill/>
                  </a:tcPr>
                </a:tc>
                <a:tc>
                  <a:txBody>
                    <a:bodyPr/>
                    <a:lstStyle/>
                    <a:p>
                      <a:pPr algn="ctr"/>
                      <a:r>
                        <a:rPr lang="en-US" sz="1200" dirty="0">
                          <a:solidFill>
                            <a:schemeClr val="bg1"/>
                          </a:solidFill>
                        </a:rPr>
                        <a:t>59%</a:t>
                      </a:r>
                    </a:p>
                  </a:txBody>
                  <a:tcPr anchor="ctr">
                    <a:noFill/>
                  </a:tcPr>
                </a:tc>
                <a:tc>
                  <a:txBody>
                    <a:bodyPr/>
                    <a:lstStyle/>
                    <a:p>
                      <a:pPr algn="ctr"/>
                      <a:r>
                        <a:rPr lang="en-US" sz="1200" dirty="0">
                          <a:solidFill>
                            <a:schemeClr val="bg1"/>
                          </a:solidFill>
                        </a:rPr>
                        <a:t>52%</a:t>
                      </a:r>
                    </a:p>
                  </a:txBody>
                  <a:tcPr anchor="ctr">
                    <a:noFill/>
                  </a:tcPr>
                </a:tc>
                <a:extLst>
                  <a:ext uri="{0D108BD9-81ED-4DB2-BD59-A6C34878D82A}">
                    <a16:rowId xmlns:a16="http://schemas.microsoft.com/office/drawing/2014/main" val="3343760334"/>
                  </a:ext>
                </a:extLst>
              </a:tr>
              <a:tr h="306132">
                <a:tc>
                  <a:txBody>
                    <a:bodyPr/>
                    <a:lstStyle/>
                    <a:p>
                      <a:r>
                        <a:rPr lang="en-US" sz="1200" b="0" dirty="0">
                          <a:solidFill>
                            <a:schemeClr val="bg1"/>
                          </a:solidFill>
                        </a:rPr>
                        <a:t>Magazines</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48%</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51%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49%</a:t>
                      </a:r>
                    </a:p>
                  </a:txBody>
                  <a:tcPr anchor="ctr">
                    <a:noFill/>
                  </a:tcPr>
                </a:tc>
                <a:extLst>
                  <a:ext uri="{0D108BD9-81ED-4DB2-BD59-A6C34878D82A}">
                    <a16:rowId xmlns:a16="http://schemas.microsoft.com/office/drawing/2014/main" val="1260973540"/>
                  </a:ext>
                </a:extLst>
              </a:tr>
              <a:tr h="284284">
                <a:tc>
                  <a:txBody>
                    <a:bodyPr/>
                    <a:lstStyle/>
                    <a:p>
                      <a:r>
                        <a:rPr lang="en-US" sz="1200" b="0" dirty="0">
                          <a:solidFill>
                            <a:schemeClr val="bg1"/>
                          </a:solidFill>
                        </a:rPr>
                        <a:t>Google Images</a:t>
                      </a:r>
                    </a:p>
                  </a:txBody>
                  <a:tcPr anchor="ctr">
                    <a:noFill/>
                  </a:tcPr>
                </a:tc>
                <a:tc>
                  <a:txBody>
                    <a:bodyPr/>
                    <a:lstStyle/>
                    <a:p>
                      <a:pPr algn="ctr"/>
                      <a:r>
                        <a:rPr lang="en-US" sz="1200" baseline="0" dirty="0">
                          <a:solidFill>
                            <a:schemeClr val="bg1"/>
                          </a:solidFill>
                        </a:rPr>
                        <a:t>61%</a:t>
                      </a:r>
                    </a:p>
                  </a:txBody>
                  <a:tcPr anchor="ctr">
                    <a:noFill/>
                  </a:tcPr>
                </a:tc>
                <a:tc>
                  <a:txBody>
                    <a:bodyPr/>
                    <a:lstStyle/>
                    <a:p>
                      <a:pPr algn="ctr"/>
                      <a:r>
                        <a:rPr lang="en-US" sz="1200" dirty="0">
                          <a:solidFill>
                            <a:schemeClr val="bg1"/>
                          </a:solidFill>
                        </a:rPr>
                        <a:t>52%</a:t>
                      </a:r>
                    </a:p>
                  </a:txBody>
                  <a:tcPr anchor="ctr">
                    <a:noFill/>
                  </a:tcPr>
                </a:tc>
                <a:tc>
                  <a:txBody>
                    <a:bodyPr/>
                    <a:lstStyle/>
                    <a:p>
                      <a:pPr algn="ctr"/>
                      <a:r>
                        <a:rPr lang="en-US" sz="1200" dirty="0">
                          <a:solidFill>
                            <a:schemeClr val="bg1"/>
                          </a:solidFill>
                        </a:rPr>
                        <a:t>46%</a:t>
                      </a:r>
                    </a:p>
                  </a:txBody>
                  <a:tcPr anchor="ctr">
                    <a:noFill/>
                  </a:tcPr>
                </a:tc>
                <a:extLst>
                  <a:ext uri="{0D108BD9-81ED-4DB2-BD59-A6C34878D82A}">
                    <a16:rowId xmlns:a16="http://schemas.microsoft.com/office/drawing/2014/main" val="1118177052"/>
                  </a:ext>
                </a:extLst>
              </a:tr>
              <a:tr h="284284">
                <a:tc>
                  <a:txBody>
                    <a:bodyPr/>
                    <a:lstStyle/>
                    <a:p>
                      <a:r>
                        <a:rPr lang="en-US" sz="1200" b="0" dirty="0">
                          <a:solidFill>
                            <a:schemeClr val="bg1"/>
                          </a:solidFill>
                        </a:rPr>
                        <a:t>Pinterest</a:t>
                      </a:r>
                    </a:p>
                  </a:txBody>
                  <a:tcPr anchor="ctr">
                    <a:noFill/>
                  </a:tcPr>
                </a:tc>
                <a:tc>
                  <a:txBody>
                    <a:bodyPr/>
                    <a:lstStyle/>
                    <a:p>
                      <a:pPr algn="ctr"/>
                      <a:r>
                        <a:rPr lang="en-US" sz="1200" baseline="0" dirty="0">
                          <a:solidFill>
                            <a:schemeClr val="bg1"/>
                          </a:solidFill>
                        </a:rPr>
                        <a:t>51%</a:t>
                      </a:r>
                    </a:p>
                  </a:txBody>
                  <a:tcPr anchor="ctr">
                    <a:noFill/>
                  </a:tcPr>
                </a:tc>
                <a:tc>
                  <a:txBody>
                    <a:bodyPr/>
                    <a:lstStyle/>
                    <a:p>
                      <a:pPr algn="ctr"/>
                      <a:r>
                        <a:rPr lang="en-US" sz="1200" dirty="0">
                          <a:solidFill>
                            <a:schemeClr val="bg1"/>
                          </a:solidFill>
                        </a:rPr>
                        <a:t>45%</a:t>
                      </a:r>
                    </a:p>
                  </a:txBody>
                  <a:tcPr anchor="ctr">
                    <a:noFill/>
                  </a:tcPr>
                </a:tc>
                <a:tc>
                  <a:txBody>
                    <a:bodyPr/>
                    <a:lstStyle/>
                    <a:p>
                      <a:pPr algn="ctr"/>
                      <a:r>
                        <a:rPr lang="en-US" sz="1200" dirty="0">
                          <a:solidFill>
                            <a:schemeClr val="bg1"/>
                          </a:solidFill>
                        </a:rPr>
                        <a:t>46%</a:t>
                      </a:r>
                    </a:p>
                  </a:txBody>
                  <a:tcPr anchor="ctr">
                    <a:noFill/>
                  </a:tcPr>
                </a:tc>
                <a:extLst>
                  <a:ext uri="{0D108BD9-81ED-4DB2-BD59-A6C34878D82A}">
                    <a16:rowId xmlns:a16="http://schemas.microsoft.com/office/drawing/2014/main" val="397109603"/>
                  </a:ext>
                </a:extLst>
              </a:tr>
              <a:tr h="284284">
                <a:tc>
                  <a:txBody>
                    <a:bodyPr/>
                    <a:lstStyle/>
                    <a:p>
                      <a:r>
                        <a:rPr lang="en-US" sz="1200" b="0" dirty="0">
                          <a:solidFill>
                            <a:schemeClr val="bg1"/>
                          </a:solidFill>
                        </a:rPr>
                        <a:t>Facebook</a:t>
                      </a:r>
                    </a:p>
                  </a:txBody>
                  <a:tcPr anchor="ctr">
                    <a:noFill/>
                  </a:tcPr>
                </a:tc>
                <a:tc>
                  <a:txBody>
                    <a:bodyPr/>
                    <a:lstStyle/>
                    <a:p>
                      <a:pPr algn="ctr"/>
                      <a:r>
                        <a:rPr lang="en-US" sz="1200" baseline="0" dirty="0">
                          <a:solidFill>
                            <a:schemeClr val="bg1"/>
                          </a:solidFill>
                        </a:rPr>
                        <a:t>32%</a:t>
                      </a:r>
                    </a:p>
                  </a:txBody>
                  <a:tcPr anchor="ctr">
                    <a:noFill/>
                  </a:tcPr>
                </a:tc>
                <a:tc>
                  <a:txBody>
                    <a:bodyPr/>
                    <a:lstStyle/>
                    <a:p>
                      <a:pPr algn="ctr"/>
                      <a:r>
                        <a:rPr lang="en-US" sz="1200" dirty="0">
                          <a:solidFill>
                            <a:schemeClr val="bg1"/>
                          </a:solidFill>
                        </a:rPr>
                        <a:t>41%</a:t>
                      </a:r>
                    </a:p>
                  </a:txBody>
                  <a:tcPr anchor="ctr">
                    <a:noFill/>
                  </a:tcPr>
                </a:tc>
                <a:tc>
                  <a:txBody>
                    <a:bodyPr/>
                    <a:lstStyle/>
                    <a:p>
                      <a:pPr algn="ctr"/>
                      <a:r>
                        <a:rPr lang="en-US" sz="1200" dirty="0">
                          <a:solidFill>
                            <a:schemeClr val="bg1"/>
                          </a:solidFill>
                        </a:rPr>
                        <a:t>36%</a:t>
                      </a:r>
                    </a:p>
                  </a:txBody>
                  <a:tcPr anchor="ctr">
                    <a:noFill/>
                  </a:tcPr>
                </a:tc>
                <a:extLst>
                  <a:ext uri="{0D108BD9-81ED-4DB2-BD59-A6C34878D82A}">
                    <a16:rowId xmlns:a16="http://schemas.microsoft.com/office/drawing/2014/main" val="2245520876"/>
                  </a:ext>
                </a:extLst>
              </a:tr>
              <a:tr h="284284">
                <a:tc>
                  <a:txBody>
                    <a:bodyPr/>
                    <a:lstStyle/>
                    <a:p>
                      <a:r>
                        <a:rPr lang="en-US" sz="1200" b="0" dirty="0">
                          <a:solidFill>
                            <a:schemeClr val="bg1"/>
                          </a:solidFill>
                        </a:rPr>
                        <a:t>Gallery or museum web sites</a:t>
                      </a:r>
                    </a:p>
                  </a:txBody>
                  <a:tcPr anchor="ctr">
                    <a:noFill/>
                  </a:tcPr>
                </a:tc>
                <a:tc>
                  <a:txBody>
                    <a:bodyPr/>
                    <a:lstStyle/>
                    <a:p>
                      <a:pPr algn="ctr"/>
                      <a:r>
                        <a:rPr lang="en-US" sz="1200" baseline="0" dirty="0">
                          <a:solidFill>
                            <a:schemeClr val="bg1"/>
                          </a:solidFill>
                        </a:rPr>
                        <a:t>45%</a:t>
                      </a:r>
                    </a:p>
                  </a:txBody>
                  <a:tcPr anchor="ctr">
                    <a:noFill/>
                  </a:tcPr>
                </a:tc>
                <a:tc>
                  <a:txBody>
                    <a:bodyPr/>
                    <a:lstStyle/>
                    <a:p>
                      <a:pPr algn="ctr"/>
                      <a:r>
                        <a:rPr lang="en-US" sz="1200" dirty="0">
                          <a:solidFill>
                            <a:schemeClr val="bg1"/>
                          </a:solidFill>
                        </a:rPr>
                        <a:t>43%</a:t>
                      </a:r>
                    </a:p>
                  </a:txBody>
                  <a:tcPr anchor="ctr">
                    <a:noFill/>
                  </a:tcPr>
                </a:tc>
                <a:tc>
                  <a:txBody>
                    <a:bodyPr/>
                    <a:lstStyle/>
                    <a:p>
                      <a:pPr algn="ctr"/>
                      <a:r>
                        <a:rPr lang="en-US" sz="1200" dirty="0">
                          <a:solidFill>
                            <a:schemeClr val="bg1"/>
                          </a:solidFill>
                        </a:rPr>
                        <a:t>32%</a:t>
                      </a:r>
                    </a:p>
                  </a:txBody>
                  <a:tcPr anchor="ctr">
                    <a:noFill/>
                  </a:tcPr>
                </a:tc>
                <a:extLst>
                  <a:ext uri="{0D108BD9-81ED-4DB2-BD59-A6C34878D82A}">
                    <a16:rowId xmlns:a16="http://schemas.microsoft.com/office/drawing/2014/main" val="3241140402"/>
                  </a:ext>
                </a:extLst>
              </a:tr>
              <a:tr h="306132">
                <a:tc>
                  <a:txBody>
                    <a:bodyPr/>
                    <a:lstStyle/>
                    <a:p>
                      <a:r>
                        <a:rPr lang="en-US" sz="1200" b="0" dirty="0">
                          <a:solidFill>
                            <a:schemeClr val="bg1"/>
                          </a:solidFill>
                        </a:rPr>
                        <a:t>Instagram </a:t>
                      </a:r>
                    </a:p>
                  </a:txBody>
                  <a:tcPr anchor="ctr">
                    <a:noFill/>
                  </a:tcPr>
                </a:tc>
                <a:tc>
                  <a:txBody>
                    <a:bodyPr/>
                    <a:lstStyle/>
                    <a:p>
                      <a:pPr algn="ctr"/>
                      <a:r>
                        <a:rPr lang="en-US" sz="1200" baseline="0" dirty="0">
                          <a:solidFill>
                            <a:schemeClr val="bg1"/>
                          </a:solidFill>
                        </a:rPr>
                        <a:t>52%</a:t>
                      </a:r>
                    </a:p>
                  </a:txBody>
                  <a:tcPr anchor="ctr">
                    <a:noFill/>
                  </a:tcPr>
                </a:tc>
                <a:tc>
                  <a:txBody>
                    <a:bodyPr/>
                    <a:lstStyle/>
                    <a:p>
                      <a:pPr algn="ctr"/>
                      <a:r>
                        <a:rPr lang="en-US" sz="1200" dirty="0">
                          <a:solidFill>
                            <a:schemeClr val="bg1"/>
                          </a:solidFill>
                        </a:rPr>
                        <a:t>49%</a:t>
                      </a:r>
                    </a:p>
                  </a:txBody>
                  <a:tcPr anchor="ctr">
                    <a:noFill/>
                  </a:tcPr>
                </a:tc>
                <a:tc>
                  <a:txBody>
                    <a:bodyPr/>
                    <a:lstStyle/>
                    <a:p>
                      <a:pPr algn="ctr"/>
                      <a:r>
                        <a:rPr lang="en-US" sz="1200" dirty="0">
                          <a:solidFill>
                            <a:schemeClr val="bg1"/>
                          </a:solidFill>
                        </a:rPr>
                        <a:t>29%</a:t>
                      </a: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7162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16. Which of the following resources do you regularly use for art inspiration and education?</a:t>
            </a:r>
          </a:p>
        </p:txBody>
      </p:sp>
      <p:sp>
        <p:nvSpPr>
          <p:cNvPr id="7" name="Slide Number Placeholder 1">
            <a:extLst>
              <a:ext uri="{FF2B5EF4-FFF2-40B4-BE49-F238E27FC236}">
                <a16:creationId xmlns:a16="http://schemas.microsoft.com/office/drawing/2014/main" id="{62312DE9-644E-43B2-823E-67AD6B398174}"/>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45</a:t>
            </a:fld>
            <a:endParaRPr lang="en-US" dirty="0"/>
          </a:p>
        </p:txBody>
      </p:sp>
      <p:sp>
        <p:nvSpPr>
          <p:cNvPr id="8" name="Text Placeholder 6">
            <a:extLst>
              <a:ext uri="{FF2B5EF4-FFF2-40B4-BE49-F238E27FC236}">
                <a16:creationId xmlns:a16="http://schemas.microsoft.com/office/drawing/2014/main" id="{0474EDCE-3A30-4AD1-8534-70FF963538C8}"/>
              </a:ext>
            </a:extLst>
          </p:cNvPr>
          <p:cNvSpPr txBox="1">
            <a:spLocks/>
          </p:cNvSpPr>
          <p:nvPr/>
        </p:nvSpPr>
        <p:spPr>
          <a:xfrm>
            <a:off x="228600" y="56388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  </a:t>
            </a:r>
          </a:p>
        </p:txBody>
      </p:sp>
      <p:sp>
        <p:nvSpPr>
          <p:cNvPr id="9" name="TextBox 8">
            <a:extLst>
              <a:ext uri="{FF2B5EF4-FFF2-40B4-BE49-F238E27FC236}">
                <a16:creationId xmlns:a16="http://schemas.microsoft.com/office/drawing/2014/main" id="{E506B0AB-634E-45FC-A4F5-BDF896A5BFF4}"/>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193830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Most Used Apps – U.S.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It appears that the importance of Instagram to U.S. artists has grown considerably in recent years, however, some of this could be accounted for by question wording changes.</a:t>
            </a:r>
          </a:p>
          <a:p>
            <a:pPr lvl="1">
              <a:buFont typeface="Wingdings" panose="05000000000000000000" pitchFamily="2" charset="2"/>
              <a:buChar char="Ø"/>
            </a:pPr>
            <a:r>
              <a:rPr lang="en-US" b="0" dirty="0">
                <a:solidFill>
                  <a:schemeClr val="bg1"/>
                </a:solidFill>
              </a:rPr>
              <a:t>Pinterest, YouTube and Facebook appear relatively important regardless of wording changes.</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46</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4597400" y="2743200"/>
          <a:ext cx="2336800" cy="289560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Top 10 Responses</a:t>
                      </a:r>
                    </a:p>
                  </a:txBody>
                  <a:tcP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Instagram</a:t>
                      </a:r>
                    </a:p>
                  </a:txBody>
                  <a:tcPr anchor="ctr"/>
                </a:tc>
                <a:tc>
                  <a:txBody>
                    <a:bodyPr/>
                    <a:lstStyle/>
                    <a:p>
                      <a:pPr algn="ctr"/>
                      <a:r>
                        <a:rPr lang="en-US" sz="1000" baseline="0" dirty="0">
                          <a:solidFill>
                            <a:sysClr val="windowText" lastClr="000000"/>
                          </a:solidFill>
                        </a:rPr>
                        <a:t>17%</a:t>
                      </a: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Pinterest</a:t>
                      </a:r>
                    </a:p>
                  </a:txBody>
                  <a:tcPr anchor="ctr"/>
                </a:tc>
                <a:tc>
                  <a:txBody>
                    <a:bodyPr/>
                    <a:lstStyle/>
                    <a:p>
                      <a:pPr algn="ctr"/>
                      <a:r>
                        <a:rPr lang="en-US" sz="1000" baseline="0" dirty="0">
                          <a:solidFill>
                            <a:sysClr val="windowText" lastClr="000000"/>
                          </a:solidFill>
                        </a:rPr>
                        <a:t>18%</a:t>
                      </a: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YouTube</a:t>
                      </a:r>
                    </a:p>
                  </a:txBody>
                  <a:tcPr anchor="ctr"/>
                </a:tc>
                <a:tc>
                  <a:txBody>
                    <a:bodyPr/>
                    <a:lstStyle/>
                    <a:p>
                      <a:pPr algn="ctr"/>
                      <a:r>
                        <a:rPr lang="en-US" sz="1000" baseline="0" dirty="0">
                          <a:solidFill>
                            <a:sysClr val="windowText" lastClr="000000"/>
                          </a:solidFill>
                        </a:rPr>
                        <a:t>11%</a:t>
                      </a:r>
                      <a:endParaRPr lang="en-US" sz="1000" baseline="30000" dirty="0">
                        <a:solidFill>
                          <a:sysClr val="windowText" lastClr="000000"/>
                        </a:solidFill>
                      </a:endParaRP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latin typeface="+mn-lt"/>
                          <a:ea typeface="+mn-ea"/>
                          <a:cs typeface="+mn-cs"/>
                        </a:rPr>
                        <a:t>Facebook</a:t>
                      </a:r>
                    </a:p>
                  </a:txBody>
                  <a:tcPr anchor="ctr"/>
                </a:tc>
                <a:tc>
                  <a:txBody>
                    <a:bodyPr/>
                    <a:lstStyle/>
                    <a:p>
                      <a:pPr algn="ctr"/>
                      <a:r>
                        <a:rPr lang="en-US" sz="1000" baseline="0" dirty="0">
                          <a:solidFill>
                            <a:sysClr val="windowText" lastClr="000000"/>
                          </a:solidFill>
                        </a:rPr>
                        <a:t>11%</a:t>
                      </a:r>
                      <a:endParaRPr lang="en-US" sz="1000" baseline="30000" dirty="0">
                        <a:solidFill>
                          <a:sysClr val="windowText" lastClr="000000"/>
                        </a:solidFill>
                      </a:endParaRP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Google</a:t>
                      </a:r>
                    </a:p>
                  </a:txBody>
                  <a:tcPr anchor="ctr"/>
                </a:tc>
                <a:tc>
                  <a:txBody>
                    <a:bodyPr/>
                    <a:lstStyle/>
                    <a:p>
                      <a:pPr algn="ctr"/>
                      <a:r>
                        <a:rPr lang="en-US" sz="1000" baseline="0" dirty="0">
                          <a:solidFill>
                            <a:sysClr val="windowText" lastClr="000000"/>
                          </a:solidFill>
                        </a:rPr>
                        <a:t>5%</a:t>
                      </a: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Procreate</a:t>
                      </a:r>
                    </a:p>
                  </a:txBody>
                  <a:tcPr anchor="ctr"/>
                </a:tc>
                <a:tc>
                  <a:txBody>
                    <a:bodyPr/>
                    <a:lstStyle/>
                    <a:p>
                      <a:pPr algn="ctr"/>
                      <a:r>
                        <a:rPr lang="en-US" sz="1000" baseline="0" dirty="0">
                          <a:solidFill>
                            <a:sysClr val="windowText" lastClr="000000"/>
                          </a:solidFill>
                        </a:rPr>
                        <a:t>3%</a:t>
                      </a: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Adobe Photoshop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ysClr val="windowText" lastClr="000000"/>
                          </a:solidFill>
                          <a:effectLst/>
                          <a:uLnTx/>
                          <a:uFillTx/>
                        </a:rPr>
                        <a:t>3%</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tc>
                <a:extLst>
                  <a:ext uri="{0D108BD9-81ED-4DB2-BD59-A6C34878D82A}">
                    <a16:rowId xmlns:a16="http://schemas.microsoft.com/office/drawing/2014/main" val="949953466"/>
                  </a:ext>
                </a:extLst>
              </a:tr>
              <a:tr h="145366">
                <a:tc>
                  <a:txBody>
                    <a:bodyPr/>
                    <a:lstStyle/>
                    <a:p>
                      <a:r>
                        <a:rPr lang="en-US" sz="1000" b="1" dirty="0">
                          <a:solidFill>
                            <a:schemeClr val="bg1"/>
                          </a:solidFill>
                        </a:rPr>
                        <a:t>Adobe - Other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ysClr val="windowText" lastClr="000000"/>
                          </a:solidFill>
                          <a:effectLst/>
                          <a:uLnTx/>
                          <a:uFillTx/>
                        </a:rPr>
                        <a:t>2%</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tc>
                <a:extLst>
                  <a:ext uri="{0D108BD9-81ED-4DB2-BD59-A6C34878D82A}">
                    <a16:rowId xmlns:a16="http://schemas.microsoft.com/office/drawing/2014/main" val="3678570858"/>
                  </a:ext>
                </a:extLst>
              </a:tr>
              <a:tr h="145366">
                <a:tc>
                  <a:txBody>
                    <a:bodyPr/>
                    <a:lstStyle/>
                    <a:p>
                      <a:r>
                        <a:rPr lang="en-US" sz="1000" b="1" dirty="0" err="1">
                          <a:solidFill>
                            <a:schemeClr val="bg1"/>
                          </a:solidFill>
                        </a:rPr>
                        <a:t>Iphone</a:t>
                      </a:r>
                      <a:r>
                        <a:rPr lang="en-US" sz="1000" b="1" dirty="0">
                          <a:solidFill>
                            <a:schemeClr val="bg1"/>
                          </a:solidFill>
                        </a:rPr>
                        <a:t>/</a:t>
                      </a:r>
                      <a:r>
                        <a:rPr lang="en-US" sz="1000" b="1" dirty="0" err="1">
                          <a:solidFill>
                            <a:schemeClr val="bg1"/>
                          </a:solidFill>
                        </a:rPr>
                        <a:t>Ipad</a:t>
                      </a:r>
                      <a:r>
                        <a:rPr lang="en-US" sz="1000" b="1" dirty="0">
                          <a:solidFill>
                            <a:schemeClr val="bg1"/>
                          </a:solidFill>
                        </a:rPr>
                        <a:t>/Photos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ysClr val="windowText" lastClr="000000"/>
                          </a:solidFill>
                          <a:effectLst/>
                          <a:uLnTx/>
                          <a:uFillTx/>
                        </a:rPr>
                        <a:t>2%</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tc>
                <a:extLst>
                  <a:ext uri="{0D108BD9-81ED-4DB2-BD59-A6C34878D82A}">
                    <a16:rowId xmlns:a16="http://schemas.microsoft.com/office/drawing/2014/main" val="3340200776"/>
                  </a:ext>
                </a:extLst>
              </a:tr>
              <a:tr h="145366">
                <a:tc>
                  <a:txBody>
                    <a:bodyPr/>
                    <a:lstStyle/>
                    <a:p>
                      <a:r>
                        <a:rPr lang="en-US" sz="1000" b="1" dirty="0">
                          <a:solidFill>
                            <a:schemeClr val="bg1"/>
                          </a:solidFill>
                        </a:rPr>
                        <a:t>Tumblr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ysClr val="windowText" lastClr="000000"/>
                          </a:solidFill>
                          <a:effectLst/>
                          <a:uLnTx/>
                          <a:uFillTx/>
                        </a:rPr>
                        <a:t>2%</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tc>
                <a:extLst>
                  <a:ext uri="{0D108BD9-81ED-4DB2-BD59-A6C34878D82A}">
                    <a16:rowId xmlns:a16="http://schemas.microsoft.com/office/drawing/2014/main" val="2754532311"/>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248400"/>
            <a:ext cx="5562600" cy="400110"/>
          </a:xfrm>
          <a:prstGeom prst="rect">
            <a:avLst/>
          </a:prstGeom>
          <a:noFill/>
        </p:spPr>
        <p:txBody>
          <a:bodyPr wrap="square" rtlCol="0">
            <a:spAutoFit/>
          </a:bodyPr>
          <a:lstStyle/>
          <a:p>
            <a:r>
              <a:rPr lang="en-US" sz="1000" dirty="0">
                <a:solidFill>
                  <a:schemeClr val="bg1"/>
                </a:solidFill>
              </a:rPr>
              <a:t>Note:  this question was asked in a materially different way in previous years and percentages were not reported in these years.</a:t>
            </a:r>
          </a:p>
        </p:txBody>
      </p:sp>
      <p:graphicFrame>
        <p:nvGraphicFramePr>
          <p:cNvPr id="8" name="Table 7">
            <a:extLst>
              <a:ext uri="{FF2B5EF4-FFF2-40B4-BE49-F238E27FC236}">
                <a16:creationId xmlns:a16="http://schemas.microsoft.com/office/drawing/2014/main" id="{EA51EF2A-4F57-49D2-9259-CA6FCF3A8058}"/>
              </a:ext>
            </a:extLst>
          </p:cNvPr>
          <p:cNvGraphicFramePr>
            <a:graphicFrameLocks noGrp="1"/>
          </p:cNvGraphicFramePr>
          <p:nvPr>
            <p:extLst/>
          </p:nvPr>
        </p:nvGraphicFramePr>
        <p:xfrm>
          <a:off x="914400" y="2743200"/>
          <a:ext cx="3200400" cy="289560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970495069"/>
                    </a:ext>
                  </a:extLst>
                </a:gridCol>
                <a:gridCol w="1600200">
                  <a:extLst>
                    <a:ext uri="{9D8B030D-6E8A-4147-A177-3AD203B41FA5}">
                      <a16:colId xmlns:a16="http://schemas.microsoft.com/office/drawing/2014/main" val="1514445244"/>
                    </a:ext>
                  </a:extLst>
                </a:gridCol>
              </a:tblGrid>
              <a:tr h="0">
                <a:tc>
                  <a:txBody>
                    <a:bodyPr/>
                    <a:lstStyle/>
                    <a:p>
                      <a:pPr algn="ctr"/>
                      <a:r>
                        <a:rPr lang="en-US" sz="1200" b="1" dirty="0">
                          <a:solidFill>
                            <a:schemeClr val="bg1"/>
                          </a:solidFill>
                        </a:rPr>
                        <a:t>Top 10 Responses - 2012</a:t>
                      </a:r>
                    </a:p>
                  </a:txBody>
                  <a:tcPr/>
                </a:tc>
                <a:tc>
                  <a:txBody>
                    <a:bodyPr/>
                    <a:lstStyle/>
                    <a:p>
                      <a:pPr algn="ctr"/>
                      <a:r>
                        <a:rPr lang="en-US" sz="1200" b="1" dirty="0">
                          <a:solidFill>
                            <a:schemeClr val="bg1"/>
                          </a:solidFill>
                        </a:rPr>
                        <a:t>Top 10 Responses - 2015</a:t>
                      </a:r>
                    </a:p>
                  </a:txBody>
                  <a:tcPr anchor="ctr"/>
                </a:tc>
                <a:extLst>
                  <a:ext uri="{0D108BD9-81ED-4DB2-BD59-A6C34878D82A}">
                    <a16:rowId xmlns:a16="http://schemas.microsoft.com/office/drawing/2014/main" val="679385693"/>
                  </a:ext>
                </a:extLst>
              </a:tr>
              <a:tr h="0">
                <a:tc>
                  <a:txBody>
                    <a:bodyPr/>
                    <a:lstStyle/>
                    <a:p>
                      <a:pPr algn="ctr"/>
                      <a:r>
                        <a:rPr lang="en-US" sz="1000" b="1" dirty="0">
                          <a:solidFill>
                            <a:schemeClr val="bg1"/>
                          </a:solidFill>
                        </a:rPr>
                        <a:t>Google</a:t>
                      </a:r>
                    </a:p>
                  </a:txBody>
                  <a:tcPr anchor="ctr"/>
                </a:tc>
                <a:tc>
                  <a:txBody>
                    <a:bodyPr/>
                    <a:lstStyle/>
                    <a:p>
                      <a:pPr algn="ctr"/>
                      <a:r>
                        <a:rPr lang="en-US" sz="1000" b="1" dirty="0">
                          <a:solidFill>
                            <a:schemeClr val="bg1"/>
                          </a:solidFill>
                        </a:rPr>
                        <a:t>Facebook</a:t>
                      </a:r>
                    </a:p>
                  </a:txBody>
                  <a:tcPr anchor="ctr"/>
                </a:tc>
                <a:extLst>
                  <a:ext uri="{0D108BD9-81ED-4DB2-BD59-A6C34878D82A}">
                    <a16:rowId xmlns:a16="http://schemas.microsoft.com/office/drawing/2014/main" val="4226228855"/>
                  </a:ext>
                </a:extLst>
              </a:tr>
              <a:tr h="160606">
                <a:tc>
                  <a:txBody>
                    <a:bodyPr/>
                    <a:lstStyle/>
                    <a:p>
                      <a:pPr algn="ctr"/>
                      <a:r>
                        <a:rPr lang="en-US" sz="1000" b="1" dirty="0">
                          <a:solidFill>
                            <a:schemeClr val="bg1"/>
                          </a:solidFill>
                        </a:rPr>
                        <a:t>Facebook</a:t>
                      </a:r>
                    </a:p>
                  </a:txBody>
                  <a:tcPr anchor="ctr"/>
                </a:tc>
                <a:tc>
                  <a:txBody>
                    <a:bodyPr/>
                    <a:lstStyle/>
                    <a:p>
                      <a:pPr algn="ctr"/>
                      <a:r>
                        <a:rPr lang="en-US" sz="1000" b="1" dirty="0">
                          <a:solidFill>
                            <a:schemeClr val="bg1"/>
                          </a:solidFill>
                        </a:rPr>
                        <a:t>YouTube</a:t>
                      </a:r>
                    </a:p>
                  </a:txBody>
                  <a:tcPr anchor="ctr"/>
                </a:tc>
                <a:extLst>
                  <a:ext uri="{0D108BD9-81ED-4DB2-BD59-A6C34878D82A}">
                    <a16:rowId xmlns:a16="http://schemas.microsoft.com/office/drawing/2014/main" val="2516877013"/>
                  </a:ext>
                </a:extLst>
              </a:tr>
              <a:tr h="145366">
                <a:tc>
                  <a:txBody>
                    <a:bodyPr/>
                    <a:lstStyle/>
                    <a:p>
                      <a:pPr algn="ctr"/>
                      <a:r>
                        <a:rPr lang="en-US" sz="1000" b="1" dirty="0">
                          <a:solidFill>
                            <a:schemeClr val="bg1"/>
                          </a:solidFill>
                        </a:rPr>
                        <a:t>Pinterest</a:t>
                      </a:r>
                    </a:p>
                  </a:txBody>
                  <a:tcPr anchor="ctr"/>
                </a:tc>
                <a:tc>
                  <a:txBody>
                    <a:bodyPr/>
                    <a:lstStyle/>
                    <a:p>
                      <a:pPr algn="ctr"/>
                      <a:r>
                        <a:rPr lang="en-US" sz="1000" b="1" dirty="0">
                          <a:solidFill>
                            <a:schemeClr val="bg1"/>
                          </a:solidFill>
                        </a:rPr>
                        <a:t>Pinterest</a:t>
                      </a:r>
                    </a:p>
                  </a:txBody>
                  <a:tcPr anchor="ctr"/>
                </a:tc>
                <a:extLst>
                  <a:ext uri="{0D108BD9-81ED-4DB2-BD59-A6C34878D82A}">
                    <a16:rowId xmlns:a16="http://schemas.microsoft.com/office/drawing/2014/main" val="1094235235"/>
                  </a:ext>
                </a:extLst>
              </a:tr>
              <a:tr h="130126">
                <a:tc>
                  <a:txBody>
                    <a:bodyPr/>
                    <a:lstStyle/>
                    <a:p>
                      <a:pPr marL="0" algn="ctr" defTabSz="914400" rtl="0" eaLnBrk="1" latinLnBrk="0" hangingPunct="1"/>
                      <a:r>
                        <a:rPr lang="en-US" sz="1000" b="1" kern="1200" dirty="0">
                          <a:solidFill>
                            <a:schemeClr val="bg1"/>
                          </a:solidFill>
                          <a:latin typeface="+mn-lt"/>
                          <a:ea typeface="+mn-ea"/>
                          <a:cs typeface="+mn-cs"/>
                        </a:rPr>
                        <a:t>Wet Canvas</a:t>
                      </a:r>
                    </a:p>
                  </a:txBody>
                  <a:tcPr anchor="ctr"/>
                </a:tc>
                <a:tc>
                  <a:txBody>
                    <a:bodyPr/>
                    <a:lstStyle/>
                    <a:p>
                      <a:pPr marL="0" algn="ctr" defTabSz="914400" rtl="0" eaLnBrk="1" latinLnBrk="0" hangingPunct="1"/>
                      <a:r>
                        <a:rPr lang="en-US" sz="1000" b="1" kern="1200" dirty="0">
                          <a:solidFill>
                            <a:schemeClr val="bg1"/>
                          </a:solidFill>
                          <a:latin typeface="+mn-lt"/>
                          <a:ea typeface="+mn-ea"/>
                          <a:cs typeface="+mn-cs"/>
                        </a:rPr>
                        <a:t>Wet Canvas</a:t>
                      </a:r>
                    </a:p>
                  </a:txBody>
                  <a:tcPr anchor="ctr"/>
                </a:tc>
                <a:extLst>
                  <a:ext uri="{0D108BD9-81ED-4DB2-BD59-A6C34878D82A}">
                    <a16:rowId xmlns:a16="http://schemas.microsoft.com/office/drawing/2014/main" val="2712825044"/>
                  </a:ext>
                </a:extLst>
              </a:tr>
              <a:tr h="0">
                <a:tc>
                  <a:txBody>
                    <a:bodyPr/>
                    <a:lstStyle/>
                    <a:p>
                      <a:pPr algn="ctr"/>
                      <a:r>
                        <a:rPr lang="en-US" sz="1000" b="1" dirty="0">
                          <a:solidFill>
                            <a:schemeClr val="bg1"/>
                          </a:solidFill>
                        </a:rPr>
                        <a:t>YouTube</a:t>
                      </a:r>
                    </a:p>
                  </a:txBody>
                  <a:tcPr anchor="ctr"/>
                </a:tc>
                <a:tc>
                  <a:txBody>
                    <a:bodyPr/>
                    <a:lstStyle/>
                    <a:p>
                      <a:pPr algn="ctr"/>
                      <a:r>
                        <a:rPr lang="en-US" sz="1000" b="1" dirty="0">
                          <a:solidFill>
                            <a:schemeClr val="bg1"/>
                          </a:solidFill>
                        </a:rPr>
                        <a:t>Deviant Art</a:t>
                      </a:r>
                    </a:p>
                  </a:txBody>
                  <a:tcPr anchor="ctr"/>
                </a:tc>
                <a:extLst>
                  <a:ext uri="{0D108BD9-81ED-4DB2-BD59-A6C34878D82A}">
                    <a16:rowId xmlns:a16="http://schemas.microsoft.com/office/drawing/2014/main" val="2068766838"/>
                  </a:ext>
                </a:extLst>
              </a:tr>
              <a:tr h="0">
                <a:tc>
                  <a:txBody>
                    <a:bodyPr/>
                    <a:lstStyle/>
                    <a:p>
                      <a:pPr algn="ctr"/>
                      <a:r>
                        <a:rPr lang="en-US" sz="1000" b="1" dirty="0">
                          <a:solidFill>
                            <a:schemeClr val="bg1"/>
                          </a:solidFill>
                        </a:rPr>
                        <a:t>Deviant Art</a:t>
                      </a:r>
                    </a:p>
                  </a:txBody>
                  <a:tcPr anchor="ctr"/>
                </a:tc>
                <a:tc>
                  <a:txBody>
                    <a:bodyPr/>
                    <a:lstStyle/>
                    <a:p>
                      <a:pPr algn="ctr"/>
                      <a:r>
                        <a:rPr lang="en-US" sz="1000" baseline="0" dirty="0" err="1">
                          <a:solidFill>
                            <a:sysClr val="windowText" lastClr="000000"/>
                          </a:solidFill>
                        </a:rPr>
                        <a:t>Blick</a:t>
                      </a:r>
                      <a:r>
                        <a:rPr lang="en-US" sz="1000" baseline="0" dirty="0">
                          <a:solidFill>
                            <a:sysClr val="windowText" lastClr="000000"/>
                          </a:solidFill>
                        </a:rPr>
                        <a:t> Art Materials</a:t>
                      </a:r>
                    </a:p>
                  </a:txBody>
                  <a:tcPr anchor="ctr"/>
                </a:tc>
                <a:extLst>
                  <a:ext uri="{0D108BD9-81ED-4DB2-BD59-A6C34878D82A}">
                    <a16:rowId xmlns:a16="http://schemas.microsoft.com/office/drawing/2014/main" val="3248938045"/>
                  </a:ext>
                </a:extLst>
              </a:tr>
              <a:tr h="0">
                <a:tc>
                  <a:txBody>
                    <a:bodyPr/>
                    <a:lstStyle/>
                    <a:p>
                      <a:pPr algn="ctr"/>
                      <a:r>
                        <a:rPr lang="en-US" sz="1000" b="1" dirty="0">
                          <a:solidFill>
                            <a:schemeClr val="bg1"/>
                          </a:solidFill>
                        </a:rPr>
                        <a:t>Google Images</a:t>
                      </a:r>
                    </a:p>
                  </a:txBody>
                  <a:tcPr anchor="ctr"/>
                </a:tc>
                <a:tc>
                  <a:txBody>
                    <a:bodyPr/>
                    <a:lstStyle/>
                    <a:p>
                      <a:pPr algn="ctr"/>
                      <a:r>
                        <a:rPr lang="en-US" sz="1000" b="1" dirty="0">
                          <a:solidFill>
                            <a:schemeClr val="bg1"/>
                          </a:solidFill>
                        </a:rPr>
                        <a:t>Artists Network</a:t>
                      </a:r>
                    </a:p>
                  </a:txBody>
                  <a:tcPr anchor="ctr"/>
                </a:tc>
                <a:extLst>
                  <a:ext uri="{0D108BD9-81ED-4DB2-BD59-A6C34878D82A}">
                    <a16:rowId xmlns:a16="http://schemas.microsoft.com/office/drawing/2014/main" val="949953466"/>
                  </a:ext>
                </a:extLst>
              </a:tr>
              <a:tr h="145366">
                <a:tc>
                  <a:txBody>
                    <a:bodyPr/>
                    <a:lstStyle/>
                    <a:p>
                      <a:pPr algn="ctr"/>
                      <a:r>
                        <a:rPr lang="en-US" sz="1000" b="1" dirty="0">
                          <a:solidFill>
                            <a:schemeClr val="bg1"/>
                          </a:solidFill>
                        </a:rPr>
                        <a:t>Artists Network</a:t>
                      </a:r>
                    </a:p>
                  </a:txBody>
                  <a:tcPr anchor="ctr"/>
                </a:tc>
                <a:tc>
                  <a:txBody>
                    <a:bodyPr/>
                    <a:lstStyle/>
                    <a:p>
                      <a:pPr algn="ctr"/>
                      <a:r>
                        <a:rPr lang="en-US" sz="1000" b="1" dirty="0">
                          <a:solidFill>
                            <a:schemeClr val="bg1"/>
                          </a:solidFill>
                        </a:rPr>
                        <a:t>Tumblr</a:t>
                      </a:r>
                    </a:p>
                  </a:txBody>
                  <a:tcPr anchor="ctr"/>
                </a:tc>
                <a:extLst>
                  <a:ext uri="{0D108BD9-81ED-4DB2-BD59-A6C34878D82A}">
                    <a16:rowId xmlns:a16="http://schemas.microsoft.com/office/drawing/2014/main" val="3678570858"/>
                  </a:ext>
                </a:extLst>
              </a:tr>
              <a:tr h="145366">
                <a:tc>
                  <a:txBody>
                    <a:bodyPr/>
                    <a:lstStyle/>
                    <a:p>
                      <a:pPr algn="ctr"/>
                      <a:r>
                        <a:rPr lang="en-US" sz="1000" b="1" dirty="0">
                          <a:solidFill>
                            <a:schemeClr val="bg1"/>
                          </a:solidFill>
                        </a:rPr>
                        <a:t>Tumblr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ysClr val="windowText" lastClr="000000"/>
                          </a:solidFill>
                          <a:effectLst/>
                          <a:uLnTx/>
                          <a:uFillTx/>
                        </a:rPr>
                        <a:t>Instagram</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tc>
                <a:extLst>
                  <a:ext uri="{0D108BD9-81ED-4DB2-BD59-A6C34878D82A}">
                    <a16:rowId xmlns:a16="http://schemas.microsoft.com/office/drawing/2014/main" val="3340200776"/>
                  </a:ext>
                </a:extLst>
              </a:tr>
              <a:tr h="145366">
                <a:tc>
                  <a:txBody>
                    <a:bodyPr/>
                    <a:lstStyle/>
                    <a:p>
                      <a:pPr algn="ctr"/>
                      <a:r>
                        <a:rPr lang="en-US" sz="1000" b="1" dirty="0">
                          <a:solidFill>
                            <a:schemeClr val="bg1"/>
                          </a:solidFill>
                        </a:rPr>
                        <a:t>Flickr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ysClr val="windowText" lastClr="000000"/>
                          </a:solidFill>
                          <a:effectLst/>
                          <a:uLnTx/>
                          <a:uFillTx/>
                        </a:rPr>
                        <a:t>Artists Daily</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tc>
                <a:extLst>
                  <a:ext uri="{0D108BD9-81ED-4DB2-BD59-A6C34878D82A}">
                    <a16:rowId xmlns:a16="http://schemas.microsoft.com/office/drawing/2014/main" val="2754532311"/>
                  </a:ext>
                </a:extLst>
              </a:tr>
            </a:tbl>
          </a:graphicData>
        </a:graphic>
      </p:graphicFrame>
    </p:spTree>
    <p:extLst>
      <p:ext uri="{BB962C8B-B14F-4D97-AF65-F5344CB8AC3E}">
        <p14:creationId xmlns:p14="http://schemas.microsoft.com/office/powerpoint/2010/main" val="3602936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Most Used Apps – Canada</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Instagram, Pinterest, and YouTube top the list of most used apps among Canadian artists in 2018.</a:t>
            </a:r>
          </a:p>
          <a:p>
            <a:pPr lvl="1">
              <a:buFont typeface="Wingdings" panose="05000000000000000000" pitchFamily="2" charset="2"/>
              <a:buChar char="Ø"/>
            </a:pPr>
            <a:r>
              <a:rPr lang="en-US" b="0" dirty="0">
                <a:solidFill>
                  <a:schemeClr val="bg1"/>
                </a:solidFill>
              </a:rPr>
              <a:t>The considerable variability in app use across years again may be accounted for, in part, by question wording changes.</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47</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4597400" y="2590800"/>
          <a:ext cx="2336800" cy="289560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Top 10 Responses</a:t>
                      </a:r>
                    </a:p>
                  </a:txBody>
                  <a:tcP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Instagram</a:t>
                      </a:r>
                    </a:p>
                  </a:txBody>
                  <a:tcPr anchor="ctr"/>
                </a:tc>
                <a:tc>
                  <a:txBody>
                    <a:bodyPr/>
                    <a:lstStyle/>
                    <a:p>
                      <a:pPr algn="ctr"/>
                      <a:r>
                        <a:rPr lang="en-US" sz="1000" baseline="0" dirty="0">
                          <a:solidFill>
                            <a:sysClr val="windowText" lastClr="000000"/>
                          </a:solidFill>
                        </a:rPr>
                        <a:t>18%</a:t>
                      </a: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Pinterest</a:t>
                      </a:r>
                    </a:p>
                  </a:txBody>
                  <a:tcPr anchor="ctr"/>
                </a:tc>
                <a:tc>
                  <a:txBody>
                    <a:bodyPr/>
                    <a:lstStyle/>
                    <a:p>
                      <a:pPr algn="ctr"/>
                      <a:r>
                        <a:rPr lang="en-US" sz="1000" baseline="0" dirty="0">
                          <a:solidFill>
                            <a:sysClr val="windowText" lastClr="000000"/>
                          </a:solidFill>
                        </a:rPr>
                        <a:t>17%</a:t>
                      </a: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YouTube</a:t>
                      </a:r>
                    </a:p>
                  </a:txBody>
                  <a:tcPr anchor="ctr"/>
                </a:tc>
                <a:tc>
                  <a:txBody>
                    <a:bodyPr/>
                    <a:lstStyle/>
                    <a:p>
                      <a:pPr algn="ctr"/>
                      <a:r>
                        <a:rPr lang="en-US" sz="1000" dirty="0">
                          <a:solidFill>
                            <a:sysClr val="windowText" lastClr="000000"/>
                          </a:solidFill>
                        </a:rPr>
                        <a:t>9%</a:t>
                      </a: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latin typeface="+mn-lt"/>
                          <a:ea typeface="+mn-ea"/>
                          <a:cs typeface="+mn-cs"/>
                        </a:rPr>
                        <a:t>Facebook</a:t>
                      </a:r>
                    </a:p>
                  </a:txBody>
                  <a:tcPr anchor="ctr"/>
                </a:tc>
                <a:tc>
                  <a:txBody>
                    <a:bodyPr/>
                    <a:lstStyle/>
                    <a:p>
                      <a:pPr algn="ctr"/>
                      <a:r>
                        <a:rPr lang="en-US" sz="1000" dirty="0">
                          <a:solidFill>
                            <a:sysClr val="windowText" lastClr="000000"/>
                          </a:solidFill>
                        </a:rPr>
                        <a:t>8%</a:t>
                      </a: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Google</a:t>
                      </a:r>
                    </a:p>
                  </a:txBody>
                  <a:tcPr anchor="ctr"/>
                </a:tc>
                <a:tc>
                  <a:txBody>
                    <a:bodyPr/>
                    <a:lstStyle/>
                    <a:p>
                      <a:pPr algn="ctr"/>
                      <a:r>
                        <a:rPr lang="en-US" sz="1000" baseline="0" dirty="0">
                          <a:solidFill>
                            <a:sysClr val="windowText" lastClr="000000"/>
                          </a:solidFill>
                        </a:rPr>
                        <a:t>4%</a:t>
                      </a: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Procreate</a:t>
                      </a:r>
                    </a:p>
                  </a:txBody>
                  <a:tcPr anchor="ctr"/>
                </a:tc>
                <a:tc>
                  <a:txBody>
                    <a:bodyPr/>
                    <a:lstStyle/>
                    <a:p>
                      <a:pPr algn="ctr"/>
                      <a:r>
                        <a:rPr lang="en-US" sz="1000" dirty="0">
                          <a:solidFill>
                            <a:sysClr val="windowText" lastClr="000000"/>
                          </a:solidFill>
                        </a:rPr>
                        <a:t>2%</a:t>
                      </a: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Adobe Photoshop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ysClr val="windowText" lastClr="000000"/>
                          </a:solidFill>
                          <a:effectLst/>
                          <a:uLnTx/>
                          <a:uFillTx/>
                        </a:rPr>
                        <a:t>3%</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tc>
                <a:extLst>
                  <a:ext uri="{0D108BD9-81ED-4DB2-BD59-A6C34878D82A}">
                    <a16:rowId xmlns:a16="http://schemas.microsoft.com/office/drawing/2014/main" val="949953466"/>
                  </a:ext>
                </a:extLst>
              </a:tr>
              <a:tr h="145366">
                <a:tc>
                  <a:txBody>
                    <a:bodyPr/>
                    <a:lstStyle/>
                    <a:p>
                      <a:r>
                        <a:rPr lang="en-US" sz="1000" b="1" dirty="0">
                          <a:solidFill>
                            <a:schemeClr val="bg1"/>
                          </a:solidFill>
                        </a:rPr>
                        <a:t>Adobe - Other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ysClr val="windowText" lastClr="000000"/>
                          </a:solidFill>
                          <a:effectLst/>
                          <a:uLnTx/>
                          <a:uFillTx/>
                        </a:rPr>
                        <a:t>2%</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tc>
                <a:extLst>
                  <a:ext uri="{0D108BD9-81ED-4DB2-BD59-A6C34878D82A}">
                    <a16:rowId xmlns:a16="http://schemas.microsoft.com/office/drawing/2014/main" val="3678570858"/>
                  </a:ext>
                </a:extLst>
              </a:tr>
              <a:tr h="145366">
                <a:tc>
                  <a:txBody>
                    <a:bodyPr/>
                    <a:lstStyle/>
                    <a:p>
                      <a:r>
                        <a:rPr lang="en-US" sz="1000" b="1" dirty="0" err="1">
                          <a:solidFill>
                            <a:schemeClr val="bg1"/>
                          </a:solidFill>
                        </a:rPr>
                        <a:t>Iphone</a:t>
                      </a:r>
                      <a:r>
                        <a:rPr lang="en-US" sz="1000" b="1" dirty="0">
                          <a:solidFill>
                            <a:schemeClr val="bg1"/>
                          </a:solidFill>
                        </a:rPr>
                        <a:t>/</a:t>
                      </a:r>
                      <a:r>
                        <a:rPr lang="en-US" sz="1000" b="1" dirty="0" err="1">
                          <a:solidFill>
                            <a:schemeClr val="bg1"/>
                          </a:solidFill>
                        </a:rPr>
                        <a:t>Ipad</a:t>
                      </a:r>
                      <a:r>
                        <a:rPr lang="en-US" sz="1000" b="1" dirty="0">
                          <a:solidFill>
                            <a:schemeClr val="bg1"/>
                          </a:solidFill>
                        </a:rPr>
                        <a:t>/Photos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ysClr val="windowText" lastClr="000000"/>
                          </a:solidFill>
                          <a:effectLst/>
                          <a:uLnTx/>
                          <a:uFillTx/>
                        </a:rPr>
                        <a:t>2%</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tc>
                <a:extLst>
                  <a:ext uri="{0D108BD9-81ED-4DB2-BD59-A6C34878D82A}">
                    <a16:rowId xmlns:a16="http://schemas.microsoft.com/office/drawing/2014/main" val="3340200776"/>
                  </a:ext>
                </a:extLst>
              </a:tr>
              <a:tr h="145366">
                <a:tc>
                  <a:txBody>
                    <a:bodyPr/>
                    <a:lstStyle/>
                    <a:p>
                      <a:r>
                        <a:rPr lang="en-US" sz="1000" b="1" dirty="0">
                          <a:solidFill>
                            <a:schemeClr val="bg1"/>
                          </a:solidFill>
                        </a:rPr>
                        <a:t>Tumblr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ysClr val="windowText" lastClr="000000"/>
                          </a:solidFill>
                          <a:effectLst/>
                          <a:uLnTx/>
                          <a:uFillTx/>
                        </a:rPr>
                        <a:t>1%</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tc>
                <a:extLst>
                  <a:ext uri="{0D108BD9-81ED-4DB2-BD59-A6C34878D82A}">
                    <a16:rowId xmlns:a16="http://schemas.microsoft.com/office/drawing/2014/main" val="2754532311"/>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248400"/>
            <a:ext cx="5562600" cy="400110"/>
          </a:xfrm>
          <a:prstGeom prst="rect">
            <a:avLst/>
          </a:prstGeom>
          <a:noFill/>
        </p:spPr>
        <p:txBody>
          <a:bodyPr wrap="square" rtlCol="0">
            <a:spAutoFit/>
          </a:bodyPr>
          <a:lstStyle/>
          <a:p>
            <a:r>
              <a:rPr lang="en-US" sz="1000" dirty="0">
                <a:solidFill>
                  <a:schemeClr val="bg1"/>
                </a:solidFill>
              </a:rPr>
              <a:t>Note:  this question was asked in a materially different way in previous years and percentages were not reported in these years.</a:t>
            </a:r>
          </a:p>
        </p:txBody>
      </p:sp>
      <p:graphicFrame>
        <p:nvGraphicFramePr>
          <p:cNvPr id="8" name="Table 7">
            <a:extLst>
              <a:ext uri="{FF2B5EF4-FFF2-40B4-BE49-F238E27FC236}">
                <a16:creationId xmlns:a16="http://schemas.microsoft.com/office/drawing/2014/main" id="{EA51EF2A-4F57-49D2-9259-CA6FCF3A8058}"/>
              </a:ext>
            </a:extLst>
          </p:cNvPr>
          <p:cNvGraphicFramePr>
            <a:graphicFrameLocks noGrp="1"/>
          </p:cNvGraphicFramePr>
          <p:nvPr>
            <p:extLst/>
          </p:nvPr>
        </p:nvGraphicFramePr>
        <p:xfrm>
          <a:off x="914400" y="2590800"/>
          <a:ext cx="3200400" cy="289560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970495069"/>
                    </a:ext>
                  </a:extLst>
                </a:gridCol>
                <a:gridCol w="1600200">
                  <a:extLst>
                    <a:ext uri="{9D8B030D-6E8A-4147-A177-3AD203B41FA5}">
                      <a16:colId xmlns:a16="http://schemas.microsoft.com/office/drawing/2014/main" val="1514445244"/>
                    </a:ext>
                  </a:extLst>
                </a:gridCol>
              </a:tblGrid>
              <a:tr h="0">
                <a:tc>
                  <a:txBody>
                    <a:bodyPr/>
                    <a:lstStyle/>
                    <a:p>
                      <a:pPr algn="ctr"/>
                      <a:r>
                        <a:rPr lang="en-US" sz="1200" b="1" dirty="0">
                          <a:solidFill>
                            <a:schemeClr val="bg1"/>
                          </a:solidFill>
                        </a:rPr>
                        <a:t>Top 10 Responses - 2012</a:t>
                      </a:r>
                    </a:p>
                  </a:txBody>
                  <a:tcPr/>
                </a:tc>
                <a:tc>
                  <a:txBody>
                    <a:bodyPr/>
                    <a:lstStyle/>
                    <a:p>
                      <a:pPr algn="ctr"/>
                      <a:r>
                        <a:rPr lang="en-US" sz="1200" b="1" dirty="0">
                          <a:solidFill>
                            <a:schemeClr val="bg1"/>
                          </a:solidFill>
                        </a:rPr>
                        <a:t>Top 10 Responses - 2015</a:t>
                      </a:r>
                    </a:p>
                  </a:txBody>
                  <a:tcPr anchor="ctr"/>
                </a:tc>
                <a:extLst>
                  <a:ext uri="{0D108BD9-81ED-4DB2-BD59-A6C34878D82A}">
                    <a16:rowId xmlns:a16="http://schemas.microsoft.com/office/drawing/2014/main" val="679385693"/>
                  </a:ext>
                </a:extLst>
              </a:tr>
              <a:tr h="0">
                <a:tc>
                  <a:txBody>
                    <a:bodyPr/>
                    <a:lstStyle/>
                    <a:p>
                      <a:pPr algn="ctr"/>
                      <a:r>
                        <a:rPr lang="en-US" sz="1000" b="1" dirty="0">
                          <a:solidFill>
                            <a:schemeClr val="bg1"/>
                          </a:solidFill>
                        </a:rPr>
                        <a:t>Google</a:t>
                      </a:r>
                    </a:p>
                  </a:txBody>
                  <a:tcPr anchor="ctr"/>
                </a:tc>
                <a:tc>
                  <a:txBody>
                    <a:bodyPr/>
                    <a:lstStyle/>
                    <a:p>
                      <a:pPr algn="ctr"/>
                      <a:r>
                        <a:rPr lang="en-US" sz="1000" b="1">
                          <a:solidFill>
                            <a:schemeClr val="bg1"/>
                          </a:solidFill>
                        </a:rPr>
                        <a:t>Facebook</a:t>
                      </a:r>
                      <a:endParaRPr lang="en-US" sz="1000" b="1" dirty="0">
                        <a:solidFill>
                          <a:schemeClr val="bg1"/>
                        </a:solidFill>
                      </a:endParaRPr>
                    </a:p>
                  </a:txBody>
                  <a:tcPr anchor="ctr"/>
                </a:tc>
                <a:extLst>
                  <a:ext uri="{0D108BD9-81ED-4DB2-BD59-A6C34878D82A}">
                    <a16:rowId xmlns:a16="http://schemas.microsoft.com/office/drawing/2014/main" val="4226228855"/>
                  </a:ext>
                </a:extLst>
              </a:tr>
              <a:tr h="160606">
                <a:tc>
                  <a:txBody>
                    <a:bodyPr/>
                    <a:lstStyle/>
                    <a:p>
                      <a:pPr algn="ctr"/>
                      <a:r>
                        <a:rPr lang="en-US" sz="1000" b="1">
                          <a:solidFill>
                            <a:schemeClr val="bg1"/>
                          </a:solidFill>
                        </a:rPr>
                        <a:t>Facebook</a:t>
                      </a:r>
                      <a:endParaRPr lang="en-US" sz="1000" b="1" dirty="0">
                        <a:solidFill>
                          <a:schemeClr val="bg1"/>
                        </a:solidFill>
                      </a:endParaRPr>
                    </a:p>
                  </a:txBody>
                  <a:tcPr anchor="ctr"/>
                </a:tc>
                <a:tc>
                  <a:txBody>
                    <a:bodyPr/>
                    <a:lstStyle/>
                    <a:p>
                      <a:pPr algn="ctr"/>
                      <a:r>
                        <a:rPr lang="en-US" sz="1000" b="1">
                          <a:solidFill>
                            <a:schemeClr val="bg1"/>
                          </a:solidFill>
                        </a:rPr>
                        <a:t>YouTube</a:t>
                      </a:r>
                      <a:endParaRPr lang="en-US" sz="1000" b="1" dirty="0">
                        <a:solidFill>
                          <a:schemeClr val="bg1"/>
                        </a:solidFill>
                      </a:endParaRPr>
                    </a:p>
                  </a:txBody>
                  <a:tcPr anchor="ctr"/>
                </a:tc>
                <a:extLst>
                  <a:ext uri="{0D108BD9-81ED-4DB2-BD59-A6C34878D82A}">
                    <a16:rowId xmlns:a16="http://schemas.microsoft.com/office/drawing/2014/main" val="2516877013"/>
                  </a:ext>
                </a:extLst>
              </a:tr>
              <a:tr h="145366">
                <a:tc>
                  <a:txBody>
                    <a:bodyPr/>
                    <a:lstStyle/>
                    <a:p>
                      <a:pPr algn="ctr"/>
                      <a:r>
                        <a:rPr lang="en-US" sz="1000" b="1" dirty="0">
                          <a:solidFill>
                            <a:schemeClr val="bg1"/>
                          </a:solidFill>
                        </a:rPr>
                        <a:t>YouTube</a:t>
                      </a:r>
                    </a:p>
                  </a:txBody>
                  <a:tcPr anchor="ctr"/>
                </a:tc>
                <a:tc>
                  <a:txBody>
                    <a:bodyPr/>
                    <a:lstStyle/>
                    <a:p>
                      <a:pPr algn="ctr"/>
                      <a:r>
                        <a:rPr lang="en-US" sz="1000" b="1">
                          <a:solidFill>
                            <a:schemeClr val="bg1"/>
                          </a:solidFill>
                        </a:rPr>
                        <a:t>Pinterest</a:t>
                      </a:r>
                      <a:endParaRPr lang="en-US" sz="1000" b="1" dirty="0">
                        <a:solidFill>
                          <a:schemeClr val="bg1"/>
                        </a:solidFill>
                      </a:endParaRPr>
                    </a:p>
                  </a:txBody>
                  <a:tcPr anchor="ctr"/>
                </a:tc>
                <a:extLst>
                  <a:ext uri="{0D108BD9-81ED-4DB2-BD59-A6C34878D82A}">
                    <a16:rowId xmlns:a16="http://schemas.microsoft.com/office/drawing/2014/main" val="1094235235"/>
                  </a:ext>
                </a:extLst>
              </a:tr>
              <a:tr h="130126">
                <a:tc>
                  <a:txBody>
                    <a:bodyPr/>
                    <a:lstStyle/>
                    <a:p>
                      <a:pPr marL="0" algn="ctr" defTabSz="914400" rtl="0" eaLnBrk="1" latinLnBrk="0" hangingPunct="1"/>
                      <a:r>
                        <a:rPr lang="en-US" sz="1000" b="1" kern="1200">
                          <a:solidFill>
                            <a:schemeClr val="bg1"/>
                          </a:solidFill>
                          <a:latin typeface="+mn-lt"/>
                          <a:ea typeface="+mn-ea"/>
                          <a:cs typeface="+mn-cs"/>
                        </a:rPr>
                        <a:t>Wet Canvas</a:t>
                      </a:r>
                      <a:endParaRPr lang="en-US" sz="1000" b="1" kern="1200" dirty="0">
                        <a:solidFill>
                          <a:schemeClr val="bg1"/>
                        </a:solidFill>
                        <a:latin typeface="+mn-lt"/>
                        <a:ea typeface="+mn-ea"/>
                        <a:cs typeface="+mn-cs"/>
                      </a:endParaRPr>
                    </a:p>
                  </a:txBody>
                  <a:tcPr anchor="ctr"/>
                </a:tc>
                <a:tc>
                  <a:txBody>
                    <a:bodyPr/>
                    <a:lstStyle/>
                    <a:p>
                      <a:pPr marL="0" algn="ctr" defTabSz="914400" rtl="0" eaLnBrk="1" latinLnBrk="0" hangingPunct="1"/>
                      <a:r>
                        <a:rPr lang="en-US" sz="1000" b="1" kern="1200" dirty="0">
                          <a:solidFill>
                            <a:schemeClr val="bg1"/>
                          </a:solidFill>
                          <a:latin typeface="+mn-lt"/>
                          <a:ea typeface="+mn-ea"/>
                          <a:cs typeface="+mn-cs"/>
                        </a:rPr>
                        <a:t>Opus Art Supplies</a:t>
                      </a:r>
                    </a:p>
                  </a:txBody>
                  <a:tcPr anchor="ctr"/>
                </a:tc>
                <a:extLst>
                  <a:ext uri="{0D108BD9-81ED-4DB2-BD59-A6C34878D82A}">
                    <a16:rowId xmlns:a16="http://schemas.microsoft.com/office/drawing/2014/main" val="2712825044"/>
                  </a:ext>
                </a:extLst>
              </a:tr>
              <a:tr h="0">
                <a:tc>
                  <a:txBody>
                    <a:bodyPr/>
                    <a:lstStyle/>
                    <a:p>
                      <a:pPr algn="ctr"/>
                      <a:r>
                        <a:rPr lang="en-US" sz="1000" b="1" dirty="0">
                          <a:solidFill>
                            <a:schemeClr val="bg1"/>
                          </a:solidFill>
                        </a:rPr>
                        <a:t>Deviant Art</a:t>
                      </a:r>
                    </a:p>
                  </a:txBody>
                  <a:tcPr anchor="ctr"/>
                </a:tc>
                <a:tc>
                  <a:txBody>
                    <a:bodyPr/>
                    <a:lstStyle/>
                    <a:p>
                      <a:pPr algn="ctr"/>
                      <a:r>
                        <a:rPr lang="en-US" sz="1000" b="1" dirty="0">
                          <a:solidFill>
                            <a:schemeClr val="bg1"/>
                          </a:solidFill>
                        </a:rPr>
                        <a:t>Wet Canvas</a:t>
                      </a:r>
                    </a:p>
                  </a:txBody>
                  <a:tcPr anchor="ctr"/>
                </a:tc>
                <a:extLst>
                  <a:ext uri="{0D108BD9-81ED-4DB2-BD59-A6C34878D82A}">
                    <a16:rowId xmlns:a16="http://schemas.microsoft.com/office/drawing/2014/main" val="2068766838"/>
                  </a:ext>
                </a:extLst>
              </a:tr>
              <a:tr h="0">
                <a:tc>
                  <a:txBody>
                    <a:bodyPr/>
                    <a:lstStyle/>
                    <a:p>
                      <a:pPr algn="ctr"/>
                      <a:r>
                        <a:rPr lang="en-US" sz="1000" b="1" dirty="0">
                          <a:solidFill>
                            <a:schemeClr val="bg1"/>
                          </a:solidFill>
                        </a:rPr>
                        <a:t>Google Images</a:t>
                      </a:r>
                    </a:p>
                  </a:txBody>
                  <a:tcPr anchor="ctr"/>
                </a:tc>
                <a:tc>
                  <a:txBody>
                    <a:bodyPr/>
                    <a:lstStyle/>
                    <a:p>
                      <a:pPr algn="ctr"/>
                      <a:r>
                        <a:rPr lang="en-US" sz="1000" baseline="0" dirty="0">
                          <a:solidFill>
                            <a:sysClr val="windowText" lastClr="000000"/>
                          </a:solidFill>
                        </a:rPr>
                        <a:t>Instagram</a:t>
                      </a:r>
                    </a:p>
                  </a:txBody>
                  <a:tcPr anchor="ctr"/>
                </a:tc>
                <a:extLst>
                  <a:ext uri="{0D108BD9-81ED-4DB2-BD59-A6C34878D82A}">
                    <a16:rowId xmlns:a16="http://schemas.microsoft.com/office/drawing/2014/main" val="3248938045"/>
                  </a:ext>
                </a:extLst>
              </a:tr>
              <a:tr h="0">
                <a:tc>
                  <a:txBody>
                    <a:bodyPr/>
                    <a:lstStyle/>
                    <a:p>
                      <a:pPr algn="ctr"/>
                      <a:r>
                        <a:rPr lang="en-US" sz="1000" b="1" dirty="0">
                          <a:solidFill>
                            <a:schemeClr val="bg1"/>
                          </a:solidFill>
                        </a:rPr>
                        <a:t>Tumblr</a:t>
                      </a:r>
                    </a:p>
                  </a:txBody>
                  <a:tcPr anchor="ctr"/>
                </a:tc>
                <a:tc>
                  <a:txBody>
                    <a:bodyPr/>
                    <a:lstStyle/>
                    <a:p>
                      <a:pPr algn="ctr"/>
                      <a:r>
                        <a:rPr lang="en-US" sz="1000" b="1" dirty="0">
                          <a:solidFill>
                            <a:schemeClr val="bg1"/>
                          </a:solidFill>
                        </a:rPr>
                        <a:t>Deviant Art</a:t>
                      </a:r>
                    </a:p>
                  </a:txBody>
                  <a:tcPr anchor="ctr"/>
                </a:tc>
                <a:extLst>
                  <a:ext uri="{0D108BD9-81ED-4DB2-BD59-A6C34878D82A}">
                    <a16:rowId xmlns:a16="http://schemas.microsoft.com/office/drawing/2014/main" val="949953466"/>
                  </a:ext>
                </a:extLst>
              </a:tr>
              <a:tr h="145366">
                <a:tc>
                  <a:txBody>
                    <a:bodyPr/>
                    <a:lstStyle/>
                    <a:p>
                      <a:pPr algn="ctr"/>
                      <a:r>
                        <a:rPr lang="en-US" sz="1000" b="1" dirty="0">
                          <a:solidFill>
                            <a:schemeClr val="bg1"/>
                          </a:solidFill>
                        </a:rPr>
                        <a:t>Robert </a:t>
                      </a:r>
                      <a:r>
                        <a:rPr lang="en-US" sz="1000" b="1" dirty="0" err="1">
                          <a:solidFill>
                            <a:schemeClr val="bg1"/>
                          </a:solidFill>
                        </a:rPr>
                        <a:t>Genn</a:t>
                      </a:r>
                      <a:endParaRPr lang="en-US" sz="1000" b="1" dirty="0">
                        <a:solidFill>
                          <a:schemeClr val="bg1"/>
                        </a:solidFill>
                      </a:endParaRPr>
                    </a:p>
                  </a:txBody>
                  <a:tcPr anchor="ctr"/>
                </a:tc>
                <a:tc>
                  <a:txBody>
                    <a:bodyPr/>
                    <a:lstStyle/>
                    <a:p>
                      <a:pPr algn="ctr"/>
                      <a:r>
                        <a:rPr lang="en-US" sz="1000" b="1" dirty="0">
                          <a:solidFill>
                            <a:schemeClr val="bg1"/>
                          </a:solidFill>
                        </a:rPr>
                        <a:t>Artists Network</a:t>
                      </a:r>
                    </a:p>
                  </a:txBody>
                  <a:tcPr anchor="ctr"/>
                </a:tc>
                <a:extLst>
                  <a:ext uri="{0D108BD9-81ED-4DB2-BD59-A6C34878D82A}">
                    <a16:rowId xmlns:a16="http://schemas.microsoft.com/office/drawing/2014/main" val="3678570858"/>
                  </a:ext>
                </a:extLst>
              </a:tr>
              <a:tr h="145366">
                <a:tc>
                  <a:txBody>
                    <a:bodyPr/>
                    <a:lstStyle/>
                    <a:p>
                      <a:pPr algn="ctr"/>
                      <a:r>
                        <a:rPr lang="en-US" sz="1000" b="1" dirty="0">
                          <a:solidFill>
                            <a:schemeClr val="bg1"/>
                          </a:solidFill>
                        </a:rPr>
                        <a:t>Pinterest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err="1">
                          <a:ln>
                            <a:noFill/>
                          </a:ln>
                          <a:solidFill>
                            <a:sysClr val="windowText" lastClr="000000"/>
                          </a:solidFill>
                          <a:effectLst/>
                          <a:uLnTx/>
                          <a:uFillTx/>
                        </a:rPr>
                        <a:t>Craftsy</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tc>
                <a:extLst>
                  <a:ext uri="{0D108BD9-81ED-4DB2-BD59-A6C34878D82A}">
                    <a16:rowId xmlns:a16="http://schemas.microsoft.com/office/drawing/2014/main" val="3340200776"/>
                  </a:ext>
                </a:extLst>
              </a:tr>
              <a:tr h="145366">
                <a:tc>
                  <a:txBody>
                    <a:bodyPr/>
                    <a:lstStyle/>
                    <a:p>
                      <a:pPr algn="ctr"/>
                      <a:r>
                        <a:rPr lang="en-US" sz="1000" b="1" dirty="0">
                          <a:solidFill>
                            <a:schemeClr val="bg1"/>
                          </a:solidFill>
                        </a:rPr>
                        <a:t>Etsy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ysClr val="windowText" lastClr="000000"/>
                          </a:solidFill>
                          <a:effectLst/>
                          <a:uLnTx/>
                          <a:uFillTx/>
                        </a:rPr>
                        <a:t>Golden</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tc>
                <a:extLst>
                  <a:ext uri="{0D108BD9-81ED-4DB2-BD59-A6C34878D82A}">
                    <a16:rowId xmlns:a16="http://schemas.microsoft.com/office/drawing/2014/main" val="2754532311"/>
                  </a:ext>
                </a:extLst>
              </a:tr>
            </a:tbl>
          </a:graphicData>
        </a:graphic>
      </p:graphicFrame>
    </p:spTree>
    <p:extLst>
      <p:ext uri="{BB962C8B-B14F-4D97-AF65-F5344CB8AC3E}">
        <p14:creationId xmlns:p14="http://schemas.microsoft.com/office/powerpoint/2010/main" val="3094313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935482401"/>
              </p:ext>
            </p:extLst>
          </p:nvPr>
        </p:nvGraphicFramePr>
        <p:xfrm>
          <a:off x="228600" y="1808481"/>
          <a:ext cx="6629400" cy="4185043"/>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r>
                        <a:rPr lang="en-US" sz="1200" b="0" dirty="0">
                          <a:solidFill>
                            <a:schemeClr val="bg1"/>
                          </a:solidFill>
                        </a:rPr>
                        <a:t>Instagram</a:t>
                      </a:r>
                    </a:p>
                  </a:txBody>
                  <a:tcPr anchor="ctr">
                    <a:noFill/>
                  </a:tcPr>
                </a:tc>
                <a:tc>
                  <a:txBody>
                    <a:bodyPr/>
                    <a:lstStyle/>
                    <a:p>
                      <a:pPr algn="ctr"/>
                      <a:r>
                        <a:rPr lang="en-US" sz="1200" dirty="0">
                          <a:solidFill>
                            <a:sysClr val="windowText" lastClr="000000"/>
                          </a:solidFill>
                        </a:rPr>
                        <a:t>17%</a:t>
                      </a:r>
                    </a:p>
                  </a:txBody>
                  <a:tcPr anchor="ctr">
                    <a:noFill/>
                  </a:tcPr>
                </a:tc>
                <a:tc>
                  <a:txBody>
                    <a:bodyPr/>
                    <a:lstStyle/>
                    <a:p>
                      <a:pPr algn="ctr"/>
                      <a:r>
                        <a:rPr lang="en-US" sz="1200" baseline="0" dirty="0">
                          <a:solidFill>
                            <a:sysClr val="windowText" lastClr="000000"/>
                          </a:solidFill>
                        </a:rPr>
                        <a:t>17%</a:t>
                      </a:r>
                    </a:p>
                  </a:txBody>
                  <a:tcPr anchor="ctr">
                    <a:solidFill>
                      <a:schemeClr val="bg1">
                        <a:lumMod val="20000"/>
                        <a:lumOff val="80000"/>
                      </a:schemeClr>
                    </a:solidFill>
                  </a:tcPr>
                </a:tc>
                <a:tc>
                  <a:txBody>
                    <a:bodyPr/>
                    <a:lstStyle/>
                    <a:p>
                      <a:pPr algn="ctr"/>
                      <a:r>
                        <a:rPr lang="en-US" sz="1200" baseline="0" dirty="0">
                          <a:solidFill>
                            <a:sysClr val="windowText" lastClr="000000"/>
                          </a:solidFill>
                        </a:rPr>
                        <a:t>18%</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r>
                        <a:rPr lang="en-US" sz="1200" b="0" dirty="0">
                          <a:solidFill>
                            <a:schemeClr val="bg1"/>
                          </a:solidFill>
                        </a:rPr>
                        <a:t>Pinterest</a:t>
                      </a:r>
                    </a:p>
                  </a:txBody>
                  <a:tcPr anchor="ctr">
                    <a:noFill/>
                  </a:tcPr>
                </a:tc>
                <a:tc>
                  <a:txBody>
                    <a:bodyPr/>
                    <a:lstStyle/>
                    <a:p>
                      <a:pPr algn="ctr"/>
                      <a:r>
                        <a:rPr lang="en-US" sz="1200" dirty="0">
                          <a:solidFill>
                            <a:sysClr val="windowText" lastClr="000000"/>
                          </a:solidFill>
                        </a:rPr>
                        <a:t>17%</a:t>
                      </a:r>
                    </a:p>
                  </a:txBody>
                  <a:tcPr anchor="ctr">
                    <a:noFill/>
                  </a:tcPr>
                </a:tc>
                <a:tc>
                  <a:txBody>
                    <a:bodyPr/>
                    <a:lstStyle/>
                    <a:p>
                      <a:pPr algn="ctr"/>
                      <a:r>
                        <a:rPr lang="en-US" sz="1200" baseline="0" dirty="0">
                          <a:solidFill>
                            <a:sysClr val="windowText" lastClr="000000"/>
                          </a:solidFill>
                        </a:rPr>
                        <a:t>18%</a:t>
                      </a:r>
                    </a:p>
                  </a:txBody>
                  <a:tcPr anchor="ctr">
                    <a:solidFill>
                      <a:schemeClr val="bg1">
                        <a:lumMod val="20000"/>
                        <a:lumOff val="80000"/>
                      </a:schemeClr>
                    </a:solidFill>
                  </a:tcPr>
                </a:tc>
                <a:tc>
                  <a:txBody>
                    <a:bodyPr/>
                    <a:lstStyle/>
                    <a:p>
                      <a:pPr algn="ctr"/>
                      <a:r>
                        <a:rPr lang="en-US" sz="1200" baseline="0" dirty="0">
                          <a:solidFill>
                            <a:sysClr val="windowText" lastClr="000000"/>
                          </a:solidFill>
                        </a:rPr>
                        <a:t>17%</a:t>
                      </a: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b="0" dirty="0">
                          <a:solidFill>
                            <a:schemeClr val="bg1"/>
                          </a:solidFill>
                        </a:rPr>
                        <a:t>YouTube</a:t>
                      </a:r>
                    </a:p>
                  </a:txBody>
                  <a:tcPr anchor="ctr">
                    <a:noFill/>
                  </a:tcPr>
                </a:tc>
                <a:tc>
                  <a:txBody>
                    <a:bodyPr/>
                    <a:lstStyle/>
                    <a:p>
                      <a:pPr algn="ctr"/>
                      <a:r>
                        <a:rPr lang="en-US" sz="1200" dirty="0">
                          <a:solidFill>
                            <a:sysClr val="windowText" lastClr="000000"/>
                          </a:solidFill>
                        </a:rPr>
                        <a:t>10%</a:t>
                      </a:r>
                    </a:p>
                  </a:txBody>
                  <a:tcPr anchor="ctr">
                    <a:noFill/>
                  </a:tcPr>
                </a:tc>
                <a:tc>
                  <a:txBody>
                    <a:bodyPr/>
                    <a:lstStyle/>
                    <a:p>
                      <a:pPr algn="ctr"/>
                      <a:r>
                        <a:rPr lang="en-US" sz="1200" baseline="0" dirty="0">
                          <a:solidFill>
                            <a:sysClr val="windowText" lastClr="000000"/>
                          </a:solidFill>
                        </a:rPr>
                        <a:t>11%</a:t>
                      </a:r>
                      <a:endParaRPr lang="en-US" sz="1200" baseline="30000" dirty="0">
                        <a:solidFill>
                          <a:sysClr val="windowText" lastClr="000000"/>
                        </a:solidFill>
                      </a:endParaRPr>
                    </a:p>
                  </a:txBody>
                  <a:tcPr anchor="ctr">
                    <a:solidFill>
                      <a:schemeClr val="bg1">
                        <a:lumMod val="20000"/>
                        <a:lumOff val="80000"/>
                      </a:schemeClr>
                    </a:solidFill>
                  </a:tcPr>
                </a:tc>
                <a:tc>
                  <a:txBody>
                    <a:bodyPr/>
                    <a:lstStyle/>
                    <a:p>
                      <a:pPr algn="ctr"/>
                      <a:r>
                        <a:rPr lang="en-US" sz="1200" dirty="0">
                          <a:solidFill>
                            <a:sysClr val="windowText" lastClr="000000"/>
                          </a:solidFill>
                        </a:rPr>
                        <a:t>9%</a:t>
                      </a: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pPr marL="0" algn="l" defTabSz="914400" rtl="0" eaLnBrk="1" latinLnBrk="0" hangingPunct="1"/>
                      <a:r>
                        <a:rPr lang="en-US" sz="1200" b="0" kern="1200" dirty="0">
                          <a:solidFill>
                            <a:schemeClr val="bg1"/>
                          </a:solidFill>
                          <a:latin typeface="+mn-lt"/>
                          <a:ea typeface="+mn-ea"/>
                          <a:cs typeface="+mn-cs"/>
                        </a:rPr>
                        <a:t>Facebook</a:t>
                      </a:r>
                    </a:p>
                  </a:txBody>
                  <a:tcPr anchor="ctr">
                    <a:noFill/>
                  </a:tcPr>
                </a:tc>
                <a:tc>
                  <a:txBody>
                    <a:bodyPr/>
                    <a:lstStyle/>
                    <a:p>
                      <a:pPr algn="ctr"/>
                      <a:r>
                        <a:rPr lang="en-US" sz="1200" dirty="0">
                          <a:solidFill>
                            <a:sysClr val="windowText" lastClr="000000"/>
                          </a:solidFill>
                        </a:rPr>
                        <a:t>10%</a:t>
                      </a:r>
                    </a:p>
                  </a:txBody>
                  <a:tcPr anchor="ctr">
                    <a:noFill/>
                  </a:tcPr>
                </a:tc>
                <a:tc>
                  <a:txBody>
                    <a:bodyPr/>
                    <a:lstStyle/>
                    <a:p>
                      <a:pPr algn="ctr"/>
                      <a:r>
                        <a:rPr lang="en-US" sz="1200" baseline="0" dirty="0">
                          <a:solidFill>
                            <a:sysClr val="windowText" lastClr="000000"/>
                          </a:solidFill>
                        </a:rPr>
                        <a:t>11%</a:t>
                      </a:r>
                      <a:endParaRPr lang="en-US" sz="1200" baseline="30000" dirty="0">
                        <a:solidFill>
                          <a:sysClr val="windowText" lastClr="000000"/>
                        </a:solidFill>
                      </a:endParaRPr>
                    </a:p>
                  </a:txBody>
                  <a:tcPr anchor="ctr">
                    <a:solidFill>
                      <a:schemeClr val="bg1">
                        <a:lumMod val="20000"/>
                        <a:lumOff val="80000"/>
                      </a:schemeClr>
                    </a:solidFill>
                  </a:tcPr>
                </a:tc>
                <a:tc>
                  <a:txBody>
                    <a:bodyPr/>
                    <a:lstStyle/>
                    <a:p>
                      <a:pPr algn="ctr"/>
                      <a:r>
                        <a:rPr lang="en-US" sz="1200" dirty="0">
                          <a:solidFill>
                            <a:sysClr val="windowText" lastClr="000000"/>
                          </a:solidFill>
                        </a:rPr>
                        <a:t>8%</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Google</a:t>
                      </a:r>
                    </a:p>
                  </a:txBody>
                  <a:tcPr anchor="ctr">
                    <a:noFill/>
                  </a:tcPr>
                </a:tc>
                <a:tc>
                  <a:txBody>
                    <a:bodyPr/>
                    <a:lstStyle/>
                    <a:p>
                      <a:pPr algn="ctr"/>
                      <a:r>
                        <a:rPr lang="en-US" sz="1200" dirty="0">
                          <a:solidFill>
                            <a:sysClr val="windowText" lastClr="000000"/>
                          </a:solidFill>
                        </a:rPr>
                        <a:t>4%</a:t>
                      </a:r>
                    </a:p>
                  </a:txBody>
                  <a:tcPr anchor="ctr">
                    <a:noFill/>
                  </a:tcPr>
                </a:tc>
                <a:tc>
                  <a:txBody>
                    <a:bodyPr/>
                    <a:lstStyle/>
                    <a:p>
                      <a:pPr algn="ctr"/>
                      <a:r>
                        <a:rPr lang="en-US" sz="1200" baseline="0" dirty="0">
                          <a:solidFill>
                            <a:sysClr val="windowText" lastClr="000000"/>
                          </a:solidFill>
                        </a:rPr>
                        <a:t>5%</a:t>
                      </a:r>
                    </a:p>
                  </a:txBody>
                  <a:tcPr anchor="ctr">
                    <a:solidFill>
                      <a:schemeClr val="bg1">
                        <a:lumMod val="20000"/>
                        <a:lumOff val="80000"/>
                      </a:schemeClr>
                    </a:solidFill>
                  </a:tcPr>
                </a:tc>
                <a:tc>
                  <a:txBody>
                    <a:bodyPr/>
                    <a:lstStyle/>
                    <a:p>
                      <a:pPr algn="ctr"/>
                      <a:r>
                        <a:rPr lang="en-US" sz="1200" baseline="0" dirty="0">
                          <a:solidFill>
                            <a:sysClr val="windowText" lastClr="000000"/>
                          </a:solidFill>
                        </a:rPr>
                        <a:t>4%</a:t>
                      </a:r>
                    </a:p>
                  </a:txBody>
                  <a:tcPr anchor="ctr">
                    <a:solidFill>
                      <a:schemeClr val="bg1">
                        <a:lumMod val="20000"/>
                        <a:lumOff val="80000"/>
                      </a:schemeClr>
                    </a:solidFill>
                  </a:tcPr>
                </a:tc>
                <a:extLst>
                  <a:ext uri="{0D108BD9-81ED-4DB2-BD59-A6C34878D82A}">
                    <a16:rowId xmlns:a16="http://schemas.microsoft.com/office/drawing/2014/main" val="1260973540"/>
                  </a:ext>
                </a:extLst>
              </a:tr>
              <a:tr h="334871">
                <a:tc>
                  <a:txBody>
                    <a:bodyPr/>
                    <a:lstStyle/>
                    <a:p>
                      <a:r>
                        <a:rPr lang="en-US" sz="1200" b="0" dirty="0">
                          <a:solidFill>
                            <a:schemeClr val="bg1"/>
                          </a:solidFill>
                        </a:rPr>
                        <a:t>Procreate</a:t>
                      </a:r>
                    </a:p>
                  </a:txBody>
                  <a:tcPr anchor="ctr">
                    <a:noFill/>
                  </a:tcPr>
                </a:tc>
                <a:tc>
                  <a:txBody>
                    <a:bodyPr/>
                    <a:lstStyle/>
                    <a:p>
                      <a:pPr algn="ctr"/>
                      <a:r>
                        <a:rPr lang="en-US" sz="1200" dirty="0">
                          <a:solidFill>
                            <a:sysClr val="windowText" lastClr="000000"/>
                          </a:solidFill>
                        </a:rPr>
                        <a:t>3%</a:t>
                      </a:r>
                    </a:p>
                  </a:txBody>
                  <a:tcPr anchor="ctr">
                    <a:noFill/>
                  </a:tcPr>
                </a:tc>
                <a:tc>
                  <a:txBody>
                    <a:bodyPr/>
                    <a:lstStyle/>
                    <a:p>
                      <a:pPr algn="ctr"/>
                      <a:r>
                        <a:rPr lang="en-US" sz="1200" baseline="0">
                          <a:solidFill>
                            <a:sysClr val="windowText" lastClr="000000"/>
                          </a:solidFill>
                        </a:rPr>
                        <a:t>3%</a:t>
                      </a:r>
                      <a:endParaRPr lang="en-US" sz="1200" baseline="0" dirty="0">
                        <a:solidFill>
                          <a:sysClr val="windowText" lastClr="000000"/>
                        </a:solidFill>
                      </a:endParaRPr>
                    </a:p>
                  </a:txBody>
                  <a:tcPr anchor="ctr">
                    <a:solidFill>
                      <a:schemeClr val="bg1">
                        <a:lumMod val="20000"/>
                        <a:lumOff val="80000"/>
                      </a:schemeClr>
                    </a:solidFill>
                  </a:tcPr>
                </a:tc>
                <a:tc>
                  <a:txBody>
                    <a:bodyPr/>
                    <a:lstStyle/>
                    <a:p>
                      <a:pPr algn="ctr"/>
                      <a:r>
                        <a:rPr lang="en-US" sz="1200" dirty="0">
                          <a:solidFill>
                            <a:sysClr val="windowText" lastClr="000000"/>
                          </a:solidFill>
                        </a:rPr>
                        <a:t>2%</a:t>
                      </a:r>
                    </a:p>
                  </a:txBody>
                  <a:tcPr anchor="ctr">
                    <a:solidFill>
                      <a:schemeClr val="bg1">
                        <a:lumMod val="20000"/>
                        <a:lumOff val="80000"/>
                      </a:schemeClr>
                    </a:solidFill>
                  </a:tcPr>
                </a:tc>
                <a:extLst>
                  <a:ext uri="{0D108BD9-81ED-4DB2-BD59-A6C34878D82A}">
                    <a16:rowId xmlns:a16="http://schemas.microsoft.com/office/drawing/2014/main" val="1118177052"/>
                  </a:ext>
                </a:extLst>
              </a:tr>
              <a:tr h="334871">
                <a:tc>
                  <a:txBody>
                    <a:bodyPr/>
                    <a:lstStyle/>
                    <a:p>
                      <a:r>
                        <a:rPr lang="en-US" sz="1200" b="0" dirty="0">
                          <a:solidFill>
                            <a:schemeClr val="bg1"/>
                          </a:solidFill>
                        </a:rPr>
                        <a:t>Adobe - Photoshop</a:t>
                      </a:r>
                    </a:p>
                  </a:txBody>
                  <a:tcPr anchor="ctr">
                    <a:noFill/>
                  </a:tcPr>
                </a:tc>
                <a:tc>
                  <a:txBody>
                    <a:bodyPr/>
                    <a:lstStyle/>
                    <a:p>
                      <a:pPr algn="ctr"/>
                      <a:r>
                        <a:rPr lang="en-US" sz="1200" dirty="0">
                          <a:solidFill>
                            <a:sysClr val="windowText" lastClr="000000"/>
                          </a:solidFill>
                        </a:rPr>
                        <a:t>3%</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3%</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3%</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281829306"/>
                  </a:ext>
                </a:extLst>
              </a:tr>
              <a:tr h="334871">
                <a:tc>
                  <a:txBody>
                    <a:bodyPr/>
                    <a:lstStyle/>
                    <a:p>
                      <a:r>
                        <a:rPr lang="en-US" sz="1200" b="0" dirty="0">
                          <a:solidFill>
                            <a:schemeClr val="bg1"/>
                          </a:solidFill>
                        </a:rPr>
                        <a:t>Adobe - Other</a:t>
                      </a:r>
                    </a:p>
                  </a:txBody>
                  <a:tcPr anchor="ctr">
                    <a:noFill/>
                  </a:tcPr>
                </a:tc>
                <a:tc>
                  <a:txBody>
                    <a:bodyPr/>
                    <a:lstStyle/>
                    <a:p>
                      <a:pPr algn="ctr"/>
                      <a:r>
                        <a:rPr lang="en-US" sz="1200" dirty="0">
                          <a:solidFill>
                            <a:sysClr val="windowText" lastClr="000000"/>
                          </a:solidFill>
                        </a:rPr>
                        <a:t>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382403407"/>
                  </a:ext>
                </a:extLst>
              </a:tr>
              <a:tr h="334871">
                <a:tc>
                  <a:txBody>
                    <a:bodyPr/>
                    <a:lstStyle/>
                    <a:p>
                      <a:r>
                        <a:rPr lang="en-US" sz="1200" b="0" dirty="0">
                          <a:solidFill>
                            <a:schemeClr val="bg1"/>
                          </a:solidFill>
                        </a:rPr>
                        <a:t>iPhone/iPad/Photos</a:t>
                      </a:r>
                    </a:p>
                  </a:txBody>
                  <a:tcPr anchor="ctr">
                    <a:noFill/>
                  </a:tcPr>
                </a:tc>
                <a:tc>
                  <a:txBody>
                    <a:bodyPr/>
                    <a:lstStyle/>
                    <a:p>
                      <a:pPr algn="ctr"/>
                      <a:r>
                        <a:rPr lang="en-US" sz="1200" dirty="0">
                          <a:solidFill>
                            <a:sysClr val="windowText" lastClr="000000"/>
                          </a:solidFill>
                        </a:rPr>
                        <a:t>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959147208"/>
                  </a:ext>
                </a:extLst>
              </a:tr>
              <a:tr h="340710">
                <a:tc>
                  <a:txBody>
                    <a:bodyPr/>
                    <a:lstStyle/>
                    <a:p>
                      <a:r>
                        <a:rPr lang="en-US" sz="1200" b="0" dirty="0">
                          <a:solidFill>
                            <a:schemeClr val="bg1"/>
                          </a:solidFill>
                        </a:rPr>
                        <a:t>Tumblr</a:t>
                      </a:r>
                    </a:p>
                  </a:txBody>
                  <a:tcPr anchor="ctr">
                    <a:noFill/>
                  </a:tcPr>
                </a:tc>
                <a:tc>
                  <a:txBody>
                    <a:bodyPr/>
                    <a:lstStyle/>
                    <a:p>
                      <a:pPr algn="ctr"/>
                      <a:r>
                        <a:rPr lang="en-US" sz="1200" dirty="0">
                          <a:solidFill>
                            <a:sysClr val="windowText" lastClr="000000"/>
                          </a:solidFill>
                        </a:rPr>
                        <a:t>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1%</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478962705"/>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ysClr val="windowText" lastClr="000000"/>
                          </a:solidFill>
                        </a:rPr>
                        <a:t>7,090</a:t>
                      </a:r>
                    </a:p>
                  </a:txBody>
                  <a:tcPr anchor="ctr">
                    <a:noFill/>
                  </a:tcPr>
                </a:tc>
                <a:tc>
                  <a:txBody>
                    <a:bodyPr/>
                    <a:lstStyle/>
                    <a:p>
                      <a:pPr algn="ctr"/>
                      <a:r>
                        <a:rPr lang="en-US" sz="1200" dirty="0">
                          <a:solidFill>
                            <a:sysClr val="windowText" lastClr="000000"/>
                          </a:solidFill>
                        </a:rPr>
                        <a:t>4,466</a:t>
                      </a:r>
                    </a:p>
                  </a:txBody>
                  <a:tcPr anchor="ctr">
                    <a:solidFill>
                      <a:schemeClr val="bg1">
                        <a:lumMod val="20000"/>
                        <a:lumOff val="80000"/>
                      </a:schemeClr>
                    </a:solidFill>
                  </a:tcPr>
                </a:tc>
                <a:tc>
                  <a:txBody>
                    <a:bodyPr/>
                    <a:lstStyle/>
                    <a:p>
                      <a:pPr algn="ctr"/>
                      <a:r>
                        <a:rPr lang="en-US" sz="1200" dirty="0">
                          <a:solidFill>
                            <a:sysClr val="windowText" lastClr="000000"/>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17. What are the top 3 art-related apps that you use regularly?</a:t>
            </a:r>
            <a:endParaRPr lang="en-US" sz="140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48</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29540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295400"/>
            <a:ext cx="612648" cy="417577"/>
          </a:xfrm>
          <a:prstGeom prst="rect">
            <a:avLst/>
          </a:prstGeom>
        </p:spPr>
      </p:pic>
      <p:sp>
        <p:nvSpPr>
          <p:cNvPr id="8" name="Text Placeholder 6">
            <a:extLst>
              <a:ext uri="{FF2B5EF4-FFF2-40B4-BE49-F238E27FC236}">
                <a16:creationId xmlns:a16="http://schemas.microsoft.com/office/drawing/2014/main" id="{72A65527-D48D-43AB-8A86-C98AFE81435E}"/>
              </a:ext>
            </a:extLst>
          </p:cNvPr>
          <p:cNvSpPr txBox="1">
            <a:spLocks/>
          </p:cNvSpPr>
          <p:nvPr/>
        </p:nvSpPr>
        <p:spPr>
          <a:xfrm>
            <a:off x="228600" y="60198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  </a:t>
            </a:r>
          </a:p>
        </p:txBody>
      </p:sp>
      <p:sp>
        <p:nvSpPr>
          <p:cNvPr id="11" name="TextBox 10">
            <a:extLst>
              <a:ext uri="{FF2B5EF4-FFF2-40B4-BE49-F238E27FC236}">
                <a16:creationId xmlns:a16="http://schemas.microsoft.com/office/drawing/2014/main" id="{A7B86DA9-DE19-43A9-829A-C8E26BC379DE}"/>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2007859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419121748"/>
              </p:ext>
            </p:extLst>
          </p:nvPr>
        </p:nvGraphicFramePr>
        <p:xfrm>
          <a:off x="228600" y="1960880"/>
          <a:ext cx="6629401" cy="3693904"/>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r>
                        <a:rPr lang="en-US" sz="1200" b="0" dirty="0">
                          <a:solidFill>
                            <a:schemeClr val="bg1"/>
                          </a:solidFill>
                        </a:rPr>
                        <a:t>Instagram</a:t>
                      </a:r>
                    </a:p>
                  </a:txBody>
                  <a:tcPr anchor="ctr">
                    <a:noFill/>
                  </a:tcPr>
                </a:tc>
                <a:tc>
                  <a:txBody>
                    <a:bodyPr/>
                    <a:lstStyle/>
                    <a:p>
                      <a:pPr algn="ctr"/>
                      <a:r>
                        <a:rPr lang="en-US" sz="1200" baseline="0" dirty="0">
                          <a:solidFill>
                            <a:sysClr val="windowText" lastClr="000000"/>
                          </a:solidFill>
                        </a:rPr>
                        <a:t>33</a:t>
                      </a:r>
                      <a:r>
                        <a:rPr lang="en-US" sz="1200" baseline="30000" dirty="0">
                          <a:solidFill>
                            <a:sysClr val="windowText" lastClr="000000"/>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27</a:t>
                      </a:r>
                      <a:r>
                        <a:rPr lang="en-US" sz="1200" baseline="30000" dirty="0">
                          <a:solidFill>
                            <a:sysClr val="windowText" lastClr="000000"/>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14</a:t>
                      </a:r>
                      <a:r>
                        <a:rPr lang="en-US" sz="1200" baseline="30000" dirty="0">
                          <a:solidFill>
                            <a:sysClr val="windowText" lastClr="000000"/>
                          </a:solidFill>
                        </a:rPr>
                        <a:t>%</a:t>
                      </a:r>
                    </a:p>
                  </a:txBody>
                  <a:tcPr anchor="ctr">
                    <a:noFill/>
                  </a:tcPr>
                </a:tc>
                <a:extLst>
                  <a:ext uri="{0D108BD9-81ED-4DB2-BD59-A6C34878D82A}">
                    <a16:rowId xmlns:a16="http://schemas.microsoft.com/office/drawing/2014/main" val="4230878191"/>
                  </a:ext>
                </a:extLst>
              </a:tr>
              <a:tr h="306132">
                <a:tc>
                  <a:txBody>
                    <a:bodyPr/>
                    <a:lstStyle/>
                    <a:p>
                      <a:r>
                        <a:rPr lang="en-US" sz="1200" b="0" dirty="0">
                          <a:solidFill>
                            <a:schemeClr val="bg1"/>
                          </a:solidFill>
                        </a:rPr>
                        <a:t>Pinterest</a:t>
                      </a:r>
                    </a:p>
                  </a:txBody>
                  <a:tcPr anchor="ctr">
                    <a:noFill/>
                  </a:tcPr>
                </a:tc>
                <a:tc>
                  <a:txBody>
                    <a:bodyPr/>
                    <a:lstStyle/>
                    <a:p>
                      <a:pPr algn="ctr"/>
                      <a:r>
                        <a:rPr lang="en-US" sz="1200" baseline="0" dirty="0">
                          <a:solidFill>
                            <a:sysClr val="windowText" lastClr="000000"/>
                          </a:solidFill>
                        </a:rPr>
                        <a:t>23</a:t>
                      </a:r>
                      <a:r>
                        <a:rPr lang="en-US" sz="1200" baseline="30000" dirty="0">
                          <a:solidFill>
                            <a:sysClr val="windowText" lastClr="000000"/>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16</a:t>
                      </a:r>
                      <a:r>
                        <a:rPr lang="en-US" sz="1200" baseline="30000" dirty="0">
                          <a:solidFill>
                            <a:sysClr val="windowText" lastClr="000000"/>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17</a:t>
                      </a:r>
                      <a:r>
                        <a:rPr lang="en-US" sz="1200" baseline="30000" dirty="0">
                          <a:solidFill>
                            <a:sysClr val="windowText" lastClr="000000"/>
                          </a:solidFill>
                        </a:rPr>
                        <a:t>%</a:t>
                      </a:r>
                    </a:p>
                  </a:txBody>
                  <a:tcPr anchor="ctr">
                    <a:noFill/>
                  </a:tcPr>
                </a:tc>
                <a:extLst>
                  <a:ext uri="{0D108BD9-81ED-4DB2-BD59-A6C34878D82A}">
                    <a16:rowId xmlns:a16="http://schemas.microsoft.com/office/drawing/2014/main" val="399659408"/>
                  </a:ext>
                </a:extLst>
              </a:tr>
              <a:tr h="306132">
                <a:tc>
                  <a:txBody>
                    <a:bodyPr/>
                    <a:lstStyle/>
                    <a:p>
                      <a:r>
                        <a:rPr lang="en-US" sz="1200" b="0" dirty="0">
                          <a:solidFill>
                            <a:schemeClr val="bg1"/>
                          </a:solidFill>
                        </a:rPr>
                        <a:t>YouTube</a:t>
                      </a:r>
                    </a:p>
                  </a:txBody>
                  <a:tcPr anchor="ctr">
                    <a:noFill/>
                  </a:tcPr>
                </a:tc>
                <a:tc>
                  <a:txBody>
                    <a:bodyPr/>
                    <a:lstStyle/>
                    <a:p>
                      <a:pPr algn="ctr"/>
                      <a:r>
                        <a:rPr lang="en-US" sz="1200" baseline="0" dirty="0">
                          <a:solidFill>
                            <a:sysClr val="windowText" lastClr="000000"/>
                          </a:solidFill>
                        </a:rPr>
                        <a:t>9</a:t>
                      </a:r>
                      <a:r>
                        <a:rPr lang="en-US" sz="1200" baseline="30000" dirty="0">
                          <a:solidFill>
                            <a:sysClr val="windowText" lastClr="000000"/>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7</a:t>
                      </a:r>
                      <a:r>
                        <a:rPr lang="en-US" sz="1200" baseline="30000" dirty="0">
                          <a:solidFill>
                            <a:sysClr val="windowText" lastClr="000000"/>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11</a:t>
                      </a:r>
                      <a:r>
                        <a:rPr lang="en-US" sz="1200" baseline="30000" dirty="0">
                          <a:solidFill>
                            <a:sysClr val="windowText" lastClr="000000"/>
                          </a:solidFill>
                        </a:rPr>
                        <a:t>%</a:t>
                      </a:r>
                    </a:p>
                  </a:txBody>
                  <a:tcPr anchor="ctr">
                    <a:noFill/>
                  </a:tcPr>
                </a:tc>
                <a:extLst>
                  <a:ext uri="{0D108BD9-81ED-4DB2-BD59-A6C34878D82A}">
                    <a16:rowId xmlns:a16="http://schemas.microsoft.com/office/drawing/2014/main" val="2159702854"/>
                  </a:ext>
                </a:extLst>
              </a:tr>
              <a:tr h="306132">
                <a:tc>
                  <a:txBody>
                    <a:bodyPr/>
                    <a:lstStyle/>
                    <a:p>
                      <a:pPr marL="0" algn="l" defTabSz="914400" rtl="0" eaLnBrk="1" latinLnBrk="0" hangingPunct="1"/>
                      <a:r>
                        <a:rPr lang="en-US" sz="1200" b="0" kern="1200" dirty="0">
                          <a:solidFill>
                            <a:schemeClr val="bg1"/>
                          </a:solidFill>
                          <a:latin typeface="+mn-lt"/>
                          <a:ea typeface="+mn-ea"/>
                          <a:cs typeface="+mn-cs"/>
                        </a:rPr>
                        <a:t>Facebook</a:t>
                      </a:r>
                    </a:p>
                  </a:txBody>
                  <a:tcPr anchor="ctr">
                    <a:noFill/>
                  </a:tcPr>
                </a:tc>
                <a:tc>
                  <a:txBody>
                    <a:bodyPr/>
                    <a:lstStyle/>
                    <a:p>
                      <a:pPr algn="ctr"/>
                      <a:r>
                        <a:rPr lang="en-US" sz="1200" baseline="0" dirty="0">
                          <a:solidFill>
                            <a:sysClr val="windowText" lastClr="000000"/>
                          </a:solidFill>
                        </a:rPr>
                        <a:t>9</a:t>
                      </a:r>
                      <a:r>
                        <a:rPr lang="en-US" sz="1200" baseline="30000" dirty="0">
                          <a:solidFill>
                            <a:sysClr val="windowText" lastClr="000000"/>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12</a:t>
                      </a:r>
                      <a:r>
                        <a:rPr lang="en-US" sz="1200" baseline="30000" dirty="0">
                          <a:solidFill>
                            <a:sysClr val="windowText" lastClr="000000"/>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10</a:t>
                      </a:r>
                      <a:r>
                        <a:rPr lang="en-US" sz="1200" baseline="30000" dirty="0">
                          <a:solidFill>
                            <a:sysClr val="windowText" lastClr="000000"/>
                          </a:solidFill>
                        </a:rPr>
                        <a:t>%</a:t>
                      </a:r>
                    </a:p>
                  </a:txBody>
                  <a:tcPr anchor="ctr">
                    <a:noFill/>
                  </a:tcPr>
                </a:tc>
                <a:extLst>
                  <a:ext uri="{0D108BD9-81ED-4DB2-BD59-A6C34878D82A}">
                    <a16:rowId xmlns:a16="http://schemas.microsoft.com/office/drawing/2014/main" val="3343760334"/>
                  </a:ext>
                </a:extLst>
              </a:tr>
              <a:tr h="306132">
                <a:tc>
                  <a:txBody>
                    <a:bodyPr/>
                    <a:lstStyle/>
                    <a:p>
                      <a:r>
                        <a:rPr lang="en-US" sz="1200" b="0" dirty="0">
                          <a:solidFill>
                            <a:schemeClr val="bg1"/>
                          </a:solidFill>
                        </a:rPr>
                        <a:t>Google</a:t>
                      </a:r>
                    </a:p>
                  </a:txBody>
                  <a:tcPr anchor="ctr">
                    <a:noFill/>
                  </a:tcPr>
                </a:tc>
                <a:tc>
                  <a:txBody>
                    <a:bodyPr/>
                    <a:lstStyle/>
                    <a:p>
                      <a:pPr algn="ctr"/>
                      <a:r>
                        <a:rPr lang="en-US" sz="1200" dirty="0">
                          <a:solidFill>
                            <a:sysClr val="windowText" lastClr="000000"/>
                          </a:solidFill>
                        </a:rPr>
                        <a:t>4%</a:t>
                      </a:r>
                    </a:p>
                  </a:txBody>
                  <a:tcPr anchor="ctr">
                    <a:noFill/>
                  </a:tcPr>
                </a:tc>
                <a:tc>
                  <a:txBody>
                    <a:bodyPr/>
                    <a:lstStyle/>
                    <a:p>
                      <a:pPr algn="ctr"/>
                      <a:r>
                        <a:rPr lang="en-US" sz="1200" baseline="0" dirty="0">
                          <a:solidFill>
                            <a:sysClr val="windowText" lastClr="000000"/>
                          </a:solidFill>
                        </a:rPr>
                        <a:t>4%</a:t>
                      </a:r>
                    </a:p>
                  </a:txBody>
                  <a:tcPr anchor="ctr">
                    <a:noFill/>
                  </a:tcPr>
                </a:tc>
                <a:tc>
                  <a:txBody>
                    <a:bodyPr/>
                    <a:lstStyle/>
                    <a:p>
                      <a:pPr algn="ctr"/>
                      <a:r>
                        <a:rPr lang="en-US" sz="1200" baseline="0" dirty="0">
                          <a:solidFill>
                            <a:sysClr val="windowText" lastClr="000000"/>
                          </a:solidFill>
                        </a:rPr>
                        <a:t>5%</a:t>
                      </a:r>
                    </a:p>
                  </a:txBody>
                  <a:tcPr anchor="ctr">
                    <a:noFill/>
                  </a:tcPr>
                </a:tc>
                <a:extLst>
                  <a:ext uri="{0D108BD9-81ED-4DB2-BD59-A6C34878D82A}">
                    <a16:rowId xmlns:a16="http://schemas.microsoft.com/office/drawing/2014/main" val="1260973540"/>
                  </a:ext>
                </a:extLst>
              </a:tr>
              <a:tr h="284284">
                <a:tc>
                  <a:txBody>
                    <a:bodyPr/>
                    <a:lstStyle/>
                    <a:p>
                      <a:r>
                        <a:rPr lang="en-US" sz="1200" b="0" dirty="0">
                          <a:solidFill>
                            <a:schemeClr val="bg1"/>
                          </a:solidFill>
                        </a:rPr>
                        <a:t>Procreate</a:t>
                      </a:r>
                    </a:p>
                  </a:txBody>
                  <a:tcPr anchor="ctr">
                    <a:noFill/>
                  </a:tcPr>
                </a:tc>
                <a:tc>
                  <a:txBody>
                    <a:bodyPr/>
                    <a:lstStyle/>
                    <a:p>
                      <a:pPr algn="ctr"/>
                      <a:r>
                        <a:rPr lang="en-US" sz="1200" baseline="0" dirty="0">
                          <a:solidFill>
                            <a:sysClr val="windowText" lastClr="000000"/>
                          </a:solidFill>
                        </a:rPr>
                        <a:t>3</a:t>
                      </a:r>
                      <a:r>
                        <a:rPr lang="en-US" sz="1200" baseline="30000" dirty="0">
                          <a:solidFill>
                            <a:sysClr val="windowText" lastClr="000000"/>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5</a:t>
                      </a:r>
                      <a:r>
                        <a:rPr lang="en-US" sz="1200" baseline="30000" dirty="0">
                          <a:solidFill>
                            <a:sysClr val="windowText" lastClr="000000"/>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3</a:t>
                      </a:r>
                      <a:r>
                        <a:rPr lang="en-US" sz="1200" baseline="30000" dirty="0">
                          <a:solidFill>
                            <a:sysClr val="windowText" lastClr="000000"/>
                          </a:solidFill>
                        </a:rPr>
                        <a:t>%</a:t>
                      </a:r>
                    </a:p>
                  </a:txBody>
                  <a:tcPr anchor="ctr">
                    <a:noFill/>
                  </a:tcPr>
                </a:tc>
                <a:extLst>
                  <a:ext uri="{0D108BD9-81ED-4DB2-BD59-A6C34878D82A}">
                    <a16:rowId xmlns:a16="http://schemas.microsoft.com/office/drawing/2014/main" val="1118177052"/>
                  </a:ext>
                </a:extLst>
              </a:tr>
              <a:tr h="284284">
                <a:tc>
                  <a:txBody>
                    <a:bodyPr/>
                    <a:lstStyle/>
                    <a:p>
                      <a:r>
                        <a:rPr lang="en-US" sz="1200" b="0" dirty="0">
                          <a:solidFill>
                            <a:schemeClr val="bg1"/>
                          </a:solidFill>
                        </a:rPr>
                        <a:t>Adobe - Photoshop</a:t>
                      </a:r>
                    </a:p>
                  </a:txBody>
                  <a:tcPr anchor="ctr">
                    <a:noFill/>
                  </a:tcPr>
                </a:tc>
                <a:tc>
                  <a:txBody>
                    <a:bodyPr/>
                    <a:lstStyle/>
                    <a:p>
                      <a:pPr algn="ctr"/>
                      <a:r>
                        <a:rPr lang="en-US" sz="1200" dirty="0">
                          <a:solidFill>
                            <a:sysClr val="windowText" lastClr="000000"/>
                          </a:solidFill>
                        </a:rPr>
                        <a:t>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4%</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3%</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noFill/>
                  </a:tcPr>
                </a:tc>
                <a:extLst>
                  <a:ext uri="{0D108BD9-81ED-4DB2-BD59-A6C34878D82A}">
                    <a16:rowId xmlns:a16="http://schemas.microsoft.com/office/drawing/2014/main" val="397109603"/>
                  </a:ext>
                </a:extLst>
              </a:tr>
              <a:tr h="284284">
                <a:tc>
                  <a:txBody>
                    <a:bodyPr/>
                    <a:lstStyle/>
                    <a:p>
                      <a:r>
                        <a:rPr lang="en-US" sz="1200" b="0" dirty="0">
                          <a:solidFill>
                            <a:schemeClr val="bg1"/>
                          </a:solidFill>
                        </a:rPr>
                        <a:t>Adobe - Other</a:t>
                      </a:r>
                    </a:p>
                  </a:txBody>
                  <a:tcPr anchor="ctr">
                    <a:noFill/>
                  </a:tcPr>
                </a:tc>
                <a:tc>
                  <a:txBody>
                    <a:bodyPr/>
                    <a:lstStyle/>
                    <a:p>
                      <a:pPr algn="ctr"/>
                      <a:r>
                        <a:rPr lang="en-US" sz="1200" dirty="0">
                          <a:solidFill>
                            <a:sysClr val="windowText" lastClr="000000"/>
                          </a:solidFill>
                        </a:rPr>
                        <a:t>3%</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3%</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noFill/>
                  </a:tcPr>
                </a:tc>
                <a:extLst>
                  <a:ext uri="{0D108BD9-81ED-4DB2-BD59-A6C34878D82A}">
                    <a16:rowId xmlns:a16="http://schemas.microsoft.com/office/drawing/2014/main" val="2245520876"/>
                  </a:ext>
                </a:extLst>
              </a:tr>
              <a:tr h="284284">
                <a:tc>
                  <a:txBody>
                    <a:bodyPr/>
                    <a:lstStyle/>
                    <a:p>
                      <a:r>
                        <a:rPr lang="en-US" sz="1200" b="0" dirty="0">
                          <a:solidFill>
                            <a:schemeClr val="bg1"/>
                          </a:solidFill>
                        </a:rPr>
                        <a:t>iPhone/iPad/Photos</a:t>
                      </a:r>
                    </a:p>
                  </a:txBody>
                  <a:tcPr anchor="ctr">
                    <a:noFill/>
                  </a:tcPr>
                </a:tc>
                <a:tc>
                  <a:txBody>
                    <a:bodyPr/>
                    <a:lstStyle/>
                    <a:p>
                      <a:pPr algn="ctr"/>
                      <a:r>
                        <a:rPr lang="en-US" sz="1200" dirty="0">
                          <a:solidFill>
                            <a:sysClr val="windowText" lastClr="000000"/>
                          </a:solidFill>
                        </a:rPr>
                        <a:t>1%</a:t>
                      </a:r>
                      <a:endParaRPr lang="en-US" sz="1200" baseline="30000" dirty="0">
                        <a:solidFill>
                          <a:sysClr val="windowText" lastClr="000000"/>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3%</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noFill/>
                  </a:tcPr>
                </a:tc>
                <a:extLst>
                  <a:ext uri="{0D108BD9-81ED-4DB2-BD59-A6C34878D82A}">
                    <a16:rowId xmlns:a16="http://schemas.microsoft.com/office/drawing/2014/main" val="3241140402"/>
                  </a:ext>
                </a:extLst>
              </a:tr>
              <a:tr h="306132">
                <a:tc>
                  <a:txBody>
                    <a:bodyPr/>
                    <a:lstStyle/>
                    <a:p>
                      <a:r>
                        <a:rPr lang="en-US" sz="1200" b="0" dirty="0">
                          <a:solidFill>
                            <a:schemeClr val="bg1"/>
                          </a:solidFill>
                        </a:rPr>
                        <a:t>Tumblr</a:t>
                      </a:r>
                    </a:p>
                  </a:txBody>
                  <a:tcPr anchor="ctr">
                    <a:noFill/>
                  </a:tcPr>
                </a:tc>
                <a:tc>
                  <a:txBody>
                    <a:bodyPr/>
                    <a:lstStyle/>
                    <a:p>
                      <a:pPr algn="ctr"/>
                      <a:r>
                        <a:rPr lang="en-US" sz="1200" baseline="0" dirty="0">
                          <a:solidFill>
                            <a:sysClr val="windowText" lastClr="000000"/>
                          </a:solidFill>
                        </a:rPr>
                        <a:t>7</a:t>
                      </a:r>
                      <a:r>
                        <a:rPr lang="en-US" sz="1200" baseline="30000" dirty="0">
                          <a:solidFill>
                            <a:sysClr val="windowText" lastClr="000000"/>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a:t>
                      </a:r>
                      <a:r>
                        <a:rPr lang="en-US" sz="1200" baseline="30000" dirty="0">
                          <a:solidFill>
                            <a:sysClr val="windowText" lastClr="000000"/>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a:t>
                      </a:r>
                      <a:r>
                        <a:rPr lang="en-US" sz="1200" baseline="30000" dirty="0">
                          <a:solidFill>
                            <a:sysClr val="windowText" lastClr="000000"/>
                          </a:solidFill>
                        </a:rPr>
                        <a:t>%</a:t>
                      </a: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17. What are the top 3 art-related apps that you use regularly?</a:t>
            </a:r>
            <a:endParaRPr lang="en-US" sz="1400" dirty="0"/>
          </a:p>
        </p:txBody>
      </p:sp>
      <p:sp>
        <p:nvSpPr>
          <p:cNvPr id="7" name="Slide Number Placeholder 1">
            <a:extLst>
              <a:ext uri="{FF2B5EF4-FFF2-40B4-BE49-F238E27FC236}">
                <a16:creationId xmlns:a16="http://schemas.microsoft.com/office/drawing/2014/main" id="{038EC329-3D09-4DA9-AC46-E1E9CE28094A}"/>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49</a:t>
            </a:fld>
            <a:endParaRPr lang="en-US" dirty="0"/>
          </a:p>
        </p:txBody>
      </p:sp>
      <p:sp>
        <p:nvSpPr>
          <p:cNvPr id="8" name="Text Placeholder 6">
            <a:extLst>
              <a:ext uri="{FF2B5EF4-FFF2-40B4-BE49-F238E27FC236}">
                <a16:creationId xmlns:a16="http://schemas.microsoft.com/office/drawing/2014/main" id="{746005E1-FABD-4372-A1FE-36532D2E090A}"/>
              </a:ext>
            </a:extLst>
          </p:cNvPr>
          <p:cNvSpPr txBox="1">
            <a:spLocks/>
          </p:cNvSpPr>
          <p:nvPr/>
        </p:nvSpPr>
        <p:spPr>
          <a:xfrm>
            <a:off x="228600" y="56388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  </a:t>
            </a:r>
          </a:p>
        </p:txBody>
      </p:sp>
      <p:sp>
        <p:nvSpPr>
          <p:cNvPr id="9" name="TextBox 8">
            <a:extLst>
              <a:ext uri="{FF2B5EF4-FFF2-40B4-BE49-F238E27FC236}">
                <a16:creationId xmlns:a16="http://schemas.microsoft.com/office/drawing/2014/main" id="{0D3C097D-A0F8-4C0D-8AC2-8DF2A3A53B15}"/>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76800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A311-4849-4A10-8E11-FCB6F7EBC54B}"/>
              </a:ext>
            </a:extLst>
          </p:cNvPr>
          <p:cNvSpPr>
            <a:spLocks noGrp="1"/>
          </p:cNvSpPr>
          <p:nvPr>
            <p:ph type="title"/>
          </p:nvPr>
        </p:nvSpPr>
        <p:spPr/>
        <p:txBody>
          <a:bodyPr/>
          <a:lstStyle/>
          <a:p>
            <a:r>
              <a:rPr lang="en-US" dirty="0"/>
              <a:t>Methodology</a:t>
            </a:r>
          </a:p>
        </p:txBody>
      </p:sp>
      <p:sp>
        <p:nvSpPr>
          <p:cNvPr id="3" name="Text Placeholder 2">
            <a:extLst>
              <a:ext uri="{FF2B5EF4-FFF2-40B4-BE49-F238E27FC236}">
                <a16:creationId xmlns:a16="http://schemas.microsoft.com/office/drawing/2014/main" id="{689437D0-BA8D-4169-ACF1-828B9DF14F55}"/>
              </a:ext>
            </a:extLst>
          </p:cNvPr>
          <p:cNvSpPr>
            <a:spLocks noGrp="1"/>
          </p:cNvSpPr>
          <p:nvPr>
            <p:ph type="body" sz="quarter" idx="10"/>
          </p:nvPr>
        </p:nvSpPr>
        <p:spPr>
          <a:xfrm>
            <a:off x="228600" y="685800"/>
            <a:ext cx="7415784" cy="6096000"/>
          </a:xfrm>
        </p:spPr>
        <p:txBody>
          <a:bodyPr/>
          <a:lstStyle/>
          <a:p>
            <a:r>
              <a:rPr lang="en-US" sz="1800" dirty="0"/>
              <a:t>NAMTA crafted a survey which was administered online to a </a:t>
            </a:r>
            <a:r>
              <a:rPr lang="en-US" sz="1800" dirty="0">
                <a:latin typeface="Arial" panose="020B0604020202020204" pitchFamily="34" charset="0"/>
                <a:ea typeface="Times New Roman" panose="02020603050405020304" pitchFamily="18" charset="0"/>
                <a:cs typeface="Times New Roman" panose="02020603050405020304" pitchFamily="18" charset="0"/>
              </a:rPr>
              <a:t>sample of fine art artists made available through NAMTA's membership of art retailers, manufacturers, and suppliers as well as artists who accessed it through other online venues.</a:t>
            </a:r>
          </a:p>
          <a:p>
            <a:pPr marL="914400" lvl="1" indent="0">
              <a:buNone/>
            </a:pPr>
            <a:r>
              <a:rPr lang="en-US" sz="1600" b="0" dirty="0"/>
              <a:t>The survey link was distributed through a variety of means including links sent by local art materials stores, links sent by online art materials stores, links sent by art materials manufacturers, links forwarded by other artists, link on the NAMTA website, and links found while surfing the web.</a:t>
            </a:r>
          </a:p>
          <a:p>
            <a:pPr marL="914400" lvl="1" indent="0">
              <a:buNone/>
            </a:pPr>
            <a:r>
              <a:rPr lang="en-US" sz="1600" b="0" dirty="0"/>
              <a:t>The survey was open to U.S. and Canadian artists from October 16, 2017- November 13, 2017.</a:t>
            </a:r>
          </a:p>
          <a:p>
            <a:r>
              <a:rPr lang="en-US" sz="1800" dirty="0">
                <a:latin typeface="Arial" panose="020B0604020202020204" pitchFamily="34" charset="0"/>
                <a:cs typeface="Times New Roman" panose="02020603050405020304" pitchFamily="18" charset="0"/>
              </a:rPr>
              <a:t>In total, 7,090 interviews were completed. Respondents were not required to answer every question.  Persons classifiable both as Students and Professionals were placed in the Professional category.</a:t>
            </a:r>
          </a:p>
          <a:p>
            <a:endParaRPr lang="en-US" dirty="0"/>
          </a:p>
        </p:txBody>
      </p:sp>
      <p:sp>
        <p:nvSpPr>
          <p:cNvPr id="4" name="Slide Number Placeholder 1">
            <a:extLst>
              <a:ext uri="{FF2B5EF4-FFF2-40B4-BE49-F238E27FC236}">
                <a16:creationId xmlns:a16="http://schemas.microsoft.com/office/drawing/2014/main" id="{14F0A8F3-CCCA-4B17-A51D-BBA93F48A0F7}"/>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5</a:t>
            </a:fld>
            <a:endParaRPr lang="en-US" dirty="0"/>
          </a:p>
        </p:txBody>
      </p:sp>
      <p:pic>
        <p:nvPicPr>
          <p:cNvPr id="5" name="Graphic 4" descr="Small paint brush">
            <a:extLst>
              <a:ext uri="{FF2B5EF4-FFF2-40B4-BE49-F238E27FC236}">
                <a16:creationId xmlns:a16="http://schemas.microsoft.com/office/drawing/2014/main" id="{1A1DD283-FD55-4571-8CEB-4F51438AF09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47274" y="1863819"/>
            <a:ext cx="408940" cy="381000"/>
          </a:xfrm>
          <a:prstGeom prst="rect">
            <a:avLst/>
          </a:prstGeom>
        </p:spPr>
      </p:pic>
      <p:pic>
        <p:nvPicPr>
          <p:cNvPr id="6" name="Graphic 5" descr="Small paint brush">
            <a:extLst>
              <a:ext uri="{FF2B5EF4-FFF2-40B4-BE49-F238E27FC236}">
                <a16:creationId xmlns:a16="http://schemas.microsoft.com/office/drawing/2014/main" id="{8A1A8F1D-6129-4A0E-B850-CA74A8095F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47274" y="3159219"/>
            <a:ext cx="408940" cy="381000"/>
          </a:xfrm>
          <a:prstGeom prst="rect">
            <a:avLst/>
          </a:prstGeom>
        </p:spPr>
      </p:pic>
      <p:graphicFrame>
        <p:nvGraphicFramePr>
          <p:cNvPr id="9" name="Table 8">
            <a:extLst>
              <a:ext uri="{FF2B5EF4-FFF2-40B4-BE49-F238E27FC236}">
                <a16:creationId xmlns:a16="http://schemas.microsoft.com/office/drawing/2014/main" id="{61CEE741-1F6E-41AF-AA01-A17D9B6BE104}"/>
              </a:ext>
            </a:extLst>
          </p:cNvPr>
          <p:cNvGraphicFramePr>
            <a:graphicFrameLocks noGrp="1"/>
          </p:cNvGraphicFramePr>
          <p:nvPr>
            <p:extLst>
              <p:ext uri="{D42A27DB-BD31-4B8C-83A1-F6EECF244321}">
                <p14:modId xmlns:p14="http://schemas.microsoft.com/office/powerpoint/2010/main" val="3427967921"/>
              </p:ext>
            </p:extLst>
          </p:nvPr>
        </p:nvGraphicFramePr>
        <p:xfrm>
          <a:off x="1861180" y="4648200"/>
          <a:ext cx="5149220" cy="2026920"/>
        </p:xfrm>
        <a:graphic>
          <a:graphicData uri="http://schemas.openxmlformats.org/drawingml/2006/table">
            <a:tbl>
              <a:tblPr firstRow="1" bandRow="1">
                <a:tableStyleId>{9D7B26C5-4107-4FEC-AEDC-1716B250A1EF}</a:tableStyleId>
              </a:tblPr>
              <a:tblGrid>
                <a:gridCol w="2574610">
                  <a:extLst>
                    <a:ext uri="{9D8B030D-6E8A-4147-A177-3AD203B41FA5}">
                      <a16:colId xmlns:a16="http://schemas.microsoft.com/office/drawing/2014/main" val="826809801"/>
                    </a:ext>
                  </a:extLst>
                </a:gridCol>
                <a:gridCol w="2574610">
                  <a:extLst>
                    <a:ext uri="{9D8B030D-6E8A-4147-A177-3AD203B41FA5}">
                      <a16:colId xmlns:a16="http://schemas.microsoft.com/office/drawing/2014/main" val="1259392044"/>
                    </a:ext>
                  </a:extLst>
                </a:gridCol>
              </a:tblGrid>
              <a:tr h="218785">
                <a:tc>
                  <a:txBody>
                    <a:bodyPr/>
                    <a:lstStyle/>
                    <a:p>
                      <a:pPr algn="ctr"/>
                      <a:r>
                        <a:rPr lang="en-US" sz="1300" dirty="0">
                          <a:solidFill>
                            <a:schemeClr val="bg1"/>
                          </a:solidFill>
                        </a:rPr>
                        <a:t>Totals</a:t>
                      </a:r>
                    </a:p>
                  </a:txBody>
                  <a:tcPr/>
                </a:tc>
                <a:tc>
                  <a:txBody>
                    <a:bodyPr/>
                    <a:lstStyle/>
                    <a:p>
                      <a:pPr algn="ctr"/>
                      <a:r>
                        <a:rPr lang="en-US" sz="1300" dirty="0">
                          <a:solidFill>
                            <a:schemeClr val="bg1"/>
                          </a:solidFill>
                        </a:rPr>
                        <a:t>Surveys Collected</a:t>
                      </a:r>
                    </a:p>
                  </a:txBody>
                  <a:tcPr/>
                </a:tc>
                <a:extLst>
                  <a:ext uri="{0D108BD9-81ED-4DB2-BD59-A6C34878D82A}">
                    <a16:rowId xmlns:a16="http://schemas.microsoft.com/office/drawing/2014/main" val="2109354000"/>
                  </a:ext>
                </a:extLst>
              </a:tr>
              <a:tr h="218785">
                <a:tc>
                  <a:txBody>
                    <a:bodyPr/>
                    <a:lstStyle/>
                    <a:p>
                      <a:pPr algn="ctr"/>
                      <a:r>
                        <a:rPr lang="en-US" sz="1300" dirty="0">
                          <a:solidFill>
                            <a:schemeClr val="bg1"/>
                          </a:solidFill>
                        </a:rPr>
                        <a:t>Student</a:t>
                      </a:r>
                    </a:p>
                  </a:txBody>
                  <a:tcPr/>
                </a:tc>
                <a:tc>
                  <a:txBody>
                    <a:bodyPr/>
                    <a:lstStyle/>
                    <a:p>
                      <a:pPr algn="ctr"/>
                      <a:r>
                        <a:rPr lang="en-US" sz="1300" dirty="0">
                          <a:solidFill>
                            <a:schemeClr val="bg1"/>
                          </a:solidFill>
                        </a:rPr>
                        <a:t>723</a:t>
                      </a:r>
                    </a:p>
                  </a:txBody>
                  <a:tcPr/>
                </a:tc>
                <a:extLst>
                  <a:ext uri="{0D108BD9-81ED-4DB2-BD59-A6C34878D82A}">
                    <a16:rowId xmlns:a16="http://schemas.microsoft.com/office/drawing/2014/main" val="1964500489"/>
                  </a:ext>
                </a:extLst>
              </a:tr>
              <a:tr h="218785">
                <a:tc>
                  <a:txBody>
                    <a:bodyPr/>
                    <a:lstStyle/>
                    <a:p>
                      <a:pPr algn="ctr"/>
                      <a:r>
                        <a:rPr lang="en-US" sz="1300" dirty="0">
                          <a:solidFill>
                            <a:schemeClr val="bg1"/>
                          </a:solidFill>
                        </a:rPr>
                        <a:t>Professional</a:t>
                      </a:r>
                    </a:p>
                  </a:txBody>
                  <a:tcPr/>
                </a:tc>
                <a:tc>
                  <a:txBody>
                    <a:bodyPr/>
                    <a:lstStyle/>
                    <a:p>
                      <a:pPr algn="ctr"/>
                      <a:r>
                        <a:rPr lang="en-US" sz="1300" dirty="0">
                          <a:solidFill>
                            <a:schemeClr val="bg1"/>
                          </a:solidFill>
                        </a:rPr>
                        <a:t>654</a:t>
                      </a:r>
                    </a:p>
                  </a:txBody>
                  <a:tcPr/>
                </a:tc>
                <a:extLst>
                  <a:ext uri="{0D108BD9-81ED-4DB2-BD59-A6C34878D82A}">
                    <a16:rowId xmlns:a16="http://schemas.microsoft.com/office/drawing/2014/main" val="302357154"/>
                  </a:ext>
                </a:extLst>
              </a:tr>
              <a:tr h="218785">
                <a:tc>
                  <a:txBody>
                    <a:bodyPr/>
                    <a:lstStyle/>
                    <a:p>
                      <a:pPr algn="ctr"/>
                      <a:r>
                        <a:rPr lang="en-US" sz="1300" dirty="0">
                          <a:solidFill>
                            <a:schemeClr val="bg1"/>
                          </a:solidFill>
                        </a:rPr>
                        <a:t>Hobbyist</a:t>
                      </a:r>
                    </a:p>
                  </a:txBody>
                  <a:tcPr/>
                </a:tc>
                <a:tc>
                  <a:txBody>
                    <a:bodyPr/>
                    <a:lstStyle/>
                    <a:p>
                      <a:pPr algn="ctr"/>
                      <a:r>
                        <a:rPr lang="en-US" sz="1300" dirty="0">
                          <a:solidFill>
                            <a:schemeClr val="bg1"/>
                          </a:solidFill>
                        </a:rPr>
                        <a:t>5,713</a:t>
                      </a:r>
                    </a:p>
                  </a:txBody>
                  <a:tcPr/>
                </a:tc>
                <a:extLst>
                  <a:ext uri="{0D108BD9-81ED-4DB2-BD59-A6C34878D82A}">
                    <a16:rowId xmlns:a16="http://schemas.microsoft.com/office/drawing/2014/main" val="764304341"/>
                  </a:ext>
                </a:extLst>
              </a:tr>
              <a:tr h="218785">
                <a:tc>
                  <a:txBody>
                    <a:bodyPr/>
                    <a:lstStyle/>
                    <a:p>
                      <a:pPr algn="ctr"/>
                      <a:r>
                        <a:rPr lang="en-US" sz="1300" dirty="0">
                          <a:solidFill>
                            <a:schemeClr val="bg1"/>
                          </a:solidFill>
                        </a:rPr>
                        <a:t>U.S. Total</a:t>
                      </a:r>
                    </a:p>
                  </a:txBody>
                  <a:tcPr/>
                </a:tc>
                <a:tc>
                  <a:txBody>
                    <a:bodyPr/>
                    <a:lstStyle/>
                    <a:p>
                      <a:pPr algn="ctr"/>
                      <a:r>
                        <a:rPr lang="en-US" sz="1300" dirty="0">
                          <a:solidFill>
                            <a:schemeClr val="bg1"/>
                          </a:solidFill>
                        </a:rPr>
                        <a:t>4,466</a:t>
                      </a:r>
                    </a:p>
                  </a:txBody>
                  <a:tcPr/>
                </a:tc>
                <a:extLst>
                  <a:ext uri="{0D108BD9-81ED-4DB2-BD59-A6C34878D82A}">
                    <a16:rowId xmlns:a16="http://schemas.microsoft.com/office/drawing/2014/main" val="1647284210"/>
                  </a:ext>
                </a:extLst>
              </a:tr>
              <a:tr h="218785">
                <a:tc>
                  <a:txBody>
                    <a:bodyPr/>
                    <a:lstStyle/>
                    <a:p>
                      <a:pPr algn="ctr"/>
                      <a:r>
                        <a:rPr lang="en-US" sz="1300" dirty="0">
                          <a:solidFill>
                            <a:schemeClr val="bg1"/>
                          </a:solidFill>
                        </a:rPr>
                        <a:t>Canada Total</a:t>
                      </a:r>
                    </a:p>
                  </a:txBody>
                  <a:tcPr/>
                </a:tc>
                <a:tc>
                  <a:txBody>
                    <a:bodyPr/>
                    <a:lstStyle/>
                    <a:p>
                      <a:pPr algn="ctr"/>
                      <a:r>
                        <a:rPr lang="en-US" sz="1300" dirty="0">
                          <a:solidFill>
                            <a:schemeClr val="bg1"/>
                          </a:solidFill>
                        </a:rPr>
                        <a:t>2,333</a:t>
                      </a:r>
                    </a:p>
                  </a:txBody>
                  <a:tcPr/>
                </a:tc>
                <a:extLst>
                  <a:ext uri="{0D108BD9-81ED-4DB2-BD59-A6C34878D82A}">
                    <a16:rowId xmlns:a16="http://schemas.microsoft.com/office/drawing/2014/main" val="633388575"/>
                  </a:ext>
                </a:extLst>
              </a:tr>
              <a:tr h="218785">
                <a:tc>
                  <a:txBody>
                    <a:bodyPr/>
                    <a:lstStyle/>
                    <a:p>
                      <a:pPr algn="ctr"/>
                      <a:r>
                        <a:rPr lang="en-US" sz="1300" dirty="0">
                          <a:solidFill>
                            <a:schemeClr val="bg1"/>
                          </a:solidFill>
                        </a:rPr>
                        <a:t>All Artist</a:t>
                      </a:r>
                    </a:p>
                  </a:txBody>
                  <a:tcPr/>
                </a:tc>
                <a:tc>
                  <a:txBody>
                    <a:bodyPr/>
                    <a:lstStyle/>
                    <a:p>
                      <a:pPr algn="ctr"/>
                      <a:r>
                        <a:rPr lang="en-US" sz="1300" dirty="0">
                          <a:solidFill>
                            <a:schemeClr val="bg1"/>
                          </a:solidFill>
                        </a:rPr>
                        <a:t>7,090</a:t>
                      </a:r>
                    </a:p>
                  </a:txBody>
                  <a:tcPr/>
                </a:tc>
                <a:extLst>
                  <a:ext uri="{0D108BD9-81ED-4DB2-BD59-A6C34878D82A}">
                    <a16:rowId xmlns:a16="http://schemas.microsoft.com/office/drawing/2014/main" val="371372586"/>
                  </a:ext>
                </a:extLst>
              </a:tr>
            </a:tbl>
          </a:graphicData>
        </a:graphic>
      </p:graphicFrame>
    </p:spTree>
    <p:extLst>
      <p:ext uri="{BB962C8B-B14F-4D97-AF65-F5344CB8AC3E}">
        <p14:creationId xmlns:p14="http://schemas.microsoft.com/office/powerpoint/2010/main" val="2565712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Preferred Information Means – U.S.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E-mail is, by far, the preferred means of hearing from art supply stores and brands.</a:t>
            </a:r>
          </a:p>
          <a:p>
            <a:pPr lvl="1">
              <a:buFont typeface="Wingdings" panose="05000000000000000000" pitchFamily="2" charset="2"/>
              <a:buChar char="Ø"/>
            </a:pPr>
            <a:r>
              <a:rPr lang="en-US" b="0" dirty="0">
                <a:solidFill>
                  <a:schemeClr val="bg1"/>
                </a:solidFill>
              </a:rPr>
              <a:t>The percentage of U.S. artists expressing a preference for Facebook postings jumped dramatically from 2015 to 2018.</a:t>
            </a:r>
          </a:p>
          <a:p>
            <a:pPr lvl="1">
              <a:buFont typeface="Wingdings" panose="05000000000000000000" pitchFamily="2" charset="2"/>
              <a:buChar char="Ø"/>
            </a:pPr>
            <a:r>
              <a:rPr lang="en-US" b="0" dirty="0">
                <a:solidFill>
                  <a:schemeClr val="bg1"/>
                </a:solidFill>
              </a:rPr>
              <a:t>Preference for printed catalogs declined somewhat over the two years.</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50</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276600"/>
          <a:ext cx="4749800" cy="271272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endParaRPr lang="en-US" sz="1200" b="1" dirty="0">
                        <a:solidFill>
                          <a:schemeClr val="bg1"/>
                        </a:solidFill>
                      </a:endParaRPr>
                    </a:p>
                  </a:txBody>
                  <a:tcP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E-mail</a:t>
                      </a:r>
                    </a:p>
                  </a:txBody>
                  <a:tcPr anchor="ctr"/>
                </a:tc>
                <a:tc>
                  <a:txBody>
                    <a:bodyPr/>
                    <a:lstStyle/>
                    <a:p>
                      <a:pPr algn="ctr"/>
                      <a:r>
                        <a:rPr lang="en-US" sz="1000" dirty="0">
                          <a:solidFill>
                            <a:schemeClr val="bg1"/>
                          </a:solidFill>
                        </a:rPr>
                        <a:t>81%</a:t>
                      </a:r>
                    </a:p>
                  </a:txBody>
                  <a:tcPr/>
                </a:tc>
                <a:tc>
                  <a:txBody>
                    <a:bodyPr/>
                    <a:lstStyle/>
                    <a:p>
                      <a:pPr algn="ctr"/>
                      <a:r>
                        <a:rPr lang="en-US" sz="1000" kern="1200" dirty="0">
                          <a:solidFill>
                            <a:schemeClr val="bg1"/>
                          </a:solidFill>
                          <a:latin typeface="+mn-lt"/>
                          <a:ea typeface="+mn-ea"/>
                          <a:cs typeface="+mn-cs"/>
                        </a:rPr>
                        <a:t>77%</a:t>
                      </a:r>
                      <a:endParaRPr lang="en-US" sz="1000" kern="1200" baseline="30000" dirty="0">
                        <a:solidFill>
                          <a:schemeClr val="bg1"/>
                        </a:solidFill>
                        <a:latin typeface="+mn-lt"/>
                        <a:ea typeface="+mn-ea"/>
                        <a:cs typeface="+mn-cs"/>
                      </a:endParaRPr>
                    </a:p>
                  </a:txBody>
                  <a:tcPr anchor="ctr"/>
                </a:tc>
                <a:extLst>
                  <a:ext uri="{0D108BD9-81ED-4DB2-BD59-A6C34878D82A}">
                    <a16:rowId xmlns:a16="http://schemas.microsoft.com/office/drawing/2014/main" val="4226228855"/>
                  </a:ext>
                </a:extLst>
              </a:tr>
              <a:tr h="160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Facebook postings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29%</a:t>
                      </a:r>
                    </a:p>
                  </a:txBody>
                  <a:tcPr/>
                </a:tc>
                <a:tc>
                  <a:txBody>
                    <a:bodyPr/>
                    <a:lstStyle/>
                    <a:p>
                      <a:pPr algn="ctr"/>
                      <a:r>
                        <a:rPr lang="en-US" sz="1000" kern="1200" dirty="0">
                          <a:solidFill>
                            <a:schemeClr val="bg1"/>
                          </a:solidFill>
                          <a:latin typeface="+mn-lt"/>
                          <a:ea typeface="+mn-ea"/>
                          <a:cs typeface="+mn-cs"/>
                        </a:rPr>
                        <a:t>45%</a:t>
                      </a:r>
                      <a:endParaRPr lang="en-US" sz="1000" kern="1200" baseline="30000" dirty="0">
                        <a:solidFill>
                          <a:schemeClr val="bg1"/>
                        </a:solidFill>
                        <a:latin typeface="+mn-lt"/>
                        <a:ea typeface="+mn-ea"/>
                        <a:cs typeface="+mn-cs"/>
                      </a:endParaRPr>
                    </a:p>
                  </a:txBody>
                  <a:tcPr anchor="ctr"/>
                </a:tc>
                <a:extLst>
                  <a:ext uri="{0D108BD9-81ED-4DB2-BD59-A6C34878D82A}">
                    <a16:rowId xmlns:a16="http://schemas.microsoft.com/office/drawing/2014/main" val="2516877013"/>
                  </a:ext>
                </a:extLst>
              </a:tr>
              <a:tr h="145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Printed catalogs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41%</a:t>
                      </a:r>
                    </a:p>
                  </a:txBody>
                  <a:tcPr/>
                </a:tc>
                <a:tc>
                  <a:txBody>
                    <a:bodyPr/>
                    <a:lstStyle/>
                    <a:p>
                      <a:pPr algn="ctr"/>
                      <a:r>
                        <a:rPr lang="en-US" sz="1000" kern="1200" dirty="0">
                          <a:solidFill>
                            <a:schemeClr val="bg1"/>
                          </a:solidFill>
                          <a:latin typeface="+mn-lt"/>
                          <a:ea typeface="+mn-ea"/>
                          <a:cs typeface="+mn-cs"/>
                        </a:rPr>
                        <a:t>35%</a:t>
                      </a:r>
                      <a:endParaRPr lang="en-US" sz="1000" kern="1200" baseline="30000" dirty="0">
                        <a:solidFill>
                          <a:schemeClr val="bg1"/>
                        </a:solidFill>
                        <a:latin typeface="+mn-lt"/>
                        <a:ea typeface="+mn-ea"/>
                        <a:cs typeface="+mn-cs"/>
                      </a:endParaRPr>
                    </a:p>
                  </a:txBody>
                  <a:tcPr anchor="ctr"/>
                </a:tc>
                <a:extLst>
                  <a:ext uri="{0D108BD9-81ED-4DB2-BD59-A6C34878D82A}">
                    <a16:rowId xmlns:a16="http://schemas.microsoft.com/office/drawing/2014/main" val="1094235235"/>
                  </a:ext>
                </a:extLst>
              </a:tr>
              <a:tr h="130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Retailer or product brand website or blog</a:t>
                      </a:r>
                    </a:p>
                  </a:txBody>
                  <a:tcPr anchor="ctr"/>
                </a:tc>
                <a:tc>
                  <a:txBody>
                    <a:bodyPr/>
                    <a:lstStyle/>
                    <a:p>
                      <a:pPr algn="ctr"/>
                      <a:r>
                        <a:rPr lang="en-US" sz="1000" dirty="0">
                          <a:solidFill>
                            <a:schemeClr val="bg1"/>
                          </a:solidFill>
                        </a:rPr>
                        <a:t>23%</a:t>
                      </a:r>
                    </a:p>
                  </a:txBody>
                  <a:tcPr/>
                </a:tc>
                <a:tc>
                  <a:txBody>
                    <a:bodyPr/>
                    <a:lstStyle/>
                    <a:p>
                      <a:pPr algn="ctr"/>
                      <a:r>
                        <a:rPr lang="en-US" sz="1000" kern="1200" dirty="0">
                          <a:solidFill>
                            <a:schemeClr val="bg1"/>
                          </a:solidFill>
                          <a:latin typeface="+mn-lt"/>
                          <a:ea typeface="+mn-ea"/>
                          <a:cs typeface="+mn-cs"/>
                        </a:rPr>
                        <a:t>25%</a:t>
                      </a:r>
                      <a:endParaRPr lang="en-US" sz="1000" kern="1200" baseline="30000" dirty="0">
                        <a:solidFill>
                          <a:schemeClr val="bg1"/>
                        </a:solidFill>
                        <a:latin typeface="+mn-lt"/>
                        <a:ea typeface="+mn-ea"/>
                        <a:cs typeface="+mn-cs"/>
                      </a:endParaRPr>
                    </a:p>
                  </a:txBody>
                  <a:tcPr anchor="ctr"/>
                </a:tc>
                <a:extLst>
                  <a:ext uri="{0D108BD9-81ED-4DB2-BD59-A6C34878D82A}">
                    <a16:rowId xmlns:a16="http://schemas.microsoft.com/office/drawing/2014/main" val="27128250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Mailed newsletters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23%</a:t>
                      </a:r>
                    </a:p>
                  </a:txBody>
                  <a:tcPr anchor="ctr"/>
                </a:tc>
                <a:tc>
                  <a:txBody>
                    <a:bodyPr/>
                    <a:lstStyle/>
                    <a:p>
                      <a:pPr algn="ctr"/>
                      <a:r>
                        <a:rPr lang="en-US" sz="1000" kern="1200" dirty="0">
                          <a:solidFill>
                            <a:schemeClr val="bg1"/>
                          </a:solidFill>
                          <a:latin typeface="+mn-lt"/>
                          <a:ea typeface="+mn-ea"/>
                          <a:cs typeface="+mn-cs"/>
                        </a:rPr>
                        <a:t>24%</a:t>
                      </a:r>
                      <a:endParaRPr lang="en-US" sz="1000" kern="1200" baseline="30000" dirty="0">
                        <a:solidFill>
                          <a:schemeClr val="bg1"/>
                        </a:solidFill>
                        <a:latin typeface="+mn-lt"/>
                        <a:ea typeface="+mn-ea"/>
                        <a:cs typeface="+mn-cs"/>
                      </a:endParaRPr>
                    </a:p>
                  </a:txBody>
                  <a:tcPr anchor="ctr"/>
                </a:tc>
                <a:extLst>
                  <a:ext uri="{0D108BD9-81ED-4DB2-BD59-A6C34878D82A}">
                    <a16:rowId xmlns:a16="http://schemas.microsoft.com/office/drawing/2014/main" val="20687668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Instagram posts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NR</a:t>
                      </a:r>
                    </a:p>
                  </a:txBody>
                  <a:tcPr anchor="ctr"/>
                </a:tc>
                <a:tc>
                  <a:txBody>
                    <a:bodyPr/>
                    <a:lstStyle/>
                    <a:p>
                      <a:pPr algn="ctr"/>
                      <a:r>
                        <a:rPr lang="en-US" sz="1000" kern="1200" dirty="0">
                          <a:solidFill>
                            <a:schemeClr val="bg1"/>
                          </a:solidFill>
                          <a:latin typeface="+mn-lt"/>
                          <a:ea typeface="+mn-ea"/>
                          <a:cs typeface="+mn-cs"/>
                        </a:rPr>
                        <a:t>22%</a:t>
                      </a:r>
                      <a:endParaRPr lang="en-US" sz="1000" kern="1200" baseline="30000" dirty="0">
                        <a:solidFill>
                          <a:schemeClr val="bg1"/>
                        </a:solidFill>
                        <a:latin typeface="+mn-lt"/>
                        <a:ea typeface="+mn-ea"/>
                        <a:cs typeface="+mn-cs"/>
                      </a:endParaRPr>
                    </a:p>
                  </a:txBody>
                  <a:tcPr anchor="ctr"/>
                </a:tc>
                <a:extLst>
                  <a:ext uri="{0D108BD9-81ED-4DB2-BD59-A6C34878D82A}">
                    <a16:rowId xmlns:a16="http://schemas.microsoft.com/office/drawing/2014/main" val="324893804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Pinterest boards and pins</a:t>
                      </a:r>
                    </a:p>
                  </a:txBody>
                  <a:tcPr anchor="ctr"/>
                </a:tc>
                <a:tc>
                  <a:txBody>
                    <a:bodyPr/>
                    <a:lstStyle/>
                    <a:p>
                      <a:pPr algn="ctr"/>
                      <a:r>
                        <a:rPr lang="en-US" sz="1000" dirty="0">
                          <a:solidFill>
                            <a:schemeClr val="bg1"/>
                          </a:solidFill>
                        </a:rPr>
                        <a:t>10%</a:t>
                      </a:r>
                    </a:p>
                  </a:txBody>
                  <a:tcPr/>
                </a:tc>
                <a:tc>
                  <a:txBody>
                    <a:bodyPr/>
                    <a:lstStyle/>
                    <a:p>
                      <a:pPr algn="ctr"/>
                      <a:r>
                        <a:rPr lang="en-US" sz="1000" kern="1200" dirty="0">
                          <a:solidFill>
                            <a:schemeClr val="bg1"/>
                          </a:solidFill>
                          <a:latin typeface="+mn-lt"/>
                          <a:ea typeface="+mn-ea"/>
                          <a:cs typeface="+mn-cs"/>
                        </a:rPr>
                        <a:t>16%</a:t>
                      </a:r>
                      <a:endParaRPr lang="en-US" sz="1000" kern="1200" baseline="30000" dirty="0">
                        <a:solidFill>
                          <a:schemeClr val="bg1"/>
                        </a:solidFill>
                        <a:latin typeface="+mn-lt"/>
                        <a:ea typeface="+mn-ea"/>
                        <a:cs typeface="+mn-cs"/>
                      </a:endParaRPr>
                    </a:p>
                  </a:txBody>
                  <a:tcPr anchor="ctr"/>
                </a:tc>
                <a:extLst>
                  <a:ext uri="{0D108BD9-81ED-4DB2-BD59-A6C34878D82A}">
                    <a16:rowId xmlns:a16="http://schemas.microsoft.com/office/drawing/2014/main" val="949953466"/>
                  </a:ext>
                </a:extLst>
              </a:tr>
              <a:tr h="145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Text or push notifications</a:t>
                      </a:r>
                    </a:p>
                  </a:txBody>
                  <a:tcPr anchor="ctr"/>
                </a:tc>
                <a:tc>
                  <a:txBody>
                    <a:bodyPr/>
                    <a:lstStyle/>
                    <a:p>
                      <a:pPr algn="ctr"/>
                      <a:r>
                        <a:rPr lang="en-US" sz="1000" dirty="0">
                          <a:solidFill>
                            <a:schemeClr val="bg1"/>
                          </a:solidFill>
                        </a:rPr>
                        <a:t>NR</a:t>
                      </a:r>
                    </a:p>
                  </a:txBody>
                  <a:tcPr/>
                </a:tc>
                <a:tc>
                  <a:txBody>
                    <a:bodyPr/>
                    <a:lstStyle/>
                    <a:p>
                      <a:pPr algn="ctr"/>
                      <a:r>
                        <a:rPr lang="en-US" sz="1000" kern="1200" dirty="0">
                          <a:solidFill>
                            <a:schemeClr val="bg1"/>
                          </a:solidFill>
                          <a:latin typeface="+mn-lt"/>
                          <a:ea typeface="+mn-ea"/>
                          <a:cs typeface="+mn-cs"/>
                        </a:rPr>
                        <a:t>5%</a:t>
                      </a:r>
                      <a:endParaRPr lang="en-US" sz="1000" kern="1200" baseline="30000" dirty="0">
                        <a:solidFill>
                          <a:schemeClr val="bg1"/>
                        </a:solidFill>
                        <a:latin typeface="+mn-lt"/>
                        <a:ea typeface="+mn-ea"/>
                        <a:cs typeface="+mn-cs"/>
                      </a:endParaRPr>
                    </a:p>
                  </a:txBody>
                  <a:tcPr anchor="ctr"/>
                </a:tc>
                <a:extLst>
                  <a:ext uri="{0D108BD9-81ED-4DB2-BD59-A6C34878D82A}">
                    <a16:rowId xmlns:a16="http://schemas.microsoft.com/office/drawing/2014/main" val="3678570858"/>
                  </a:ext>
                </a:extLst>
              </a:tr>
              <a:tr h="145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Other</a:t>
                      </a:r>
                    </a:p>
                  </a:txBody>
                  <a:tcPr anchor="ctr"/>
                </a:tc>
                <a:tc>
                  <a:txBody>
                    <a:bodyPr/>
                    <a:lstStyle/>
                    <a:p>
                      <a:pPr algn="ctr"/>
                      <a:r>
                        <a:rPr lang="en-US" sz="1000" dirty="0">
                          <a:solidFill>
                            <a:schemeClr val="bg1"/>
                          </a:solidFill>
                        </a:rPr>
                        <a:t>3%</a:t>
                      </a:r>
                    </a:p>
                  </a:txBody>
                  <a:tcPr/>
                </a:tc>
                <a:tc>
                  <a:txBody>
                    <a:bodyPr/>
                    <a:lstStyle/>
                    <a:p>
                      <a:pPr algn="ctr"/>
                      <a:r>
                        <a:rPr lang="en-US" sz="1000" kern="1200" dirty="0">
                          <a:solidFill>
                            <a:schemeClr val="bg1"/>
                          </a:solidFill>
                          <a:latin typeface="+mn-lt"/>
                          <a:ea typeface="+mn-ea"/>
                          <a:cs typeface="+mn-cs"/>
                        </a:rPr>
                        <a:t>2%</a:t>
                      </a:r>
                      <a:endParaRPr lang="en-US" sz="1000" kern="1200" baseline="30000" dirty="0">
                        <a:solidFill>
                          <a:schemeClr val="bg1"/>
                        </a:solidFill>
                        <a:latin typeface="+mn-lt"/>
                        <a:ea typeface="+mn-ea"/>
                        <a:cs typeface="+mn-cs"/>
                      </a:endParaRPr>
                    </a:p>
                  </a:txBody>
                  <a:tcPr anchor="ctr"/>
                </a:tc>
                <a:extLst>
                  <a:ext uri="{0D108BD9-81ED-4DB2-BD59-A6C34878D82A}">
                    <a16:rowId xmlns:a16="http://schemas.microsoft.com/office/drawing/2014/main" val="3340200776"/>
                  </a:ext>
                </a:extLst>
              </a:tr>
              <a:tr h="145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None of the above </a:t>
                      </a:r>
                    </a:p>
                  </a:txBody>
                  <a:tcPr anchor="ctr"/>
                </a:tc>
                <a:tc>
                  <a:txBody>
                    <a:bodyPr/>
                    <a:lstStyle/>
                    <a:p>
                      <a:pPr algn="ctr"/>
                      <a:r>
                        <a:rPr lang="en-US" sz="1000" dirty="0">
                          <a:solidFill>
                            <a:schemeClr val="bg1"/>
                          </a:solidFill>
                        </a:rPr>
                        <a:t>3%</a:t>
                      </a:r>
                    </a:p>
                  </a:txBody>
                  <a:tcPr/>
                </a:tc>
                <a:tc>
                  <a:txBody>
                    <a:bodyPr/>
                    <a:lstStyle/>
                    <a:p>
                      <a:pPr algn="ctr"/>
                      <a:r>
                        <a:rPr lang="en-US" sz="1000" kern="1200" dirty="0">
                          <a:solidFill>
                            <a:schemeClr val="bg1"/>
                          </a:solidFill>
                          <a:latin typeface="+mn-lt"/>
                          <a:ea typeface="+mn-ea"/>
                          <a:cs typeface="+mn-cs"/>
                        </a:rPr>
                        <a:t>2%</a:t>
                      </a:r>
                      <a:endParaRPr lang="en-US" sz="1000" kern="1200" baseline="30000" dirty="0">
                        <a:solidFill>
                          <a:schemeClr val="bg1"/>
                        </a:solidFill>
                        <a:latin typeface="+mn-lt"/>
                        <a:ea typeface="+mn-ea"/>
                        <a:cs typeface="+mn-cs"/>
                      </a:endParaRPr>
                    </a:p>
                  </a:txBody>
                  <a:tcPr anchor="ctr"/>
                </a:tc>
                <a:extLst>
                  <a:ext uri="{0D108BD9-81ED-4DB2-BD59-A6C34878D82A}">
                    <a16:rowId xmlns:a16="http://schemas.microsoft.com/office/drawing/2014/main" val="2754532311"/>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553200"/>
            <a:ext cx="3541354" cy="400110"/>
          </a:xfrm>
          <a:prstGeom prst="rect">
            <a:avLst/>
          </a:prstGeom>
          <a:noFill/>
        </p:spPr>
        <p:txBody>
          <a:bodyPr wrap="none" rtlCol="0">
            <a:spAutoFit/>
          </a:bodyPr>
          <a:lstStyle/>
          <a:p>
            <a:r>
              <a:rPr lang="en-US" sz="1000" dirty="0">
                <a:solidFill>
                  <a:schemeClr val="bg1"/>
                </a:solidFill>
              </a:rPr>
              <a:t>Not asked in 2012. NR – Not reported as separate category</a:t>
            </a:r>
          </a:p>
          <a:p>
            <a:r>
              <a:rPr lang="en-US" sz="1000" dirty="0">
                <a:solidFill>
                  <a:schemeClr val="bg1"/>
                </a:solidFill>
              </a:rPr>
              <a:t> </a:t>
            </a:r>
          </a:p>
        </p:txBody>
      </p:sp>
    </p:spTree>
    <p:extLst>
      <p:ext uri="{BB962C8B-B14F-4D97-AF65-F5344CB8AC3E}">
        <p14:creationId xmlns:p14="http://schemas.microsoft.com/office/powerpoint/2010/main" val="1351462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Preferred Information Means – Canada</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The vast majority of Canadian artists also prefer e-mail as a means of hearing from art supply stores and brands.</a:t>
            </a:r>
          </a:p>
          <a:p>
            <a:pPr lvl="1">
              <a:buFont typeface="Wingdings" panose="05000000000000000000" pitchFamily="2" charset="2"/>
              <a:buChar char="Ø"/>
            </a:pPr>
            <a:r>
              <a:rPr lang="en-US" b="0" dirty="0">
                <a:solidFill>
                  <a:schemeClr val="bg1"/>
                </a:solidFill>
              </a:rPr>
              <a:t>Unlike the U.S., the popularity of Facebook postings dropped from 2015 to 2018 in Canada.</a:t>
            </a:r>
          </a:p>
          <a:p>
            <a:pPr lvl="1">
              <a:buFont typeface="Wingdings" panose="05000000000000000000" pitchFamily="2" charset="2"/>
              <a:buChar char="Ø"/>
            </a:pPr>
            <a:r>
              <a:rPr lang="en-US" b="0" dirty="0">
                <a:solidFill>
                  <a:schemeClr val="bg1"/>
                </a:solidFill>
              </a:rPr>
              <a:t>Preference for printed catalogs also declined among Canadian artists from 2015 to 2018.</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51</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276600"/>
          <a:ext cx="4749800" cy="271272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endParaRPr lang="en-US" sz="1200" b="1" dirty="0">
                        <a:solidFill>
                          <a:schemeClr val="bg1"/>
                        </a:solidFill>
                      </a:endParaRPr>
                    </a:p>
                  </a:txBody>
                  <a:tcP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E-mail</a:t>
                      </a:r>
                    </a:p>
                  </a:txBody>
                  <a:tcPr anchor="ctr"/>
                </a:tc>
                <a:tc>
                  <a:txBody>
                    <a:bodyPr/>
                    <a:lstStyle/>
                    <a:p>
                      <a:pPr algn="ctr"/>
                      <a:r>
                        <a:rPr lang="en-US" sz="1000" dirty="0">
                          <a:solidFill>
                            <a:schemeClr val="bg1"/>
                          </a:solidFill>
                        </a:rPr>
                        <a:t>85%</a:t>
                      </a:r>
                    </a:p>
                  </a:txBody>
                  <a:tcPr/>
                </a:tc>
                <a:tc>
                  <a:txBody>
                    <a:bodyPr/>
                    <a:lstStyle/>
                    <a:p>
                      <a:pPr algn="ctr"/>
                      <a:r>
                        <a:rPr lang="en-US" sz="1000" b="0" kern="1200" dirty="0">
                          <a:solidFill>
                            <a:schemeClr val="bg1"/>
                          </a:solidFill>
                          <a:latin typeface="+mn-lt"/>
                          <a:ea typeface="+mn-ea"/>
                          <a:cs typeface="+mn-cs"/>
                        </a:rPr>
                        <a:t>89%</a:t>
                      </a:r>
                    </a:p>
                  </a:txBody>
                  <a:tcPr anchor="ctr"/>
                </a:tc>
                <a:extLst>
                  <a:ext uri="{0D108BD9-81ED-4DB2-BD59-A6C34878D82A}">
                    <a16:rowId xmlns:a16="http://schemas.microsoft.com/office/drawing/2014/main" val="4226228855"/>
                  </a:ext>
                </a:extLst>
              </a:tr>
              <a:tr h="160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Facebook postings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35%</a:t>
                      </a:r>
                    </a:p>
                  </a:txBody>
                  <a:tcPr/>
                </a:tc>
                <a:tc>
                  <a:txBody>
                    <a:bodyPr/>
                    <a:lstStyle/>
                    <a:p>
                      <a:pPr algn="ctr"/>
                      <a:r>
                        <a:rPr lang="en-US" sz="1000" b="0" kern="1200" dirty="0">
                          <a:solidFill>
                            <a:schemeClr val="bg1"/>
                          </a:solidFill>
                          <a:latin typeface="+mn-lt"/>
                          <a:ea typeface="+mn-ea"/>
                          <a:cs typeface="+mn-cs"/>
                        </a:rPr>
                        <a:t>29%</a:t>
                      </a:r>
                    </a:p>
                  </a:txBody>
                  <a:tcPr anchor="ctr"/>
                </a:tc>
                <a:extLst>
                  <a:ext uri="{0D108BD9-81ED-4DB2-BD59-A6C34878D82A}">
                    <a16:rowId xmlns:a16="http://schemas.microsoft.com/office/drawing/2014/main" val="2516877013"/>
                  </a:ext>
                </a:extLst>
              </a:tr>
              <a:tr h="145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Printed catalogs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21%</a:t>
                      </a:r>
                    </a:p>
                  </a:txBody>
                  <a:tcPr/>
                </a:tc>
                <a:tc>
                  <a:txBody>
                    <a:bodyPr/>
                    <a:lstStyle/>
                    <a:p>
                      <a:pPr algn="ctr"/>
                      <a:r>
                        <a:rPr lang="en-US" sz="1000" b="0" kern="1200" dirty="0">
                          <a:solidFill>
                            <a:schemeClr val="bg1"/>
                          </a:solidFill>
                          <a:latin typeface="+mn-lt"/>
                          <a:ea typeface="+mn-ea"/>
                          <a:cs typeface="+mn-cs"/>
                        </a:rPr>
                        <a:t>14%</a:t>
                      </a:r>
                    </a:p>
                  </a:txBody>
                  <a:tcPr anchor="ctr"/>
                </a:tc>
                <a:extLst>
                  <a:ext uri="{0D108BD9-81ED-4DB2-BD59-A6C34878D82A}">
                    <a16:rowId xmlns:a16="http://schemas.microsoft.com/office/drawing/2014/main" val="1094235235"/>
                  </a:ext>
                </a:extLst>
              </a:tr>
              <a:tr h="130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Retailer or product brand website or blog</a:t>
                      </a:r>
                    </a:p>
                  </a:txBody>
                  <a:tcPr anchor="ctr"/>
                </a:tc>
                <a:tc>
                  <a:txBody>
                    <a:bodyPr/>
                    <a:lstStyle/>
                    <a:p>
                      <a:pPr algn="ctr"/>
                      <a:r>
                        <a:rPr lang="en-US" sz="1000" dirty="0">
                          <a:solidFill>
                            <a:schemeClr val="bg1"/>
                          </a:solidFill>
                        </a:rPr>
                        <a:t>24%</a:t>
                      </a:r>
                    </a:p>
                  </a:txBody>
                  <a:tcPr/>
                </a:tc>
                <a:tc>
                  <a:txBody>
                    <a:bodyPr/>
                    <a:lstStyle/>
                    <a:p>
                      <a:pPr algn="ctr"/>
                      <a:r>
                        <a:rPr lang="en-US" sz="1000" b="0" kern="1200" dirty="0">
                          <a:solidFill>
                            <a:schemeClr val="bg1"/>
                          </a:solidFill>
                          <a:latin typeface="+mn-lt"/>
                          <a:ea typeface="+mn-ea"/>
                          <a:cs typeface="+mn-cs"/>
                        </a:rPr>
                        <a:t>19%</a:t>
                      </a:r>
                    </a:p>
                  </a:txBody>
                  <a:tcPr anchor="ctr"/>
                </a:tc>
                <a:extLst>
                  <a:ext uri="{0D108BD9-81ED-4DB2-BD59-A6C34878D82A}">
                    <a16:rowId xmlns:a16="http://schemas.microsoft.com/office/drawing/2014/main" val="27128250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Mailed newsletters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21%</a:t>
                      </a:r>
                    </a:p>
                  </a:txBody>
                  <a:tcPr anchor="ctr"/>
                </a:tc>
                <a:tc>
                  <a:txBody>
                    <a:bodyPr/>
                    <a:lstStyle/>
                    <a:p>
                      <a:pPr algn="ctr"/>
                      <a:r>
                        <a:rPr lang="en-US" sz="1000" b="0" kern="1200" dirty="0">
                          <a:solidFill>
                            <a:schemeClr val="bg1"/>
                          </a:solidFill>
                          <a:latin typeface="+mn-lt"/>
                          <a:ea typeface="+mn-ea"/>
                          <a:cs typeface="+mn-cs"/>
                        </a:rPr>
                        <a:t>18%</a:t>
                      </a:r>
                    </a:p>
                  </a:txBody>
                  <a:tcPr anchor="ctr"/>
                </a:tc>
                <a:extLst>
                  <a:ext uri="{0D108BD9-81ED-4DB2-BD59-A6C34878D82A}">
                    <a16:rowId xmlns:a16="http://schemas.microsoft.com/office/drawing/2014/main" val="20687668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Instagram posts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NR</a:t>
                      </a:r>
                    </a:p>
                  </a:txBody>
                  <a:tcPr anchor="ctr"/>
                </a:tc>
                <a:tc>
                  <a:txBody>
                    <a:bodyPr/>
                    <a:lstStyle/>
                    <a:p>
                      <a:pPr algn="ctr"/>
                      <a:r>
                        <a:rPr lang="en-US" sz="1000" b="0" kern="1200" dirty="0">
                          <a:solidFill>
                            <a:schemeClr val="bg1"/>
                          </a:solidFill>
                          <a:latin typeface="+mn-lt"/>
                          <a:ea typeface="+mn-ea"/>
                          <a:cs typeface="+mn-cs"/>
                        </a:rPr>
                        <a:t>19%</a:t>
                      </a:r>
                    </a:p>
                  </a:txBody>
                  <a:tcPr anchor="ctr"/>
                </a:tc>
                <a:extLst>
                  <a:ext uri="{0D108BD9-81ED-4DB2-BD59-A6C34878D82A}">
                    <a16:rowId xmlns:a16="http://schemas.microsoft.com/office/drawing/2014/main" val="324893804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Pinterest boards and pins</a:t>
                      </a:r>
                    </a:p>
                  </a:txBody>
                  <a:tcPr anchor="ctr"/>
                </a:tc>
                <a:tc>
                  <a:txBody>
                    <a:bodyPr/>
                    <a:lstStyle/>
                    <a:p>
                      <a:pPr algn="ctr"/>
                      <a:r>
                        <a:rPr lang="en-US" sz="1000" dirty="0">
                          <a:solidFill>
                            <a:schemeClr val="bg1"/>
                          </a:solidFill>
                        </a:rPr>
                        <a:t>11%</a:t>
                      </a:r>
                    </a:p>
                  </a:txBody>
                  <a:tcPr/>
                </a:tc>
                <a:tc>
                  <a:txBody>
                    <a:bodyPr/>
                    <a:lstStyle/>
                    <a:p>
                      <a:pPr algn="ctr"/>
                      <a:r>
                        <a:rPr lang="en-US" sz="1000" b="0" kern="1200" dirty="0">
                          <a:solidFill>
                            <a:schemeClr val="bg1"/>
                          </a:solidFill>
                          <a:latin typeface="+mn-lt"/>
                          <a:ea typeface="+mn-ea"/>
                          <a:cs typeface="+mn-cs"/>
                        </a:rPr>
                        <a:t>12%</a:t>
                      </a:r>
                    </a:p>
                  </a:txBody>
                  <a:tcPr anchor="ctr"/>
                </a:tc>
                <a:extLst>
                  <a:ext uri="{0D108BD9-81ED-4DB2-BD59-A6C34878D82A}">
                    <a16:rowId xmlns:a16="http://schemas.microsoft.com/office/drawing/2014/main" val="949953466"/>
                  </a:ext>
                </a:extLst>
              </a:tr>
              <a:tr h="145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Text or push notifications</a:t>
                      </a:r>
                    </a:p>
                  </a:txBody>
                  <a:tcPr anchor="ctr"/>
                </a:tc>
                <a:tc>
                  <a:txBody>
                    <a:bodyPr/>
                    <a:lstStyle/>
                    <a:p>
                      <a:pPr algn="ctr"/>
                      <a:r>
                        <a:rPr lang="en-US" sz="1000" dirty="0">
                          <a:solidFill>
                            <a:schemeClr val="bg1"/>
                          </a:solidFill>
                        </a:rPr>
                        <a:t>NR</a:t>
                      </a:r>
                    </a:p>
                  </a:txBody>
                  <a:tcPr/>
                </a:tc>
                <a:tc>
                  <a:txBody>
                    <a:bodyPr/>
                    <a:lstStyle/>
                    <a:p>
                      <a:pPr algn="ctr"/>
                      <a:r>
                        <a:rPr lang="en-US" sz="1000" b="0" kern="1200" dirty="0">
                          <a:solidFill>
                            <a:schemeClr val="bg1"/>
                          </a:solidFill>
                          <a:latin typeface="+mn-lt"/>
                          <a:ea typeface="+mn-ea"/>
                          <a:cs typeface="+mn-cs"/>
                        </a:rPr>
                        <a:t>2%</a:t>
                      </a:r>
                    </a:p>
                  </a:txBody>
                  <a:tcPr anchor="ctr"/>
                </a:tc>
                <a:extLst>
                  <a:ext uri="{0D108BD9-81ED-4DB2-BD59-A6C34878D82A}">
                    <a16:rowId xmlns:a16="http://schemas.microsoft.com/office/drawing/2014/main" val="3678570858"/>
                  </a:ext>
                </a:extLst>
              </a:tr>
              <a:tr h="145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Other</a:t>
                      </a:r>
                    </a:p>
                  </a:txBody>
                  <a:tcPr anchor="ctr"/>
                </a:tc>
                <a:tc>
                  <a:txBody>
                    <a:bodyPr/>
                    <a:lstStyle/>
                    <a:p>
                      <a:pPr algn="ctr"/>
                      <a:r>
                        <a:rPr lang="en-US" sz="1000" dirty="0">
                          <a:solidFill>
                            <a:schemeClr val="bg1"/>
                          </a:solidFill>
                        </a:rPr>
                        <a:t>3%</a:t>
                      </a:r>
                    </a:p>
                  </a:txBody>
                  <a:tcPr/>
                </a:tc>
                <a:tc>
                  <a:txBody>
                    <a:bodyPr/>
                    <a:lstStyle/>
                    <a:p>
                      <a:pPr algn="ctr"/>
                      <a:r>
                        <a:rPr lang="en-US" sz="1000" b="0" kern="1200" dirty="0">
                          <a:solidFill>
                            <a:schemeClr val="bg1"/>
                          </a:solidFill>
                          <a:latin typeface="+mn-lt"/>
                          <a:ea typeface="+mn-ea"/>
                          <a:cs typeface="+mn-cs"/>
                        </a:rPr>
                        <a:t>1%</a:t>
                      </a:r>
                    </a:p>
                  </a:txBody>
                  <a:tcPr anchor="ctr"/>
                </a:tc>
                <a:extLst>
                  <a:ext uri="{0D108BD9-81ED-4DB2-BD59-A6C34878D82A}">
                    <a16:rowId xmlns:a16="http://schemas.microsoft.com/office/drawing/2014/main" val="3340200776"/>
                  </a:ext>
                </a:extLst>
              </a:tr>
              <a:tr h="145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None of the above </a:t>
                      </a:r>
                    </a:p>
                  </a:txBody>
                  <a:tcPr anchor="ctr"/>
                </a:tc>
                <a:tc>
                  <a:txBody>
                    <a:bodyPr/>
                    <a:lstStyle/>
                    <a:p>
                      <a:pPr algn="ctr"/>
                      <a:r>
                        <a:rPr lang="en-US" sz="1000" dirty="0">
                          <a:solidFill>
                            <a:schemeClr val="bg1"/>
                          </a:solidFill>
                        </a:rPr>
                        <a:t>2%</a:t>
                      </a:r>
                    </a:p>
                  </a:txBody>
                  <a:tcPr/>
                </a:tc>
                <a:tc>
                  <a:txBody>
                    <a:bodyPr/>
                    <a:lstStyle/>
                    <a:p>
                      <a:pPr algn="ctr"/>
                      <a:r>
                        <a:rPr lang="en-US" sz="1000" b="0" kern="1200" dirty="0">
                          <a:solidFill>
                            <a:schemeClr val="bg1"/>
                          </a:solidFill>
                          <a:latin typeface="+mn-lt"/>
                          <a:ea typeface="+mn-ea"/>
                          <a:cs typeface="+mn-cs"/>
                        </a:rPr>
                        <a:t>2%</a:t>
                      </a:r>
                    </a:p>
                  </a:txBody>
                  <a:tcPr anchor="ctr"/>
                </a:tc>
                <a:extLst>
                  <a:ext uri="{0D108BD9-81ED-4DB2-BD59-A6C34878D82A}">
                    <a16:rowId xmlns:a16="http://schemas.microsoft.com/office/drawing/2014/main" val="2754532311"/>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553200"/>
            <a:ext cx="3541354" cy="400110"/>
          </a:xfrm>
          <a:prstGeom prst="rect">
            <a:avLst/>
          </a:prstGeom>
          <a:noFill/>
        </p:spPr>
        <p:txBody>
          <a:bodyPr wrap="none" rtlCol="0">
            <a:spAutoFit/>
          </a:bodyPr>
          <a:lstStyle/>
          <a:p>
            <a:r>
              <a:rPr lang="en-US" sz="1000" dirty="0">
                <a:solidFill>
                  <a:schemeClr val="bg1"/>
                </a:solidFill>
              </a:rPr>
              <a:t>Not asked in 2012. NR – Not reported as separate category</a:t>
            </a:r>
          </a:p>
          <a:p>
            <a:r>
              <a:rPr lang="en-US" sz="1000" dirty="0">
                <a:solidFill>
                  <a:schemeClr val="bg1"/>
                </a:solidFill>
              </a:rPr>
              <a:t> </a:t>
            </a:r>
          </a:p>
        </p:txBody>
      </p:sp>
    </p:spTree>
    <p:extLst>
      <p:ext uri="{BB962C8B-B14F-4D97-AF65-F5344CB8AC3E}">
        <p14:creationId xmlns:p14="http://schemas.microsoft.com/office/powerpoint/2010/main" val="1098743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931039798"/>
              </p:ext>
            </p:extLst>
          </p:nvPr>
        </p:nvGraphicFramePr>
        <p:xfrm>
          <a:off x="228600" y="1946867"/>
          <a:ext cx="6629400" cy="4301533"/>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r>
                        <a:rPr lang="en-US" sz="1200" b="0" dirty="0">
                          <a:solidFill>
                            <a:schemeClr val="bg1"/>
                          </a:solidFill>
                        </a:rPr>
                        <a:t>E-mail</a:t>
                      </a:r>
                    </a:p>
                  </a:txBody>
                  <a:tcPr anchor="ctr">
                    <a:noFill/>
                  </a:tcPr>
                </a:tc>
                <a:tc>
                  <a:txBody>
                    <a:bodyPr/>
                    <a:lstStyle/>
                    <a:p>
                      <a:pPr algn="ctr"/>
                      <a:r>
                        <a:rPr lang="en-US" sz="1200" dirty="0">
                          <a:solidFill>
                            <a:schemeClr val="bg1"/>
                          </a:solidFill>
                        </a:rPr>
                        <a:t>81%</a:t>
                      </a:r>
                    </a:p>
                  </a:txBody>
                  <a:tcPr anchor="ctr">
                    <a:noFill/>
                  </a:tcPr>
                </a:tc>
                <a:tc>
                  <a:txBody>
                    <a:bodyPr/>
                    <a:lstStyle/>
                    <a:p>
                      <a:pPr algn="ctr"/>
                      <a:r>
                        <a:rPr lang="en-US" sz="1200" dirty="0">
                          <a:solidFill>
                            <a:schemeClr val="bg1"/>
                          </a:solidFill>
                        </a:rPr>
                        <a:t>77%</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89%</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r>
                        <a:rPr lang="en-US" sz="1200" b="0" dirty="0">
                          <a:solidFill>
                            <a:schemeClr val="bg1"/>
                          </a:solidFill>
                        </a:rPr>
                        <a:t>Facebook postings</a:t>
                      </a:r>
                    </a:p>
                  </a:txBody>
                  <a:tcPr anchor="ctr">
                    <a:noFill/>
                  </a:tcPr>
                </a:tc>
                <a:tc>
                  <a:txBody>
                    <a:bodyPr/>
                    <a:lstStyle/>
                    <a:p>
                      <a:pPr algn="ctr"/>
                      <a:r>
                        <a:rPr lang="en-US" sz="1200" dirty="0">
                          <a:solidFill>
                            <a:schemeClr val="bg1"/>
                          </a:solidFill>
                        </a:rPr>
                        <a:t>39%</a:t>
                      </a:r>
                    </a:p>
                  </a:txBody>
                  <a:tcPr anchor="ctr">
                    <a:noFill/>
                  </a:tcPr>
                </a:tc>
                <a:tc>
                  <a:txBody>
                    <a:bodyPr/>
                    <a:lstStyle/>
                    <a:p>
                      <a:pPr algn="ctr"/>
                      <a:r>
                        <a:rPr lang="en-US" sz="1200" dirty="0">
                          <a:solidFill>
                            <a:schemeClr val="bg1"/>
                          </a:solidFill>
                        </a:rPr>
                        <a:t>45%</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29%</a:t>
                      </a: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b="0" dirty="0">
                          <a:solidFill>
                            <a:schemeClr val="bg1"/>
                          </a:solidFill>
                        </a:rPr>
                        <a:t>Printed catalogs</a:t>
                      </a: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dirty="0">
                          <a:solidFill>
                            <a:schemeClr val="bg1"/>
                          </a:solidFill>
                        </a:rPr>
                        <a:t>35%</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14%</a:t>
                      </a: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pPr marL="0" algn="l" defTabSz="914400" rtl="0" eaLnBrk="1" latinLnBrk="0" hangingPunct="1"/>
                      <a:r>
                        <a:rPr lang="en-US" sz="1200" b="0" kern="1200" dirty="0">
                          <a:solidFill>
                            <a:schemeClr val="bg1"/>
                          </a:solidFill>
                          <a:latin typeface="+mn-lt"/>
                          <a:ea typeface="+mn-ea"/>
                          <a:cs typeface="+mn-cs"/>
                        </a:rPr>
                        <a:t>Retailer or product brand web site or blog</a:t>
                      </a:r>
                    </a:p>
                  </a:txBody>
                  <a:tcPr anchor="ctr">
                    <a:noFill/>
                  </a:tcPr>
                </a:tc>
                <a:tc>
                  <a:txBody>
                    <a:bodyPr/>
                    <a:lstStyle/>
                    <a:p>
                      <a:pPr algn="ctr"/>
                      <a:r>
                        <a:rPr lang="en-US" sz="1200" dirty="0">
                          <a:solidFill>
                            <a:schemeClr val="bg1"/>
                          </a:solidFill>
                        </a:rPr>
                        <a:t>23%</a:t>
                      </a:r>
                    </a:p>
                  </a:txBody>
                  <a:tcPr anchor="ctr">
                    <a:noFill/>
                  </a:tcPr>
                </a:tc>
                <a:tc>
                  <a:txBody>
                    <a:bodyPr/>
                    <a:lstStyle/>
                    <a:p>
                      <a:pPr algn="ctr"/>
                      <a:r>
                        <a:rPr lang="en-US" sz="1200" dirty="0">
                          <a:solidFill>
                            <a:schemeClr val="bg1"/>
                          </a:solidFill>
                        </a:rPr>
                        <a:t>25%</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19%</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Mailed newsletters</a:t>
                      </a:r>
                    </a:p>
                  </a:txBody>
                  <a:tcPr anchor="ctr">
                    <a:noFill/>
                  </a:tcPr>
                </a:tc>
                <a:tc>
                  <a:txBody>
                    <a:bodyPr/>
                    <a:lstStyle/>
                    <a:p>
                      <a:pPr algn="ctr"/>
                      <a:r>
                        <a:rPr lang="en-US" sz="1200" dirty="0">
                          <a:solidFill>
                            <a:schemeClr val="bg1"/>
                          </a:solidFill>
                        </a:rPr>
                        <a:t>22%</a:t>
                      </a:r>
                    </a:p>
                  </a:txBody>
                  <a:tcPr anchor="ctr">
                    <a:noFill/>
                  </a:tcPr>
                </a:tc>
                <a:tc>
                  <a:txBody>
                    <a:bodyPr/>
                    <a:lstStyle/>
                    <a:p>
                      <a:pPr algn="ctr"/>
                      <a:r>
                        <a:rPr lang="en-US" sz="1200" dirty="0">
                          <a:solidFill>
                            <a:schemeClr val="bg1"/>
                          </a:solidFill>
                        </a:rPr>
                        <a:t>24%</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18%</a:t>
                      </a:r>
                    </a:p>
                  </a:txBody>
                  <a:tcPr anchor="ctr">
                    <a:solidFill>
                      <a:schemeClr val="bg1">
                        <a:lumMod val="20000"/>
                        <a:lumOff val="80000"/>
                      </a:schemeClr>
                    </a:solidFill>
                  </a:tcPr>
                </a:tc>
                <a:extLst>
                  <a:ext uri="{0D108BD9-81ED-4DB2-BD59-A6C34878D82A}">
                    <a16:rowId xmlns:a16="http://schemas.microsoft.com/office/drawing/2014/main" val="1260973540"/>
                  </a:ext>
                </a:extLst>
              </a:tr>
              <a:tr h="334871">
                <a:tc>
                  <a:txBody>
                    <a:bodyPr/>
                    <a:lstStyle/>
                    <a:p>
                      <a:r>
                        <a:rPr lang="en-US" sz="1200" b="0" dirty="0">
                          <a:solidFill>
                            <a:schemeClr val="bg1"/>
                          </a:solidFill>
                        </a:rPr>
                        <a:t>Instagram posts </a:t>
                      </a:r>
                    </a:p>
                  </a:txBody>
                  <a:tcPr anchor="ctr">
                    <a:noFill/>
                  </a:tcPr>
                </a:tc>
                <a:tc>
                  <a:txBody>
                    <a:bodyPr/>
                    <a:lstStyle/>
                    <a:p>
                      <a:pPr algn="ctr"/>
                      <a:r>
                        <a:rPr lang="en-US" sz="1200" dirty="0">
                          <a:solidFill>
                            <a:schemeClr val="bg1"/>
                          </a:solidFill>
                        </a:rPr>
                        <a:t>20%</a:t>
                      </a:r>
                    </a:p>
                  </a:txBody>
                  <a:tcPr anchor="ctr">
                    <a:noFill/>
                  </a:tcPr>
                </a:tc>
                <a:tc>
                  <a:txBody>
                    <a:bodyPr/>
                    <a:lstStyle/>
                    <a:p>
                      <a:pPr algn="ctr"/>
                      <a:r>
                        <a:rPr lang="en-US" sz="1200" dirty="0">
                          <a:solidFill>
                            <a:schemeClr val="bg1"/>
                          </a:solidFill>
                        </a:rPr>
                        <a:t>22%</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19%</a:t>
                      </a:r>
                    </a:p>
                  </a:txBody>
                  <a:tcPr anchor="ctr">
                    <a:solidFill>
                      <a:schemeClr val="bg1">
                        <a:lumMod val="20000"/>
                        <a:lumOff val="80000"/>
                      </a:schemeClr>
                    </a:solidFill>
                  </a:tcPr>
                </a:tc>
                <a:extLst>
                  <a:ext uri="{0D108BD9-81ED-4DB2-BD59-A6C34878D82A}">
                    <a16:rowId xmlns:a16="http://schemas.microsoft.com/office/drawing/2014/main" val="1118177052"/>
                  </a:ext>
                </a:extLst>
              </a:tr>
              <a:tr h="334871">
                <a:tc>
                  <a:txBody>
                    <a:bodyPr/>
                    <a:lstStyle/>
                    <a:p>
                      <a:r>
                        <a:rPr lang="en-US" sz="1200" b="0" dirty="0">
                          <a:solidFill>
                            <a:schemeClr val="bg1"/>
                          </a:solidFill>
                        </a:rPr>
                        <a:t>Pinterest boards and pins</a:t>
                      </a:r>
                    </a:p>
                  </a:txBody>
                  <a:tcPr anchor="ctr">
                    <a:noFill/>
                  </a:tcPr>
                </a:tc>
                <a:tc>
                  <a:txBody>
                    <a:bodyPr/>
                    <a:lstStyle/>
                    <a:p>
                      <a:pPr algn="ctr"/>
                      <a:r>
                        <a:rPr lang="en-US" sz="1200" dirty="0">
                          <a:solidFill>
                            <a:schemeClr val="bg1"/>
                          </a:solidFill>
                        </a:rPr>
                        <a:t>14%</a:t>
                      </a:r>
                    </a:p>
                  </a:txBody>
                  <a:tcPr anchor="ctr">
                    <a:noFill/>
                  </a:tcPr>
                </a:tc>
                <a:tc>
                  <a:txBody>
                    <a:bodyPr/>
                    <a:lstStyle/>
                    <a:p>
                      <a:pPr algn="ctr"/>
                      <a:r>
                        <a:rPr lang="en-US" sz="1200" dirty="0">
                          <a:solidFill>
                            <a:schemeClr val="bg1"/>
                          </a:solidFill>
                        </a:rPr>
                        <a:t>16%</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12%</a:t>
                      </a:r>
                    </a:p>
                  </a:txBody>
                  <a:tcPr anchor="ctr">
                    <a:solidFill>
                      <a:schemeClr val="bg1">
                        <a:lumMod val="20000"/>
                        <a:lumOff val="80000"/>
                      </a:schemeClr>
                    </a:solidFill>
                  </a:tcPr>
                </a:tc>
                <a:extLst>
                  <a:ext uri="{0D108BD9-81ED-4DB2-BD59-A6C34878D82A}">
                    <a16:rowId xmlns:a16="http://schemas.microsoft.com/office/drawing/2014/main" val="1281829306"/>
                  </a:ext>
                </a:extLst>
              </a:tr>
              <a:tr h="334871">
                <a:tc>
                  <a:txBody>
                    <a:bodyPr/>
                    <a:lstStyle/>
                    <a:p>
                      <a:r>
                        <a:rPr lang="en-US" sz="1200" b="0" dirty="0">
                          <a:solidFill>
                            <a:schemeClr val="bg1"/>
                          </a:solidFill>
                        </a:rPr>
                        <a:t>Text or push notifications</a:t>
                      </a: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dirty="0">
                          <a:solidFill>
                            <a:schemeClr val="bg1"/>
                          </a:solidFill>
                        </a:rPr>
                        <a:t>5%</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2%</a:t>
                      </a:r>
                    </a:p>
                  </a:txBody>
                  <a:tcPr anchor="ctr">
                    <a:solidFill>
                      <a:schemeClr val="bg1">
                        <a:lumMod val="20000"/>
                        <a:lumOff val="80000"/>
                      </a:schemeClr>
                    </a:solidFill>
                  </a:tcPr>
                </a:tc>
                <a:extLst>
                  <a:ext uri="{0D108BD9-81ED-4DB2-BD59-A6C34878D82A}">
                    <a16:rowId xmlns:a16="http://schemas.microsoft.com/office/drawing/2014/main" val="382403407"/>
                  </a:ext>
                </a:extLst>
              </a:tr>
              <a:tr h="334871">
                <a:tc>
                  <a:txBody>
                    <a:bodyPr/>
                    <a:lstStyle/>
                    <a:p>
                      <a:r>
                        <a:rPr lang="en-US" sz="1200" b="0" dirty="0">
                          <a:solidFill>
                            <a:schemeClr val="bg1"/>
                          </a:solidFill>
                        </a:rPr>
                        <a:t>Other</a:t>
                      </a:r>
                    </a:p>
                  </a:txBody>
                  <a:tcPr anchor="ctr">
                    <a:noFill/>
                  </a:tcPr>
                </a:tc>
                <a:tc>
                  <a:txBody>
                    <a:bodyPr/>
                    <a:lstStyle/>
                    <a:p>
                      <a:pPr algn="ctr"/>
                      <a:r>
                        <a:rPr lang="en-US" sz="1200" dirty="0">
                          <a:solidFill>
                            <a:schemeClr val="bg1"/>
                          </a:solidFill>
                        </a:rPr>
                        <a:t>2%</a:t>
                      </a:r>
                    </a:p>
                  </a:txBody>
                  <a:tcPr anchor="ctr">
                    <a:noFill/>
                  </a:tcPr>
                </a:tc>
                <a:tc>
                  <a:txBody>
                    <a:bodyPr/>
                    <a:lstStyle/>
                    <a:p>
                      <a:pPr algn="ctr"/>
                      <a:r>
                        <a:rPr lang="en-US" sz="1200" dirty="0">
                          <a:solidFill>
                            <a:schemeClr val="bg1"/>
                          </a:solidFill>
                        </a:rPr>
                        <a:t>2%</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a:t>
                      </a:r>
                    </a:p>
                  </a:txBody>
                  <a:tcPr anchor="ctr">
                    <a:solidFill>
                      <a:schemeClr val="bg1">
                        <a:lumMod val="20000"/>
                        <a:lumOff val="80000"/>
                      </a:schemeClr>
                    </a:solidFill>
                  </a:tcPr>
                </a:tc>
                <a:extLst>
                  <a:ext uri="{0D108BD9-81ED-4DB2-BD59-A6C34878D82A}">
                    <a16:rowId xmlns:a16="http://schemas.microsoft.com/office/drawing/2014/main" val="1959147208"/>
                  </a:ext>
                </a:extLst>
              </a:tr>
              <a:tr h="340710">
                <a:tc>
                  <a:txBody>
                    <a:bodyPr/>
                    <a:lstStyle/>
                    <a:p>
                      <a:r>
                        <a:rPr lang="en-US" sz="1200" b="0" dirty="0">
                          <a:solidFill>
                            <a:schemeClr val="bg1"/>
                          </a:solidFill>
                        </a:rPr>
                        <a:t>None of the above </a:t>
                      </a:r>
                    </a:p>
                  </a:txBody>
                  <a:tcPr anchor="ctr">
                    <a:noFill/>
                  </a:tcPr>
                </a:tc>
                <a:tc>
                  <a:txBody>
                    <a:bodyPr/>
                    <a:lstStyle/>
                    <a:p>
                      <a:pPr algn="ctr"/>
                      <a:r>
                        <a:rPr lang="en-US" sz="1200" dirty="0">
                          <a:solidFill>
                            <a:schemeClr val="bg1"/>
                          </a:solidFill>
                        </a:rPr>
                        <a:t>2%</a:t>
                      </a:r>
                    </a:p>
                  </a:txBody>
                  <a:tcPr anchor="ctr">
                    <a:noFill/>
                  </a:tcPr>
                </a:tc>
                <a:tc>
                  <a:txBody>
                    <a:bodyPr/>
                    <a:lstStyle/>
                    <a:p>
                      <a:pPr algn="ctr"/>
                      <a:r>
                        <a:rPr lang="en-US" sz="1200" dirty="0">
                          <a:solidFill>
                            <a:schemeClr val="bg1"/>
                          </a:solidFill>
                        </a:rPr>
                        <a:t>2%</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2%</a:t>
                      </a:r>
                    </a:p>
                  </a:txBody>
                  <a:tcPr anchor="ctr">
                    <a:solidFill>
                      <a:schemeClr val="bg1">
                        <a:lumMod val="20000"/>
                        <a:lumOff val="80000"/>
                      </a:schemeClr>
                    </a:solidFill>
                  </a:tcPr>
                </a:tc>
                <a:extLst>
                  <a:ext uri="{0D108BD9-81ED-4DB2-BD59-A6C34878D82A}">
                    <a16:rowId xmlns:a16="http://schemas.microsoft.com/office/drawing/2014/main" val="1478962705"/>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1690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19. How would you like to hear from your favorite art supply stores and brands?</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52</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433787"/>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433786"/>
            <a:ext cx="612648" cy="417577"/>
          </a:xfrm>
          <a:prstGeom prst="rect">
            <a:avLst/>
          </a:prstGeom>
        </p:spPr>
      </p:pic>
      <p:sp>
        <p:nvSpPr>
          <p:cNvPr id="7" name="TextBox 6">
            <a:extLst>
              <a:ext uri="{FF2B5EF4-FFF2-40B4-BE49-F238E27FC236}">
                <a16:creationId xmlns:a16="http://schemas.microsoft.com/office/drawing/2014/main" id="{7693F8C7-4967-4A4A-8874-1831E854A187}"/>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4288611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481715233"/>
              </p:ext>
            </p:extLst>
          </p:nvPr>
        </p:nvGraphicFramePr>
        <p:xfrm>
          <a:off x="228600" y="1960880"/>
          <a:ext cx="6629401" cy="3844972"/>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r>
                        <a:rPr lang="en-US" sz="1200" b="0" dirty="0">
                          <a:solidFill>
                            <a:schemeClr val="bg1"/>
                          </a:solidFill>
                        </a:rPr>
                        <a:t>E-mail</a:t>
                      </a:r>
                    </a:p>
                  </a:txBody>
                  <a:tcPr anchor="ctr">
                    <a:noFill/>
                  </a:tcPr>
                </a:tc>
                <a:tc>
                  <a:txBody>
                    <a:bodyPr/>
                    <a:lstStyle/>
                    <a:p>
                      <a:pPr algn="ctr"/>
                      <a:r>
                        <a:rPr lang="en-US" sz="1200" baseline="0" dirty="0">
                          <a:solidFill>
                            <a:schemeClr val="bg1"/>
                          </a:solidFill>
                        </a:rPr>
                        <a:t>79%</a:t>
                      </a:r>
                    </a:p>
                  </a:txBody>
                  <a:tcPr anchor="ctr">
                    <a:noFill/>
                  </a:tcPr>
                </a:tc>
                <a:tc>
                  <a:txBody>
                    <a:bodyPr/>
                    <a:lstStyle/>
                    <a:p>
                      <a:pPr algn="ctr"/>
                      <a:r>
                        <a:rPr lang="en-US" sz="1200" dirty="0">
                          <a:solidFill>
                            <a:schemeClr val="bg1"/>
                          </a:solidFill>
                        </a:rPr>
                        <a:t>78%</a:t>
                      </a:r>
                    </a:p>
                  </a:txBody>
                  <a:tcPr anchor="ctr">
                    <a:noFill/>
                  </a:tcPr>
                </a:tc>
                <a:tc>
                  <a:txBody>
                    <a:bodyPr/>
                    <a:lstStyle/>
                    <a:p>
                      <a:pPr algn="ctr"/>
                      <a:r>
                        <a:rPr lang="en-US" sz="1200" dirty="0">
                          <a:solidFill>
                            <a:schemeClr val="bg1"/>
                          </a:solidFill>
                        </a:rPr>
                        <a:t>82%</a:t>
                      </a:r>
                    </a:p>
                  </a:txBody>
                  <a:tcPr anchor="ctr">
                    <a:noFill/>
                  </a:tcPr>
                </a:tc>
                <a:extLst>
                  <a:ext uri="{0D108BD9-81ED-4DB2-BD59-A6C34878D82A}">
                    <a16:rowId xmlns:a16="http://schemas.microsoft.com/office/drawing/2014/main" val="4230878191"/>
                  </a:ext>
                </a:extLst>
              </a:tr>
              <a:tr h="306132">
                <a:tc>
                  <a:txBody>
                    <a:bodyPr/>
                    <a:lstStyle/>
                    <a:p>
                      <a:r>
                        <a:rPr lang="en-US" sz="1200" b="0" dirty="0">
                          <a:solidFill>
                            <a:schemeClr val="bg1"/>
                          </a:solidFill>
                        </a:rPr>
                        <a:t>Facebook postings</a:t>
                      </a:r>
                    </a:p>
                  </a:txBody>
                  <a:tcPr anchor="ctr">
                    <a:noFill/>
                  </a:tcPr>
                </a:tc>
                <a:tc>
                  <a:txBody>
                    <a:bodyPr/>
                    <a:lstStyle/>
                    <a:p>
                      <a:pPr algn="ctr"/>
                      <a:r>
                        <a:rPr lang="en-US" sz="1200" baseline="0" dirty="0">
                          <a:solidFill>
                            <a:schemeClr val="bg1"/>
                          </a:solidFill>
                        </a:rPr>
                        <a:t>37%</a:t>
                      </a:r>
                    </a:p>
                  </a:txBody>
                  <a:tcPr anchor="ctr">
                    <a:noFill/>
                  </a:tcPr>
                </a:tc>
                <a:tc>
                  <a:txBody>
                    <a:bodyPr/>
                    <a:lstStyle/>
                    <a:p>
                      <a:pPr algn="ctr"/>
                      <a:r>
                        <a:rPr lang="en-US" sz="1200" dirty="0">
                          <a:solidFill>
                            <a:schemeClr val="bg1"/>
                          </a:solidFill>
                        </a:rPr>
                        <a:t>39%</a:t>
                      </a:r>
                    </a:p>
                  </a:txBody>
                  <a:tcPr anchor="ctr">
                    <a:noFill/>
                  </a:tcPr>
                </a:tc>
                <a:tc>
                  <a:txBody>
                    <a:bodyPr/>
                    <a:lstStyle/>
                    <a:p>
                      <a:pPr algn="ctr"/>
                      <a:r>
                        <a:rPr lang="en-US" sz="1200" dirty="0">
                          <a:solidFill>
                            <a:schemeClr val="bg1"/>
                          </a:solidFill>
                        </a:rPr>
                        <a:t>39%</a:t>
                      </a:r>
                    </a:p>
                  </a:txBody>
                  <a:tcPr anchor="ctr">
                    <a:noFill/>
                  </a:tcPr>
                </a:tc>
                <a:extLst>
                  <a:ext uri="{0D108BD9-81ED-4DB2-BD59-A6C34878D82A}">
                    <a16:rowId xmlns:a16="http://schemas.microsoft.com/office/drawing/2014/main" val="399659408"/>
                  </a:ext>
                </a:extLst>
              </a:tr>
              <a:tr h="306132">
                <a:tc>
                  <a:txBody>
                    <a:bodyPr/>
                    <a:lstStyle/>
                    <a:p>
                      <a:r>
                        <a:rPr lang="en-US" sz="1200" b="0" dirty="0">
                          <a:solidFill>
                            <a:schemeClr val="bg1"/>
                          </a:solidFill>
                        </a:rPr>
                        <a:t>Printed catalogs</a:t>
                      </a:r>
                    </a:p>
                  </a:txBody>
                  <a:tcPr anchor="ctr">
                    <a:noFill/>
                  </a:tcPr>
                </a:tc>
                <a:tc>
                  <a:txBody>
                    <a:bodyPr/>
                    <a:lstStyle/>
                    <a:p>
                      <a:pPr algn="ctr"/>
                      <a:r>
                        <a:rPr lang="en-US" sz="1200" baseline="0" dirty="0">
                          <a:solidFill>
                            <a:schemeClr val="bg1"/>
                          </a:solidFill>
                        </a:rPr>
                        <a:t>28%</a:t>
                      </a: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dirty="0">
                          <a:solidFill>
                            <a:schemeClr val="bg1"/>
                          </a:solidFill>
                        </a:rPr>
                        <a:t>27%</a:t>
                      </a:r>
                    </a:p>
                  </a:txBody>
                  <a:tcPr anchor="ctr">
                    <a:noFill/>
                  </a:tcPr>
                </a:tc>
                <a:extLst>
                  <a:ext uri="{0D108BD9-81ED-4DB2-BD59-A6C34878D82A}">
                    <a16:rowId xmlns:a16="http://schemas.microsoft.com/office/drawing/2014/main" val="2159702854"/>
                  </a:ext>
                </a:extLst>
              </a:tr>
              <a:tr h="306132">
                <a:tc>
                  <a:txBody>
                    <a:bodyPr/>
                    <a:lstStyle/>
                    <a:p>
                      <a:pPr marL="0" algn="l" defTabSz="914400" rtl="0" eaLnBrk="1" latinLnBrk="0" hangingPunct="1"/>
                      <a:r>
                        <a:rPr lang="en-US" sz="1200" b="0" kern="1200" dirty="0">
                          <a:solidFill>
                            <a:schemeClr val="bg1"/>
                          </a:solidFill>
                          <a:latin typeface="+mn-lt"/>
                          <a:ea typeface="+mn-ea"/>
                          <a:cs typeface="+mn-cs"/>
                        </a:rPr>
                        <a:t>Retailer or product brand web site or blog</a:t>
                      </a:r>
                    </a:p>
                  </a:txBody>
                  <a:tcPr anchor="ctr">
                    <a:noFill/>
                  </a:tcPr>
                </a:tc>
                <a:tc>
                  <a:txBody>
                    <a:bodyPr/>
                    <a:lstStyle/>
                    <a:p>
                      <a:pPr algn="ctr"/>
                      <a:r>
                        <a:rPr lang="en-US" sz="1200" baseline="0" dirty="0">
                          <a:solidFill>
                            <a:schemeClr val="bg1"/>
                          </a:solidFill>
                        </a:rPr>
                        <a:t>19%</a:t>
                      </a:r>
                    </a:p>
                  </a:txBody>
                  <a:tcPr anchor="ctr">
                    <a:noFill/>
                  </a:tcPr>
                </a:tc>
                <a:tc>
                  <a:txBody>
                    <a:bodyPr/>
                    <a:lstStyle/>
                    <a:p>
                      <a:pPr algn="ctr"/>
                      <a:r>
                        <a:rPr lang="en-US" sz="1200" dirty="0">
                          <a:solidFill>
                            <a:schemeClr val="bg1"/>
                          </a:solidFill>
                        </a:rPr>
                        <a:t>26%</a:t>
                      </a:r>
                    </a:p>
                  </a:txBody>
                  <a:tcPr anchor="ctr">
                    <a:noFill/>
                  </a:tcPr>
                </a:tc>
                <a:tc>
                  <a:txBody>
                    <a:bodyPr/>
                    <a:lstStyle/>
                    <a:p>
                      <a:pPr algn="ctr"/>
                      <a:r>
                        <a:rPr lang="en-US" sz="1200" dirty="0">
                          <a:solidFill>
                            <a:schemeClr val="bg1"/>
                          </a:solidFill>
                        </a:rPr>
                        <a:t>23%</a:t>
                      </a:r>
                    </a:p>
                  </a:txBody>
                  <a:tcPr anchor="ctr">
                    <a:noFill/>
                  </a:tcPr>
                </a:tc>
                <a:extLst>
                  <a:ext uri="{0D108BD9-81ED-4DB2-BD59-A6C34878D82A}">
                    <a16:rowId xmlns:a16="http://schemas.microsoft.com/office/drawing/2014/main" val="3343760334"/>
                  </a:ext>
                </a:extLst>
              </a:tr>
              <a:tr h="306132">
                <a:tc>
                  <a:txBody>
                    <a:bodyPr/>
                    <a:lstStyle/>
                    <a:p>
                      <a:r>
                        <a:rPr lang="en-US" sz="1200" b="0" dirty="0">
                          <a:solidFill>
                            <a:schemeClr val="bg1"/>
                          </a:solidFill>
                        </a:rPr>
                        <a:t>Mailed newsletters</a:t>
                      </a:r>
                    </a:p>
                  </a:txBody>
                  <a:tcPr anchor="ctr">
                    <a:noFill/>
                  </a:tcPr>
                </a:tc>
                <a:tc>
                  <a:txBody>
                    <a:bodyPr/>
                    <a:lstStyle/>
                    <a:p>
                      <a:pPr algn="ctr"/>
                      <a:r>
                        <a:rPr lang="en-US" sz="1200" baseline="0" dirty="0">
                          <a:solidFill>
                            <a:schemeClr val="bg1"/>
                          </a:solidFill>
                        </a:rPr>
                        <a:t>21%</a:t>
                      </a:r>
                    </a:p>
                  </a:txBody>
                  <a:tcPr anchor="ctr">
                    <a:noFill/>
                  </a:tcPr>
                </a:tc>
                <a:tc>
                  <a:txBody>
                    <a:bodyPr/>
                    <a:lstStyle/>
                    <a:p>
                      <a:pPr algn="ctr"/>
                      <a:r>
                        <a:rPr lang="en-US" sz="1200" dirty="0">
                          <a:solidFill>
                            <a:schemeClr val="bg1"/>
                          </a:solidFill>
                        </a:rPr>
                        <a:t>23%</a:t>
                      </a:r>
                    </a:p>
                  </a:txBody>
                  <a:tcPr anchor="ctr">
                    <a:noFill/>
                  </a:tcPr>
                </a:tc>
                <a:tc>
                  <a:txBody>
                    <a:bodyPr/>
                    <a:lstStyle/>
                    <a:p>
                      <a:pPr algn="ctr"/>
                      <a:r>
                        <a:rPr lang="en-US" sz="1200" dirty="0">
                          <a:solidFill>
                            <a:schemeClr val="bg1"/>
                          </a:solidFill>
                        </a:rPr>
                        <a:t>22%</a:t>
                      </a:r>
                    </a:p>
                  </a:txBody>
                  <a:tcPr anchor="ctr">
                    <a:noFill/>
                  </a:tcPr>
                </a:tc>
                <a:extLst>
                  <a:ext uri="{0D108BD9-81ED-4DB2-BD59-A6C34878D82A}">
                    <a16:rowId xmlns:a16="http://schemas.microsoft.com/office/drawing/2014/main" val="1260973540"/>
                  </a:ext>
                </a:extLst>
              </a:tr>
              <a:tr h="284284">
                <a:tc>
                  <a:txBody>
                    <a:bodyPr/>
                    <a:lstStyle/>
                    <a:p>
                      <a:r>
                        <a:rPr lang="en-US" sz="1200" b="0" dirty="0">
                          <a:solidFill>
                            <a:schemeClr val="bg1"/>
                          </a:solidFill>
                        </a:rPr>
                        <a:t>Instagram posts </a:t>
                      </a:r>
                    </a:p>
                  </a:txBody>
                  <a:tcPr anchor="ctr">
                    <a:noFill/>
                  </a:tcPr>
                </a:tc>
                <a:tc>
                  <a:txBody>
                    <a:bodyPr/>
                    <a:lstStyle/>
                    <a:p>
                      <a:pPr algn="ctr"/>
                      <a:r>
                        <a:rPr lang="en-US" sz="1200" baseline="0" dirty="0">
                          <a:solidFill>
                            <a:schemeClr val="bg1"/>
                          </a:solidFill>
                        </a:rPr>
                        <a:t>34%</a:t>
                      </a:r>
                    </a:p>
                  </a:txBody>
                  <a:tcPr anchor="ctr">
                    <a:noFill/>
                  </a:tcPr>
                </a:tc>
                <a:tc>
                  <a:txBody>
                    <a:bodyPr/>
                    <a:lstStyle/>
                    <a:p>
                      <a:pPr algn="ctr"/>
                      <a:r>
                        <a:rPr lang="en-US" sz="1200" dirty="0">
                          <a:solidFill>
                            <a:schemeClr val="bg1"/>
                          </a:solidFill>
                        </a:rPr>
                        <a:t>25%</a:t>
                      </a:r>
                    </a:p>
                  </a:txBody>
                  <a:tcPr anchor="ctr">
                    <a:noFill/>
                  </a:tcPr>
                </a:tc>
                <a:tc>
                  <a:txBody>
                    <a:bodyPr/>
                    <a:lstStyle/>
                    <a:p>
                      <a:pPr algn="ctr"/>
                      <a:r>
                        <a:rPr lang="en-US" sz="1200" dirty="0">
                          <a:solidFill>
                            <a:schemeClr val="bg1"/>
                          </a:solidFill>
                        </a:rPr>
                        <a:t>18%</a:t>
                      </a:r>
                    </a:p>
                  </a:txBody>
                  <a:tcPr anchor="ctr">
                    <a:noFill/>
                  </a:tcPr>
                </a:tc>
                <a:extLst>
                  <a:ext uri="{0D108BD9-81ED-4DB2-BD59-A6C34878D82A}">
                    <a16:rowId xmlns:a16="http://schemas.microsoft.com/office/drawing/2014/main" val="1118177052"/>
                  </a:ext>
                </a:extLst>
              </a:tr>
              <a:tr h="284284">
                <a:tc>
                  <a:txBody>
                    <a:bodyPr/>
                    <a:lstStyle/>
                    <a:p>
                      <a:r>
                        <a:rPr lang="en-US" sz="1200" b="0" dirty="0">
                          <a:solidFill>
                            <a:schemeClr val="bg1"/>
                          </a:solidFill>
                        </a:rPr>
                        <a:t>Pinterest boards and pins</a:t>
                      </a:r>
                    </a:p>
                  </a:txBody>
                  <a:tcPr anchor="ctr">
                    <a:noFill/>
                  </a:tcPr>
                </a:tc>
                <a:tc>
                  <a:txBody>
                    <a:bodyPr/>
                    <a:lstStyle/>
                    <a:p>
                      <a:pPr algn="ctr"/>
                      <a:r>
                        <a:rPr lang="en-US" sz="1200" baseline="0" dirty="0">
                          <a:solidFill>
                            <a:schemeClr val="bg1"/>
                          </a:solidFill>
                        </a:rPr>
                        <a:t>16%</a:t>
                      </a: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14%</a:t>
                      </a:r>
                    </a:p>
                  </a:txBody>
                  <a:tcPr anchor="ctr">
                    <a:noFill/>
                  </a:tcPr>
                </a:tc>
                <a:extLst>
                  <a:ext uri="{0D108BD9-81ED-4DB2-BD59-A6C34878D82A}">
                    <a16:rowId xmlns:a16="http://schemas.microsoft.com/office/drawing/2014/main" val="397109603"/>
                  </a:ext>
                </a:extLst>
              </a:tr>
              <a:tr h="284284">
                <a:tc>
                  <a:txBody>
                    <a:bodyPr/>
                    <a:lstStyle/>
                    <a:p>
                      <a:r>
                        <a:rPr lang="en-US" sz="1200" b="0" dirty="0">
                          <a:solidFill>
                            <a:schemeClr val="bg1"/>
                          </a:solidFill>
                        </a:rPr>
                        <a:t>Text or push notifications</a:t>
                      </a:r>
                    </a:p>
                  </a:txBody>
                  <a:tcPr anchor="ctr">
                    <a:noFill/>
                  </a:tcPr>
                </a:tc>
                <a:tc>
                  <a:txBody>
                    <a:bodyPr/>
                    <a:lstStyle/>
                    <a:p>
                      <a:pPr algn="ctr"/>
                      <a:r>
                        <a:rPr lang="en-US" sz="1200" baseline="0" dirty="0">
                          <a:solidFill>
                            <a:schemeClr val="bg1"/>
                          </a:solidFill>
                        </a:rPr>
                        <a:t>6%</a:t>
                      </a: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dirty="0">
                          <a:solidFill>
                            <a:schemeClr val="bg1"/>
                          </a:solidFill>
                        </a:rPr>
                        <a:t>4%</a:t>
                      </a:r>
                    </a:p>
                  </a:txBody>
                  <a:tcPr anchor="ctr">
                    <a:noFill/>
                  </a:tcPr>
                </a:tc>
                <a:extLst>
                  <a:ext uri="{0D108BD9-81ED-4DB2-BD59-A6C34878D82A}">
                    <a16:rowId xmlns:a16="http://schemas.microsoft.com/office/drawing/2014/main" val="2245520876"/>
                  </a:ext>
                </a:extLst>
              </a:tr>
              <a:tr h="284284">
                <a:tc>
                  <a:txBody>
                    <a:bodyPr/>
                    <a:lstStyle/>
                    <a:p>
                      <a:r>
                        <a:rPr lang="en-US" sz="1200" b="0" dirty="0">
                          <a:solidFill>
                            <a:schemeClr val="bg1"/>
                          </a:solidFill>
                        </a:rPr>
                        <a:t>Other</a:t>
                      </a:r>
                    </a:p>
                  </a:txBody>
                  <a:tcPr anchor="ctr">
                    <a:noFill/>
                  </a:tcPr>
                </a:tc>
                <a:tc>
                  <a:txBody>
                    <a:bodyPr/>
                    <a:lstStyle/>
                    <a:p>
                      <a:pPr algn="ctr"/>
                      <a:r>
                        <a:rPr lang="en-US" sz="1200" baseline="0" dirty="0">
                          <a:solidFill>
                            <a:schemeClr val="bg1"/>
                          </a:solidFill>
                        </a:rPr>
                        <a:t>2%</a:t>
                      </a: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dirty="0">
                          <a:solidFill>
                            <a:schemeClr val="bg1"/>
                          </a:solidFill>
                        </a:rPr>
                        <a:t>1%</a:t>
                      </a:r>
                    </a:p>
                  </a:txBody>
                  <a:tcPr anchor="ctr">
                    <a:noFill/>
                  </a:tcPr>
                </a:tc>
                <a:extLst>
                  <a:ext uri="{0D108BD9-81ED-4DB2-BD59-A6C34878D82A}">
                    <a16:rowId xmlns:a16="http://schemas.microsoft.com/office/drawing/2014/main" val="3241140402"/>
                  </a:ext>
                </a:extLst>
              </a:tr>
              <a:tr h="306132">
                <a:tc>
                  <a:txBody>
                    <a:bodyPr/>
                    <a:lstStyle/>
                    <a:p>
                      <a:r>
                        <a:rPr lang="en-US" sz="1200" b="0" dirty="0">
                          <a:solidFill>
                            <a:schemeClr val="bg1"/>
                          </a:solidFill>
                        </a:rPr>
                        <a:t>None of the above </a:t>
                      </a:r>
                    </a:p>
                  </a:txBody>
                  <a:tcPr anchor="ctr">
                    <a:noFill/>
                  </a:tcPr>
                </a:tc>
                <a:tc>
                  <a:txBody>
                    <a:bodyPr/>
                    <a:lstStyle/>
                    <a:p>
                      <a:pPr algn="ctr"/>
                      <a:r>
                        <a:rPr lang="en-US" sz="1200" baseline="0" dirty="0">
                          <a:solidFill>
                            <a:schemeClr val="bg1"/>
                          </a:solidFill>
                        </a:rPr>
                        <a:t>1%</a:t>
                      </a:r>
                    </a:p>
                  </a:txBody>
                  <a:tcPr anchor="ctr">
                    <a:noFill/>
                  </a:tcPr>
                </a:tc>
                <a:tc>
                  <a:txBody>
                    <a:bodyPr/>
                    <a:lstStyle/>
                    <a:p>
                      <a:pPr algn="ctr"/>
                      <a:r>
                        <a:rPr lang="en-US" sz="1200" dirty="0">
                          <a:solidFill>
                            <a:schemeClr val="bg1"/>
                          </a:solidFill>
                        </a:rPr>
                        <a:t>2%</a:t>
                      </a:r>
                    </a:p>
                  </a:txBody>
                  <a:tcPr anchor="ctr">
                    <a:noFill/>
                  </a:tcPr>
                </a:tc>
                <a:tc>
                  <a:txBody>
                    <a:bodyPr/>
                    <a:lstStyle/>
                    <a:p>
                      <a:pPr algn="ctr"/>
                      <a:r>
                        <a:rPr lang="en-US" sz="1200" dirty="0">
                          <a:solidFill>
                            <a:schemeClr val="bg1"/>
                          </a:solidFill>
                        </a:rPr>
                        <a:t>2%</a:t>
                      </a: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7162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19. How would you like to hear from your favorite art supply stores and brands?</a:t>
            </a:r>
          </a:p>
        </p:txBody>
      </p:sp>
      <p:sp>
        <p:nvSpPr>
          <p:cNvPr id="5" name="Slide Number Placeholder 1">
            <a:extLst>
              <a:ext uri="{FF2B5EF4-FFF2-40B4-BE49-F238E27FC236}">
                <a16:creationId xmlns:a16="http://schemas.microsoft.com/office/drawing/2014/main" id="{A5D0AF94-EA5B-450E-B11E-B55425B65D0E}"/>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53</a:t>
            </a:fld>
            <a:endParaRPr lang="en-US" dirty="0"/>
          </a:p>
        </p:txBody>
      </p:sp>
      <p:sp>
        <p:nvSpPr>
          <p:cNvPr id="7" name="TextBox 6">
            <a:extLst>
              <a:ext uri="{FF2B5EF4-FFF2-40B4-BE49-F238E27FC236}">
                <a16:creationId xmlns:a16="http://schemas.microsoft.com/office/drawing/2014/main" id="{DB212A6B-E2D5-4018-9E26-37E55F0185EE}"/>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1603044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Preferred Social Media Content – U.S.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“How to” videos moved from 2</a:t>
            </a:r>
            <a:r>
              <a:rPr lang="en-US" baseline="30000" dirty="0">
                <a:solidFill>
                  <a:schemeClr val="bg1"/>
                </a:solidFill>
              </a:rPr>
              <a:t>nd</a:t>
            </a:r>
            <a:r>
              <a:rPr lang="en-US" dirty="0">
                <a:solidFill>
                  <a:schemeClr val="bg1"/>
                </a:solidFill>
              </a:rPr>
              <a:t> place to a 1</a:t>
            </a:r>
            <a:r>
              <a:rPr lang="en-US" baseline="30000" dirty="0">
                <a:solidFill>
                  <a:schemeClr val="bg1"/>
                </a:solidFill>
              </a:rPr>
              <a:t>st</a:t>
            </a:r>
            <a:r>
              <a:rPr lang="en-US" dirty="0">
                <a:solidFill>
                  <a:schemeClr val="bg1"/>
                </a:solidFill>
              </a:rPr>
              <a:t> place tie with special offers and sales in terms of content.  Artists would like to see art materials stores post on social media.</a:t>
            </a:r>
          </a:p>
          <a:p>
            <a:pPr lvl="1">
              <a:buFont typeface="Wingdings" panose="05000000000000000000" pitchFamily="2" charset="2"/>
              <a:buChar char="Ø"/>
            </a:pPr>
            <a:r>
              <a:rPr lang="en-US" b="0" dirty="0">
                <a:solidFill>
                  <a:schemeClr val="bg1"/>
                </a:solidFill>
              </a:rPr>
              <a:t>The percentage expressing a content preference increased considerably for all categories except event information, how to articles, artist profiles, and inspiring quotes or photos.</a:t>
            </a:r>
          </a:p>
          <a:p>
            <a:pPr lvl="1">
              <a:buFont typeface="Wingdings" panose="05000000000000000000" pitchFamily="2" charset="2"/>
              <a:buChar char="Ø"/>
            </a:pPr>
            <a:endParaRPr lang="en-US" b="0" dirty="0">
              <a:solidFill>
                <a:schemeClr val="bg1"/>
              </a:solidFill>
            </a:endParaRP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54</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276600"/>
          <a:ext cx="4749800" cy="320040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Top 12 Responses</a:t>
                      </a:r>
                    </a:p>
                  </a:txBody>
                  <a:tcP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cap="none" spc="0" dirty="0">
                          <a:ln/>
                          <a:solidFill>
                            <a:schemeClr val="bg1"/>
                          </a:solidFill>
                          <a:effectLst/>
                        </a:rPr>
                        <a:t>“How to” videos </a:t>
                      </a:r>
                    </a:p>
                  </a:txBody>
                  <a:tcPr anchor="ctr"/>
                </a:tc>
                <a:tc>
                  <a:txBody>
                    <a:bodyPr/>
                    <a:lstStyle/>
                    <a:p>
                      <a:pPr algn="ctr"/>
                      <a:r>
                        <a:rPr lang="en-US" sz="1000" dirty="0">
                          <a:solidFill>
                            <a:schemeClr val="bg1"/>
                          </a:solidFill>
                        </a:rPr>
                        <a:t>57%</a:t>
                      </a:r>
                    </a:p>
                  </a:txBody>
                  <a:tcPr/>
                </a:tc>
                <a:tc>
                  <a:txBody>
                    <a:bodyPr/>
                    <a:lstStyle/>
                    <a:p>
                      <a:pPr algn="ctr"/>
                      <a:r>
                        <a:rPr lang="en-US" sz="1000" cap="none" spc="0" baseline="0" dirty="0">
                          <a:ln/>
                          <a:solidFill>
                            <a:schemeClr val="bg1"/>
                          </a:solidFill>
                          <a:effectLst/>
                        </a:rPr>
                        <a:t>68%</a:t>
                      </a:r>
                      <a:endParaRPr lang="en-US" sz="1000" b="1" cap="none" spc="0" baseline="30000" dirty="0">
                        <a:ln/>
                        <a:solidFill>
                          <a:schemeClr val="bg1"/>
                        </a:solidFill>
                        <a:effectLst/>
                      </a:endParaRPr>
                    </a:p>
                  </a:txBody>
                  <a:tcPr anchor="ctr"/>
                </a:tc>
                <a:extLst>
                  <a:ext uri="{0D108BD9-81ED-4DB2-BD59-A6C34878D82A}">
                    <a16:rowId xmlns:a16="http://schemas.microsoft.com/office/drawing/2014/main" val="4226228855"/>
                  </a:ext>
                </a:extLst>
              </a:tr>
              <a:tr h="160606">
                <a:tc>
                  <a:txBody>
                    <a:bodyPr/>
                    <a:lstStyle/>
                    <a:p>
                      <a:r>
                        <a:rPr lang="en-US" sz="1000" b="1" cap="none" spc="0" dirty="0">
                          <a:ln/>
                          <a:solidFill>
                            <a:schemeClr val="bg1"/>
                          </a:solidFill>
                          <a:effectLst/>
                        </a:rPr>
                        <a:t>Special offers and sales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62%</a:t>
                      </a:r>
                    </a:p>
                  </a:txBody>
                  <a:tcPr/>
                </a:tc>
                <a:tc>
                  <a:txBody>
                    <a:bodyPr/>
                    <a:lstStyle/>
                    <a:p>
                      <a:pPr algn="ctr"/>
                      <a:r>
                        <a:rPr lang="en-US" sz="1000" cap="none" spc="0" baseline="0" dirty="0">
                          <a:ln/>
                          <a:solidFill>
                            <a:schemeClr val="bg1"/>
                          </a:solidFill>
                          <a:effectLst/>
                        </a:rPr>
                        <a:t>68%</a:t>
                      </a:r>
                      <a:endParaRPr lang="en-US" sz="1000" b="1" cap="none" spc="0" baseline="30000" dirty="0">
                        <a:ln/>
                        <a:solidFill>
                          <a:schemeClr val="bg1"/>
                        </a:solidFill>
                        <a:effectLst/>
                      </a:endParaRP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Product demos</a:t>
                      </a:r>
                    </a:p>
                  </a:txBody>
                  <a:tcPr anchor="ctr"/>
                </a:tc>
                <a:tc>
                  <a:txBody>
                    <a:bodyPr/>
                    <a:lstStyle/>
                    <a:p>
                      <a:pPr algn="ctr"/>
                      <a:r>
                        <a:rPr lang="en-US" sz="1000" dirty="0">
                          <a:solidFill>
                            <a:schemeClr val="bg1"/>
                          </a:solidFill>
                        </a:rPr>
                        <a:t>54%</a:t>
                      </a:r>
                    </a:p>
                  </a:txBody>
                  <a:tcPr/>
                </a:tc>
                <a:tc>
                  <a:txBody>
                    <a:bodyPr/>
                    <a:lstStyle/>
                    <a:p>
                      <a:pPr algn="ctr"/>
                      <a:r>
                        <a:rPr lang="en-US" sz="1000" baseline="0" dirty="0">
                          <a:solidFill>
                            <a:schemeClr val="bg1"/>
                          </a:solidFill>
                        </a:rPr>
                        <a:t>65%</a:t>
                      </a:r>
                      <a:endParaRPr lang="en-US" sz="1000" baseline="30000" dirty="0">
                        <a:solidFill>
                          <a:schemeClr val="bg1"/>
                        </a:solidFill>
                      </a:endParaRP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Artworks by other artists </a:t>
                      </a:r>
                      <a:endParaRPr lang="en-US" sz="1000" b="1" kern="1200" dirty="0">
                        <a:solidFill>
                          <a:schemeClr val="bg1"/>
                        </a:solidFill>
                        <a:latin typeface="+mn-lt"/>
                        <a:ea typeface="+mn-ea"/>
                        <a:cs typeface="+mn-cs"/>
                      </a:endParaRPr>
                    </a:p>
                  </a:txBody>
                  <a:tcPr anchor="ctr"/>
                </a:tc>
                <a:tc>
                  <a:txBody>
                    <a:bodyPr/>
                    <a:lstStyle/>
                    <a:p>
                      <a:pPr algn="ctr"/>
                      <a:r>
                        <a:rPr lang="en-US" sz="1000" dirty="0">
                          <a:solidFill>
                            <a:schemeClr val="bg1"/>
                          </a:solidFill>
                        </a:rPr>
                        <a:t>59%</a:t>
                      </a:r>
                    </a:p>
                  </a:txBody>
                  <a:tcPr/>
                </a:tc>
                <a:tc>
                  <a:txBody>
                    <a:bodyPr/>
                    <a:lstStyle/>
                    <a:p>
                      <a:pPr algn="ctr"/>
                      <a:r>
                        <a:rPr lang="en-US" sz="1000" baseline="0" dirty="0">
                          <a:solidFill>
                            <a:schemeClr val="bg1"/>
                          </a:solidFill>
                        </a:rPr>
                        <a:t>65%</a:t>
                      </a:r>
                      <a:endParaRPr lang="en-US" sz="1000" baseline="30000" dirty="0">
                        <a:solidFill>
                          <a:schemeClr val="bg1"/>
                        </a:solidFill>
                      </a:endParaRP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New product announcements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57%</a:t>
                      </a:r>
                    </a:p>
                  </a:txBody>
                  <a:tcPr anchor="ctr"/>
                </a:tc>
                <a:tc>
                  <a:txBody>
                    <a:bodyPr/>
                    <a:lstStyle/>
                    <a:p>
                      <a:pPr algn="ctr"/>
                      <a:r>
                        <a:rPr lang="en-US" sz="1000" baseline="0" dirty="0">
                          <a:solidFill>
                            <a:schemeClr val="bg1"/>
                          </a:solidFill>
                        </a:rPr>
                        <a:t>65%</a:t>
                      </a:r>
                      <a:endParaRPr lang="en-US" sz="1000" baseline="30000" dirty="0">
                        <a:solidFill>
                          <a:schemeClr val="bg1"/>
                        </a:solidFill>
                      </a:endParaRP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Product reviews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54%</a:t>
                      </a:r>
                    </a:p>
                  </a:txBody>
                  <a:tcPr anchor="ctr"/>
                </a:tc>
                <a:tc>
                  <a:txBody>
                    <a:bodyPr/>
                    <a:lstStyle/>
                    <a:p>
                      <a:pPr algn="ctr"/>
                      <a:r>
                        <a:rPr lang="en-US" sz="1000" baseline="0" dirty="0">
                          <a:solidFill>
                            <a:schemeClr val="bg1"/>
                          </a:solidFill>
                        </a:rPr>
                        <a:t>62%</a:t>
                      </a:r>
                      <a:endParaRPr lang="en-US" sz="1000" baseline="30000" dirty="0">
                        <a:solidFill>
                          <a:schemeClr val="bg1"/>
                        </a:solidFill>
                      </a:endParaRP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Quick tips and ideas art </a:t>
                      </a:r>
                    </a:p>
                  </a:txBody>
                  <a:tcPr anchor="ctr"/>
                </a:tc>
                <a:tc>
                  <a:txBody>
                    <a:bodyPr/>
                    <a:lstStyle/>
                    <a:p>
                      <a:pPr algn="ctr"/>
                      <a:r>
                        <a:rPr lang="en-US" sz="1000" dirty="0">
                          <a:solidFill>
                            <a:schemeClr val="bg1"/>
                          </a:solidFill>
                        </a:rPr>
                        <a:t>55%</a:t>
                      </a:r>
                    </a:p>
                  </a:txBody>
                  <a:tcPr/>
                </a:tc>
                <a:tc>
                  <a:txBody>
                    <a:bodyPr/>
                    <a:lstStyle/>
                    <a:p>
                      <a:pPr algn="ctr"/>
                      <a:r>
                        <a:rPr lang="en-US" sz="1000" baseline="0" dirty="0">
                          <a:solidFill>
                            <a:schemeClr val="bg1"/>
                          </a:solidFill>
                        </a:rPr>
                        <a:t>60%</a:t>
                      </a:r>
                      <a:endParaRPr lang="en-US" sz="1000" baseline="30000" dirty="0">
                        <a:solidFill>
                          <a:schemeClr val="bg1"/>
                        </a:solidFill>
                      </a:endParaRPr>
                    </a:p>
                  </a:txBody>
                  <a:tcPr anchor="ctr"/>
                </a:tc>
                <a:extLst>
                  <a:ext uri="{0D108BD9-81ED-4DB2-BD59-A6C34878D82A}">
                    <a16:rowId xmlns:a16="http://schemas.microsoft.com/office/drawing/2014/main" val="949953466"/>
                  </a:ext>
                </a:extLst>
              </a:tr>
              <a:tr h="0">
                <a:tc>
                  <a:txBody>
                    <a:bodyPr/>
                    <a:lstStyle/>
                    <a:p>
                      <a:r>
                        <a:rPr lang="en-US" sz="1000" b="1" dirty="0">
                          <a:solidFill>
                            <a:schemeClr val="bg1"/>
                          </a:solidFill>
                        </a:rPr>
                        <a:t>Event information </a:t>
                      </a:r>
                    </a:p>
                  </a:txBody>
                  <a:tcPr anchor="ctr"/>
                </a:tc>
                <a:tc>
                  <a:txBody>
                    <a:bodyPr/>
                    <a:lstStyle/>
                    <a:p>
                      <a:pPr algn="ctr"/>
                      <a:r>
                        <a:rPr lang="en-US" sz="1000" dirty="0">
                          <a:solidFill>
                            <a:schemeClr val="bg1"/>
                          </a:solidFill>
                        </a:rPr>
                        <a:t>53%</a:t>
                      </a:r>
                    </a:p>
                  </a:txBody>
                  <a:tcPr/>
                </a:tc>
                <a:tc>
                  <a:txBody>
                    <a:bodyPr/>
                    <a:lstStyle/>
                    <a:p>
                      <a:pPr algn="ctr"/>
                      <a:r>
                        <a:rPr lang="en-US" sz="1000" baseline="0" dirty="0">
                          <a:solidFill>
                            <a:schemeClr val="bg1"/>
                          </a:solidFill>
                        </a:rPr>
                        <a:t>53%</a:t>
                      </a:r>
                      <a:endParaRPr lang="en-US" sz="1000" baseline="30000" dirty="0">
                        <a:solidFill>
                          <a:schemeClr val="bg1"/>
                        </a:solidFill>
                      </a:endParaRPr>
                    </a:p>
                  </a:txBody>
                  <a:tcPr anchor="ctr"/>
                </a:tc>
                <a:extLst>
                  <a:ext uri="{0D108BD9-81ED-4DB2-BD59-A6C34878D82A}">
                    <a16:rowId xmlns:a16="http://schemas.microsoft.com/office/drawing/2014/main" val="2128697687"/>
                  </a:ext>
                </a:extLst>
              </a:tr>
              <a:tr h="145366">
                <a:tc>
                  <a:txBody>
                    <a:bodyPr/>
                    <a:lstStyle/>
                    <a:p>
                      <a:r>
                        <a:rPr lang="en-US" sz="1000" b="1" dirty="0">
                          <a:solidFill>
                            <a:schemeClr val="bg1"/>
                          </a:solidFill>
                        </a:rPr>
                        <a:t>How-to articles</a:t>
                      </a:r>
                    </a:p>
                  </a:txBody>
                  <a:tcPr anchor="ctr"/>
                </a:tc>
                <a:tc>
                  <a:txBody>
                    <a:bodyPr/>
                    <a:lstStyle/>
                    <a:p>
                      <a:pPr algn="ctr"/>
                      <a:r>
                        <a:rPr lang="en-US" sz="1000" dirty="0">
                          <a:solidFill>
                            <a:schemeClr val="bg1"/>
                          </a:solidFill>
                        </a:rPr>
                        <a:t>45%</a:t>
                      </a:r>
                    </a:p>
                  </a:txBody>
                  <a:tcPr/>
                </a:tc>
                <a:tc>
                  <a:txBody>
                    <a:bodyPr/>
                    <a:lstStyle/>
                    <a:p>
                      <a:pPr algn="ctr"/>
                      <a:r>
                        <a:rPr lang="en-US" sz="1000" baseline="0" dirty="0">
                          <a:solidFill>
                            <a:schemeClr val="bg1"/>
                          </a:solidFill>
                        </a:rPr>
                        <a:t>47%</a:t>
                      </a:r>
                      <a:endParaRPr lang="en-US" sz="1000" baseline="30000" dirty="0">
                        <a:solidFill>
                          <a:schemeClr val="bg1"/>
                        </a:solidFill>
                      </a:endParaRPr>
                    </a:p>
                  </a:txBody>
                  <a:tcPr anchor="ctr"/>
                </a:tc>
                <a:extLst>
                  <a:ext uri="{0D108BD9-81ED-4DB2-BD59-A6C34878D82A}">
                    <a16:rowId xmlns:a16="http://schemas.microsoft.com/office/drawing/2014/main" val="3678570858"/>
                  </a:ext>
                </a:extLst>
              </a:tr>
              <a:tr h="145366">
                <a:tc>
                  <a:txBody>
                    <a:bodyPr/>
                    <a:lstStyle/>
                    <a:p>
                      <a:r>
                        <a:rPr lang="en-US" sz="1000" b="1" dirty="0">
                          <a:solidFill>
                            <a:schemeClr val="bg1"/>
                          </a:solidFill>
                        </a:rPr>
                        <a:t>Contests</a:t>
                      </a:r>
                    </a:p>
                  </a:txBody>
                  <a:tcPr anchor="ctr"/>
                </a:tc>
                <a:tc>
                  <a:txBody>
                    <a:bodyPr/>
                    <a:lstStyle/>
                    <a:p>
                      <a:pPr algn="ctr"/>
                      <a:r>
                        <a:rPr lang="en-US" sz="1000" dirty="0">
                          <a:solidFill>
                            <a:schemeClr val="bg1"/>
                          </a:solidFill>
                        </a:rPr>
                        <a:t>37%</a:t>
                      </a:r>
                    </a:p>
                  </a:txBody>
                  <a:tcPr/>
                </a:tc>
                <a:tc>
                  <a:txBody>
                    <a:bodyPr/>
                    <a:lstStyle/>
                    <a:p>
                      <a:pPr algn="ctr"/>
                      <a:r>
                        <a:rPr lang="en-US" sz="1000" baseline="0" dirty="0">
                          <a:solidFill>
                            <a:schemeClr val="bg1"/>
                          </a:solidFill>
                        </a:rPr>
                        <a:t>44%</a:t>
                      </a:r>
                      <a:endParaRPr lang="en-US" sz="1000" baseline="30000" dirty="0">
                        <a:solidFill>
                          <a:schemeClr val="bg1"/>
                        </a:solidFill>
                      </a:endParaRPr>
                    </a:p>
                  </a:txBody>
                  <a:tcPr anchor="ctr"/>
                </a:tc>
                <a:extLst>
                  <a:ext uri="{0D108BD9-81ED-4DB2-BD59-A6C34878D82A}">
                    <a16:rowId xmlns:a16="http://schemas.microsoft.com/office/drawing/2014/main" val="3340200776"/>
                  </a:ext>
                </a:extLst>
              </a:tr>
              <a:tr h="145366">
                <a:tc>
                  <a:txBody>
                    <a:bodyPr/>
                    <a:lstStyle/>
                    <a:p>
                      <a:r>
                        <a:rPr lang="en-US" sz="1000" b="1" dirty="0">
                          <a:solidFill>
                            <a:schemeClr val="bg1"/>
                          </a:solidFill>
                        </a:rPr>
                        <a:t>Artist profiles</a:t>
                      </a:r>
                    </a:p>
                  </a:txBody>
                  <a:tcPr anchor="ctr"/>
                </a:tc>
                <a:tc>
                  <a:txBody>
                    <a:bodyPr/>
                    <a:lstStyle/>
                    <a:p>
                      <a:pPr algn="ctr"/>
                      <a:r>
                        <a:rPr lang="en-US" sz="1000" dirty="0">
                          <a:solidFill>
                            <a:schemeClr val="bg1"/>
                          </a:solidFill>
                        </a:rPr>
                        <a:t>37%</a:t>
                      </a:r>
                    </a:p>
                  </a:txBody>
                  <a:tcPr/>
                </a:tc>
                <a:tc>
                  <a:txBody>
                    <a:bodyPr/>
                    <a:lstStyle/>
                    <a:p>
                      <a:pPr algn="ctr"/>
                      <a:r>
                        <a:rPr lang="en-US" sz="1000" baseline="0" dirty="0">
                          <a:solidFill>
                            <a:schemeClr val="bg1"/>
                          </a:solidFill>
                        </a:rPr>
                        <a:t>41%</a:t>
                      </a:r>
                      <a:endParaRPr lang="en-US" sz="1000" baseline="30000" dirty="0">
                        <a:solidFill>
                          <a:schemeClr val="bg1"/>
                        </a:solidFill>
                      </a:endParaRPr>
                    </a:p>
                  </a:txBody>
                  <a:tcPr anchor="ctr"/>
                </a:tc>
                <a:extLst>
                  <a:ext uri="{0D108BD9-81ED-4DB2-BD59-A6C34878D82A}">
                    <a16:rowId xmlns:a16="http://schemas.microsoft.com/office/drawing/2014/main" val="2754532311"/>
                  </a:ext>
                </a:extLst>
              </a:tr>
              <a:tr h="145366">
                <a:tc>
                  <a:txBody>
                    <a:bodyPr/>
                    <a:lstStyle/>
                    <a:p>
                      <a:r>
                        <a:rPr lang="en-US" sz="1000" b="1" dirty="0">
                          <a:solidFill>
                            <a:schemeClr val="bg1"/>
                          </a:solidFill>
                        </a:rPr>
                        <a:t>Inspiring quotes or photos </a:t>
                      </a:r>
                    </a:p>
                  </a:txBody>
                  <a:tcPr anchor="ctr"/>
                </a:tc>
                <a:tc>
                  <a:txBody>
                    <a:bodyPr/>
                    <a:lstStyle/>
                    <a:p>
                      <a:pPr algn="ctr"/>
                      <a:r>
                        <a:rPr lang="en-US" sz="1000" dirty="0">
                          <a:solidFill>
                            <a:schemeClr val="bg1"/>
                          </a:solidFill>
                        </a:rPr>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25%</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844318731"/>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553200"/>
            <a:ext cx="1210588" cy="246221"/>
          </a:xfrm>
          <a:prstGeom prst="rect">
            <a:avLst/>
          </a:prstGeom>
          <a:noFill/>
        </p:spPr>
        <p:txBody>
          <a:bodyPr wrap="none" rtlCol="0">
            <a:spAutoFit/>
          </a:bodyPr>
          <a:lstStyle/>
          <a:p>
            <a:r>
              <a:rPr lang="en-US" sz="1000" dirty="0">
                <a:solidFill>
                  <a:schemeClr val="bg1"/>
                </a:solidFill>
              </a:rPr>
              <a:t>Not asked in 2012</a:t>
            </a:r>
          </a:p>
        </p:txBody>
      </p:sp>
    </p:spTree>
    <p:extLst>
      <p:ext uri="{BB962C8B-B14F-4D97-AF65-F5344CB8AC3E}">
        <p14:creationId xmlns:p14="http://schemas.microsoft.com/office/powerpoint/2010/main" val="2003675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Preferred Social Media Content – Canada</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b="0" dirty="0">
                <a:solidFill>
                  <a:schemeClr val="bg1"/>
                </a:solidFill>
              </a:rPr>
              <a:t>The social media preferences of Canadian artists generally did not exhibit as much change between 2015 </a:t>
            </a:r>
            <a:r>
              <a:rPr lang="en-US" dirty="0">
                <a:solidFill>
                  <a:schemeClr val="bg1"/>
                </a:solidFill>
              </a:rPr>
              <a:t>and 2018 as did those of their U.S. counterparts.</a:t>
            </a:r>
          </a:p>
          <a:p>
            <a:pPr lvl="1">
              <a:buFont typeface="Wingdings" panose="05000000000000000000" pitchFamily="2" charset="2"/>
              <a:buChar char="Ø"/>
            </a:pPr>
            <a:r>
              <a:rPr lang="en-US" b="0" dirty="0">
                <a:solidFill>
                  <a:schemeClr val="bg1"/>
                </a:solidFill>
              </a:rPr>
              <a:t>On exception was the preference for “how to” videos, the preference for which increased considerably and moved into a 1</a:t>
            </a:r>
            <a:r>
              <a:rPr lang="en-US" b="0" baseline="30000" dirty="0">
                <a:solidFill>
                  <a:schemeClr val="bg1"/>
                </a:solidFill>
              </a:rPr>
              <a:t>st</a:t>
            </a:r>
            <a:r>
              <a:rPr lang="en-US" b="0" dirty="0">
                <a:solidFill>
                  <a:schemeClr val="bg1"/>
                </a:solidFill>
              </a:rPr>
              <a:t> place tie with special offers and sales as it did in the U.S.</a:t>
            </a:r>
          </a:p>
          <a:p>
            <a:pPr lvl="1">
              <a:buFont typeface="Wingdings" panose="05000000000000000000" pitchFamily="2" charset="2"/>
              <a:buChar char="Ø"/>
            </a:pPr>
            <a:endParaRPr lang="en-US" b="0" dirty="0">
              <a:solidFill>
                <a:schemeClr val="bg1"/>
              </a:solidFill>
            </a:endParaRP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55</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276600"/>
          <a:ext cx="4749800" cy="320040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Top 12 Responses</a:t>
                      </a:r>
                    </a:p>
                  </a:txBody>
                  <a:tcP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cap="none" spc="0" dirty="0">
                          <a:ln/>
                          <a:solidFill>
                            <a:schemeClr val="bg1"/>
                          </a:solidFill>
                          <a:effectLst/>
                        </a:rPr>
                        <a:t>“How to” videos </a:t>
                      </a:r>
                    </a:p>
                  </a:txBody>
                  <a:tcPr anchor="ctr"/>
                </a:tc>
                <a:tc>
                  <a:txBody>
                    <a:bodyPr/>
                    <a:lstStyle/>
                    <a:p>
                      <a:pPr algn="ctr"/>
                      <a:r>
                        <a:rPr lang="en-US" sz="1000" dirty="0">
                          <a:solidFill>
                            <a:schemeClr val="bg1"/>
                          </a:solidFill>
                        </a:rPr>
                        <a:t>63%</a:t>
                      </a:r>
                    </a:p>
                  </a:txBody>
                  <a:tcPr/>
                </a:tc>
                <a:tc>
                  <a:txBody>
                    <a:bodyPr/>
                    <a:lstStyle/>
                    <a:p>
                      <a:pPr algn="ctr"/>
                      <a:r>
                        <a:rPr lang="en-US" sz="1000" cap="none" spc="0" dirty="0">
                          <a:ln/>
                          <a:solidFill>
                            <a:schemeClr val="bg1"/>
                          </a:solidFill>
                          <a:effectLst/>
                        </a:rPr>
                        <a:t>71%</a:t>
                      </a:r>
                      <a:endParaRPr lang="en-US" sz="1000" b="1" cap="none" spc="0" dirty="0">
                        <a:ln/>
                        <a:solidFill>
                          <a:schemeClr val="bg1"/>
                        </a:solidFill>
                        <a:effectLst/>
                      </a:endParaRPr>
                    </a:p>
                  </a:txBody>
                  <a:tcPr anchor="ctr"/>
                </a:tc>
                <a:extLst>
                  <a:ext uri="{0D108BD9-81ED-4DB2-BD59-A6C34878D82A}">
                    <a16:rowId xmlns:a16="http://schemas.microsoft.com/office/drawing/2014/main" val="4226228855"/>
                  </a:ext>
                </a:extLst>
              </a:tr>
              <a:tr h="160606">
                <a:tc>
                  <a:txBody>
                    <a:bodyPr/>
                    <a:lstStyle/>
                    <a:p>
                      <a:r>
                        <a:rPr lang="en-US" sz="1000" b="1" cap="none" spc="0" dirty="0">
                          <a:ln/>
                          <a:solidFill>
                            <a:schemeClr val="bg1"/>
                          </a:solidFill>
                          <a:effectLst/>
                        </a:rPr>
                        <a:t>Special offers and sales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68%</a:t>
                      </a:r>
                    </a:p>
                  </a:txBody>
                  <a:tcPr/>
                </a:tc>
                <a:tc>
                  <a:txBody>
                    <a:bodyPr/>
                    <a:lstStyle/>
                    <a:p>
                      <a:pPr algn="ctr"/>
                      <a:r>
                        <a:rPr lang="en-US" sz="1000" cap="none" spc="0" dirty="0">
                          <a:ln/>
                          <a:solidFill>
                            <a:schemeClr val="bg1"/>
                          </a:solidFill>
                          <a:effectLst/>
                        </a:rPr>
                        <a:t>71%</a:t>
                      </a:r>
                      <a:endParaRPr lang="en-US" sz="1000" b="1" cap="none" spc="0" dirty="0">
                        <a:ln/>
                        <a:solidFill>
                          <a:schemeClr val="bg1"/>
                        </a:solidFill>
                        <a:effectLst/>
                      </a:endParaRP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Product demos</a:t>
                      </a:r>
                    </a:p>
                  </a:txBody>
                  <a:tcPr anchor="ctr"/>
                </a:tc>
                <a:tc>
                  <a:txBody>
                    <a:bodyPr/>
                    <a:lstStyle/>
                    <a:p>
                      <a:pPr algn="ctr"/>
                      <a:r>
                        <a:rPr lang="en-US" sz="1000" dirty="0">
                          <a:solidFill>
                            <a:schemeClr val="bg1"/>
                          </a:solidFill>
                        </a:rPr>
                        <a:t>60%</a:t>
                      </a:r>
                    </a:p>
                  </a:txBody>
                  <a:tcPr/>
                </a:tc>
                <a:tc>
                  <a:txBody>
                    <a:bodyPr/>
                    <a:lstStyle/>
                    <a:p>
                      <a:pPr algn="ctr"/>
                      <a:r>
                        <a:rPr lang="en-US" sz="1000" dirty="0">
                          <a:solidFill>
                            <a:schemeClr val="bg1"/>
                          </a:solidFill>
                        </a:rPr>
                        <a:t>67%</a:t>
                      </a: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Artworks by other artists </a:t>
                      </a:r>
                      <a:endParaRPr lang="en-US" sz="1000" b="1" kern="1200" dirty="0">
                        <a:solidFill>
                          <a:schemeClr val="bg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63%</a:t>
                      </a:r>
                    </a:p>
                  </a:txBody>
                  <a:tcPr/>
                </a:tc>
                <a:tc>
                  <a:txBody>
                    <a:bodyPr/>
                    <a:lstStyle/>
                    <a:p>
                      <a:pPr algn="ctr"/>
                      <a:r>
                        <a:rPr lang="en-US" sz="1000" dirty="0">
                          <a:solidFill>
                            <a:schemeClr val="bg1"/>
                          </a:solidFill>
                        </a:rPr>
                        <a:t>66%</a:t>
                      </a: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New product announcements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62%</a:t>
                      </a:r>
                    </a:p>
                  </a:txBody>
                  <a:tcPr anchor="ctr"/>
                </a:tc>
                <a:tc>
                  <a:txBody>
                    <a:bodyPr/>
                    <a:lstStyle/>
                    <a:p>
                      <a:pPr algn="ctr"/>
                      <a:r>
                        <a:rPr lang="en-US" sz="1000" dirty="0">
                          <a:solidFill>
                            <a:schemeClr val="bg1"/>
                          </a:solidFill>
                        </a:rPr>
                        <a:t>62%</a:t>
                      </a: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Product reviews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61%</a:t>
                      </a:r>
                    </a:p>
                  </a:txBody>
                  <a:tcPr anchor="ctr"/>
                </a:tc>
                <a:tc>
                  <a:txBody>
                    <a:bodyPr/>
                    <a:lstStyle/>
                    <a:p>
                      <a:pPr algn="ctr"/>
                      <a:r>
                        <a:rPr lang="en-US" sz="1000" dirty="0">
                          <a:solidFill>
                            <a:schemeClr val="bg1"/>
                          </a:solidFill>
                        </a:rPr>
                        <a:t>60%</a:t>
                      </a: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Quick tips and ideas art </a:t>
                      </a:r>
                    </a:p>
                  </a:txBody>
                  <a:tcPr anchor="ctr"/>
                </a:tc>
                <a:tc>
                  <a:txBody>
                    <a:bodyPr/>
                    <a:lstStyle/>
                    <a:p>
                      <a:pPr algn="ctr"/>
                      <a:r>
                        <a:rPr lang="en-US" sz="1000" dirty="0">
                          <a:solidFill>
                            <a:schemeClr val="bg1"/>
                          </a:solidFill>
                        </a:rPr>
                        <a:t>63%</a:t>
                      </a:r>
                    </a:p>
                  </a:txBody>
                  <a:tcPr/>
                </a:tc>
                <a:tc>
                  <a:txBody>
                    <a:bodyPr/>
                    <a:lstStyle/>
                    <a:p>
                      <a:pPr algn="ctr"/>
                      <a:r>
                        <a:rPr lang="en-US" sz="1000" dirty="0">
                          <a:solidFill>
                            <a:schemeClr val="bg1"/>
                          </a:solidFill>
                        </a:rPr>
                        <a:t>62%</a:t>
                      </a:r>
                    </a:p>
                  </a:txBody>
                  <a:tcPr anchor="ctr"/>
                </a:tc>
                <a:extLst>
                  <a:ext uri="{0D108BD9-81ED-4DB2-BD59-A6C34878D82A}">
                    <a16:rowId xmlns:a16="http://schemas.microsoft.com/office/drawing/2014/main" val="949953466"/>
                  </a:ext>
                </a:extLst>
              </a:tr>
              <a:tr h="0">
                <a:tc>
                  <a:txBody>
                    <a:bodyPr/>
                    <a:lstStyle/>
                    <a:p>
                      <a:r>
                        <a:rPr lang="en-US" sz="1000" b="1" dirty="0">
                          <a:solidFill>
                            <a:schemeClr val="bg1"/>
                          </a:solidFill>
                        </a:rPr>
                        <a:t>Event information </a:t>
                      </a:r>
                    </a:p>
                  </a:txBody>
                  <a:tcPr anchor="ctr"/>
                </a:tc>
                <a:tc>
                  <a:txBody>
                    <a:bodyPr/>
                    <a:lstStyle/>
                    <a:p>
                      <a:pPr algn="ctr"/>
                      <a:r>
                        <a:rPr lang="en-US" sz="1000" dirty="0">
                          <a:solidFill>
                            <a:schemeClr val="bg1"/>
                          </a:solidFill>
                        </a:rPr>
                        <a:t>54%</a:t>
                      </a:r>
                    </a:p>
                  </a:txBody>
                  <a:tcPr/>
                </a:tc>
                <a:tc>
                  <a:txBody>
                    <a:bodyPr/>
                    <a:lstStyle/>
                    <a:p>
                      <a:pPr algn="ctr"/>
                      <a:r>
                        <a:rPr lang="en-US" sz="1000" dirty="0">
                          <a:solidFill>
                            <a:schemeClr val="bg1"/>
                          </a:solidFill>
                        </a:rPr>
                        <a:t>56%</a:t>
                      </a:r>
                    </a:p>
                  </a:txBody>
                  <a:tcPr anchor="ctr"/>
                </a:tc>
                <a:extLst>
                  <a:ext uri="{0D108BD9-81ED-4DB2-BD59-A6C34878D82A}">
                    <a16:rowId xmlns:a16="http://schemas.microsoft.com/office/drawing/2014/main" val="2128697687"/>
                  </a:ext>
                </a:extLst>
              </a:tr>
              <a:tr h="145366">
                <a:tc>
                  <a:txBody>
                    <a:bodyPr/>
                    <a:lstStyle/>
                    <a:p>
                      <a:r>
                        <a:rPr lang="en-US" sz="1000" b="1" dirty="0">
                          <a:solidFill>
                            <a:schemeClr val="bg1"/>
                          </a:solidFill>
                        </a:rPr>
                        <a:t>How-to articles</a:t>
                      </a:r>
                    </a:p>
                  </a:txBody>
                  <a:tcPr anchor="ctr"/>
                </a:tc>
                <a:tc>
                  <a:txBody>
                    <a:bodyPr/>
                    <a:lstStyle/>
                    <a:p>
                      <a:pPr algn="ctr"/>
                      <a:r>
                        <a:rPr lang="en-US" sz="1000" dirty="0">
                          <a:solidFill>
                            <a:schemeClr val="bg1"/>
                          </a:solidFill>
                        </a:rPr>
                        <a:t>49%</a:t>
                      </a:r>
                    </a:p>
                  </a:txBody>
                  <a:tcPr/>
                </a:tc>
                <a:tc>
                  <a:txBody>
                    <a:bodyPr/>
                    <a:lstStyle/>
                    <a:p>
                      <a:pPr algn="ctr"/>
                      <a:r>
                        <a:rPr lang="en-US" sz="1000" dirty="0">
                          <a:solidFill>
                            <a:schemeClr val="bg1"/>
                          </a:solidFill>
                        </a:rPr>
                        <a:t>48%</a:t>
                      </a:r>
                    </a:p>
                  </a:txBody>
                  <a:tcPr anchor="ctr"/>
                </a:tc>
                <a:extLst>
                  <a:ext uri="{0D108BD9-81ED-4DB2-BD59-A6C34878D82A}">
                    <a16:rowId xmlns:a16="http://schemas.microsoft.com/office/drawing/2014/main" val="3678570858"/>
                  </a:ext>
                </a:extLst>
              </a:tr>
              <a:tr h="145366">
                <a:tc>
                  <a:txBody>
                    <a:bodyPr/>
                    <a:lstStyle/>
                    <a:p>
                      <a:r>
                        <a:rPr lang="en-US" sz="1000" b="1" dirty="0">
                          <a:solidFill>
                            <a:schemeClr val="bg1"/>
                          </a:solidFill>
                        </a:rPr>
                        <a:t>Contests</a:t>
                      </a:r>
                    </a:p>
                  </a:txBody>
                  <a:tcPr anchor="ctr"/>
                </a:tc>
                <a:tc>
                  <a:txBody>
                    <a:bodyPr/>
                    <a:lstStyle/>
                    <a:p>
                      <a:pPr algn="ctr"/>
                      <a:r>
                        <a:rPr lang="en-US" sz="1000" dirty="0">
                          <a:solidFill>
                            <a:schemeClr val="bg1"/>
                          </a:solidFill>
                        </a:rPr>
                        <a:t>41%</a:t>
                      </a:r>
                    </a:p>
                  </a:txBody>
                  <a:tcPr/>
                </a:tc>
                <a:tc>
                  <a:txBody>
                    <a:bodyPr/>
                    <a:lstStyle/>
                    <a:p>
                      <a:pPr algn="ctr"/>
                      <a:r>
                        <a:rPr lang="en-US" sz="1000" dirty="0">
                          <a:solidFill>
                            <a:schemeClr val="bg1"/>
                          </a:solidFill>
                        </a:rPr>
                        <a:t>43%</a:t>
                      </a:r>
                    </a:p>
                  </a:txBody>
                  <a:tcPr anchor="ctr"/>
                </a:tc>
                <a:extLst>
                  <a:ext uri="{0D108BD9-81ED-4DB2-BD59-A6C34878D82A}">
                    <a16:rowId xmlns:a16="http://schemas.microsoft.com/office/drawing/2014/main" val="3340200776"/>
                  </a:ext>
                </a:extLst>
              </a:tr>
              <a:tr h="145366">
                <a:tc>
                  <a:txBody>
                    <a:bodyPr/>
                    <a:lstStyle/>
                    <a:p>
                      <a:r>
                        <a:rPr lang="en-US" sz="1000" b="1" dirty="0">
                          <a:solidFill>
                            <a:schemeClr val="bg1"/>
                          </a:solidFill>
                        </a:rPr>
                        <a:t>Artist profiles</a:t>
                      </a:r>
                    </a:p>
                  </a:txBody>
                  <a:tcPr anchor="ctr"/>
                </a:tc>
                <a:tc>
                  <a:txBody>
                    <a:bodyPr/>
                    <a:lstStyle/>
                    <a:p>
                      <a:pPr algn="ctr"/>
                      <a:r>
                        <a:rPr lang="en-US" sz="1000" dirty="0">
                          <a:solidFill>
                            <a:schemeClr val="bg1"/>
                          </a:solidFill>
                        </a:rPr>
                        <a:t>41%</a:t>
                      </a:r>
                    </a:p>
                  </a:txBody>
                  <a:tcPr/>
                </a:tc>
                <a:tc>
                  <a:txBody>
                    <a:bodyPr/>
                    <a:lstStyle/>
                    <a:p>
                      <a:pPr algn="ctr"/>
                      <a:r>
                        <a:rPr lang="en-US" sz="1000" dirty="0">
                          <a:solidFill>
                            <a:schemeClr val="bg1"/>
                          </a:solidFill>
                        </a:rPr>
                        <a:t>39%</a:t>
                      </a:r>
                    </a:p>
                  </a:txBody>
                  <a:tcPr anchor="ctr"/>
                </a:tc>
                <a:extLst>
                  <a:ext uri="{0D108BD9-81ED-4DB2-BD59-A6C34878D82A}">
                    <a16:rowId xmlns:a16="http://schemas.microsoft.com/office/drawing/2014/main" val="2754532311"/>
                  </a:ext>
                </a:extLst>
              </a:tr>
              <a:tr h="145366">
                <a:tc>
                  <a:txBody>
                    <a:bodyPr/>
                    <a:lstStyle/>
                    <a:p>
                      <a:r>
                        <a:rPr lang="en-US" sz="1000" b="1" dirty="0">
                          <a:solidFill>
                            <a:schemeClr val="bg1"/>
                          </a:solidFill>
                        </a:rPr>
                        <a:t>Inspiring quotes or photos </a:t>
                      </a:r>
                    </a:p>
                  </a:txBody>
                  <a:tcPr anchor="ctr"/>
                </a:tc>
                <a:tc>
                  <a:txBody>
                    <a:bodyPr/>
                    <a:lstStyle/>
                    <a:p>
                      <a:pPr algn="ctr"/>
                      <a:r>
                        <a:rPr lang="en-US" sz="1000" dirty="0">
                          <a:solidFill>
                            <a:schemeClr val="bg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24%</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844318731"/>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553200"/>
            <a:ext cx="1210588" cy="246221"/>
          </a:xfrm>
          <a:prstGeom prst="rect">
            <a:avLst/>
          </a:prstGeom>
          <a:noFill/>
        </p:spPr>
        <p:txBody>
          <a:bodyPr wrap="none" rtlCol="0">
            <a:spAutoFit/>
          </a:bodyPr>
          <a:lstStyle/>
          <a:p>
            <a:r>
              <a:rPr lang="en-US" sz="1000" dirty="0">
                <a:solidFill>
                  <a:schemeClr val="bg1"/>
                </a:solidFill>
              </a:rPr>
              <a:t>Not asked in 2012</a:t>
            </a:r>
          </a:p>
        </p:txBody>
      </p:sp>
    </p:spTree>
    <p:extLst>
      <p:ext uri="{BB962C8B-B14F-4D97-AF65-F5344CB8AC3E}">
        <p14:creationId xmlns:p14="http://schemas.microsoft.com/office/powerpoint/2010/main" val="4279907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875460543"/>
              </p:ext>
            </p:extLst>
          </p:nvPr>
        </p:nvGraphicFramePr>
        <p:xfrm>
          <a:off x="228600" y="1808481"/>
          <a:ext cx="6629400" cy="4104639"/>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0">
                <a:tc>
                  <a:txBody>
                    <a:bodyPr/>
                    <a:lstStyle/>
                    <a:p>
                      <a:r>
                        <a:rPr lang="en-US" sz="1200" b="0" dirty="0">
                          <a:solidFill>
                            <a:schemeClr val="bg1"/>
                          </a:solidFill>
                        </a:rPr>
                        <a:t>How to videos </a:t>
                      </a:r>
                    </a:p>
                  </a:txBody>
                  <a:tcPr anchor="ctr">
                    <a:noFill/>
                  </a:tcPr>
                </a:tc>
                <a:tc>
                  <a:txBody>
                    <a:bodyPr/>
                    <a:lstStyle/>
                    <a:p>
                      <a:pPr algn="ctr"/>
                      <a:r>
                        <a:rPr lang="en-US" sz="1200" dirty="0">
                          <a:solidFill>
                            <a:schemeClr val="bg1"/>
                          </a:solidFill>
                        </a:rPr>
                        <a:t>69%</a:t>
                      </a:r>
                    </a:p>
                  </a:txBody>
                  <a:tcPr anchor="ctr">
                    <a:noFill/>
                  </a:tcPr>
                </a:tc>
                <a:tc>
                  <a:txBody>
                    <a:bodyPr/>
                    <a:lstStyle/>
                    <a:p>
                      <a:pPr algn="ctr"/>
                      <a:r>
                        <a:rPr lang="en-US" sz="1200" baseline="0" dirty="0">
                          <a:solidFill>
                            <a:schemeClr val="bg1"/>
                          </a:solidFill>
                        </a:rPr>
                        <a:t>68%</a:t>
                      </a:r>
                      <a:r>
                        <a:rPr lang="en-US" sz="1200" baseline="30000" dirty="0">
                          <a:solidFill>
                            <a:schemeClr val="bg1"/>
                          </a:solidFill>
                        </a:rPr>
                        <a:t>(b)</a:t>
                      </a:r>
                    </a:p>
                  </a:txBody>
                  <a:tcPr anchor="ctr">
                    <a:solidFill>
                      <a:schemeClr val="bg1">
                        <a:lumMod val="20000"/>
                        <a:lumOff val="80000"/>
                      </a:schemeClr>
                    </a:solidFill>
                  </a:tcPr>
                </a:tc>
                <a:tc>
                  <a:txBody>
                    <a:bodyPr/>
                    <a:lstStyle/>
                    <a:p>
                      <a:pPr algn="ctr"/>
                      <a:r>
                        <a:rPr lang="en-US" sz="1200" dirty="0">
                          <a:solidFill>
                            <a:schemeClr val="bg1"/>
                          </a:solidFill>
                        </a:rPr>
                        <a:t>71%</a:t>
                      </a:r>
                    </a:p>
                  </a:txBody>
                  <a:tcPr anchor="ctr">
                    <a:solidFill>
                      <a:schemeClr val="bg1">
                        <a:lumMod val="20000"/>
                        <a:lumOff val="80000"/>
                      </a:schemeClr>
                    </a:solidFill>
                  </a:tcPr>
                </a:tc>
                <a:extLst>
                  <a:ext uri="{0D108BD9-81ED-4DB2-BD59-A6C34878D82A}">
                    <a16:rowId xmlns:a16="http://schemas.microsoft.com/office/drawing/2014/main" val="4230878191"/>
                  </a:ext>
                </a:extLst>
              </a:tr>
              <a:tr h="285820">
                <a:tc>
                  <a:txBody>
                    <a:bodyPr/>
                    <a:lstStyle/>
                    <a:p>
                      <a:r>
                        <a:rPr lang="en-US" sz="1200" b="0" dirty="0">
                          <a:solidFill>
                            <a:schemeClr val="bg1"/>
                          </a:solidFill>
                        </a:rPr>
                        <a:t>Special offers and sales </a:t>
                      </a:r>
                    </a:p>
                  </a:txBody>
                  <a:tcPr anchor="ctr">
                    <a:noFill/>
                  </a:tcPr>
                </a:tc>
                <a:tc>
                  <a:txBody>
                    <a:bodyPr/>
                    <a:lstStyle/>
                    <a:p>
                      <a:pPr algn="ctr"/>
                      <a:r>
                        <a:rPr lang="en-US" sz="1200" dirty="0">
                          <a:solidFill>
                            <a:schemeClr val="bg1"/>
                          </a:solidFill>
                        </a:rPr>
                        <a:t>68%</a:t>
                      </a:r>
                    </a:p>
                  </a:txBody>
                  <a:tcPr anchor="ctr">
                    <a:noFill/>
                  </a:tcPr>
                </a:tc>
                <a:tc>
                  <a:txBody>
                    <a:bodyPr/>
                    <a:lstStyle/>
                    <a:p>
                      <a:pPr algn="ctr"/>
                      <a:r>
                        <a:rPr lang="en-US" sz="1200" baseline="0" dirty="0">
                          <a:solidFill>
                            <a:schemeClr val="bg1"/>
                          </a:solidFill>
                        </a:rPr>
                        <a:t>68%</a:t>
                      </a:r>
                      <a:r>
                        <a:rPr lang="en-US" sz="1200" baseline="30000" dirty="0">
                          <a:solidFill>
                            <a:schemeClr val="bg1"/>
                          </a:solidFill>
                        </a:rPr>
                        <a:t>(b)</a:t>
                      </a:r>
                    </a:p>
                  </a:txBody>
                  <a:tcPr anchor="ctr">
                    <a:solidFill>
                      <a:schemeClr val="bg1">
                        <a:lumMod val="20000"/>
                        <a:lumOff val="80000"/>
                      </a:schemeClr>
                    </a:solidFill>
                  </a:tcPr>
                </a:tc>
                <a:tc>
                  <a:txBody>
                    <a:bodyPr/>
                    <a:lstStyle/>
                    <a:p>
                      <a:pPr algn="ctr"/>
                      <a:r>
                        <a:rPr lang="en-US" sz="1200" dirty="0">
                          <a:solidFill>
                            <a:schemeClr val="bg1"/>
                          </a:solidFill>
                        </a:rPr>
                        <a:t>71%</a:t>
                      </a:r>
                    </a:p>
                  </a:txBody>
                  <a:tcPr anchor="ctr">
                    <a:solidFill>
                      <a:schemeClr val="bg1">
                        <a:lumMod val="20000"/>
                        <a:lumOff val="80000"/>
                      </a:schemeClr>
                    </a:solidFill>
                  </a:tcPr>
                </a:tc>
                <a:extLst>
                  <a:ext uri="{0D108BD9-81ED-4DB2-BD59-A6C34878D82A}">
                    <a16:rowId xmlns:a16="http://schemas.microsoft.com/office/drawing/2014/main" val="399659408"/>
                  </a:ext>
                </a:extLst>
              </a:tr>
              <a:tr h="249910">
                <a:tc>
                  <a:txBody>
                    <a:bodyPr/>
                    <a:lstStyle/>
                    <a:p>
                      <a:r>
                        <a:rPr lang="en-US" sz="1200" b="0" dirty="0">
                          <a:solidFill>
                            <a:schemeClr val="bg1"/>
                          </a:solidFill>
                        </a:rPr>
                        <a:t>Product demos</a:t>
                      </a:r>
                    </a:p>
                  </a:txBody>
                  <a:tcPr anchor="ctr">
                    <a:noFill/>
                  </a:tcPr>
                </a:tc>
                <a:tc>
                  <a:txBody>
                    <a:bodyPr/>
                    <a:lstStyle/>
                    <a:p>
                      <a:pPr algn="ctr"/>
                      <a:r>
                        <a:rPr lang="en-US" sz="1200" dirty="0">
                          <a:solidFill>
                            <a:schemeClr val="bg1"/>
                          </a:solidFill>
                        </a:rPr>
                        <a:t>65%</a:t>
                      </a:r>
                    </a:p>
                  </a:txBody>
                  <a:tcPr anchor="ctr">
                    <a:noFill/>
                  </a:tcPr>
                </a:tc>
                <a:tc>
                  <a:txBody>
                    <a:bodyPr/>
                    <a:lstStyle/>
                    <a:p>
                      <a:pPr algn="ctr"/>
                      <a:r>
                        <a:rPr lang="en-US" sz="1200" baseline="0" dirty="0">
                          <a:solidFill>
                            <a:schemeClr val="bg1"/>
                          </a:solidFill>
                        </a:rPr>
                        <a:t>65%</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67%</a:t>
                      </a:r>
                    </a:p>
                  </a:txBody>
                  <a:tcPr anchor="ctr">
                    <a:solidFill>
                      <a:schemeClr val="bg1">
                        <a:lumMod val="20000"/>
                        <a:lumOff val="80000"/>
                      </a:schemeClr>
                    </a:solidFill>
                  </a:tcPr>
                </a:tc>
                <a:extLst>
                  <a:ext uri="{0D108BD9-81ED-4DB2-BD59-A6C34878D82A}">
                    <a16:rowId xmlns:a16="http://schemas.microsoft.com/office/drawing/2014/main" val="2159702854"/>
                  </a:ext>
                </a:extLst>
              </a:tr>
              <a:tr h="137800">
                <a:tc>
                  <a:txBody>
                    <a:bodyPr/>
                    <a:lstStyle/>
                    <a:p>
                      <a:pPr marL="0" algn="l" defTabSz="914400" rtl="0" eaLnBrk="1" latinLnBrk="0" hangingPunct="1"/>
                      <a:r>
                        <a:rPr lang="en-US" sz="1200" b="0" kern="1200" dirty="0">
                          <a:solidFill>
                            <a:schemeClr val="bg1"/>
                          </a:solidFill>
                          <a:latin typeface="+mn-lt"/>
                          <a:ea typeface="+mn-ea"/>
                          <a:cs typeface="+mn-cs"/>
                        </a:rPr>
                        <a:t>Artworks by other artists </a:t>
                      </a:r>
                    </a:p>
                  </a:txBody>
                  <a:tcPr anchor="ctr">
                    <a:noFill/>
                  </a:tcPr>
                </a:tc>
                <a:tc>
                  <a:txBody>
                    <a:bodyPr/>
                    <a:lstStyle/>
                    <a:p>
                      <a:pPr algn="ctr"/>
                      <a:r>
                        <a:rPr lang="en-US" sz="1200" dirty="0">
                          <a:solidFill>
                            <a:schemeClr val="bg1"/>
                          </a:solidFill>
                        </a:rPr>
                        <a:t>65%</a:t>
                      </a:r>
                    </a:p>
                  </a:txBody>
                  <a:tcPr anchor="ctr">
                    <a:noFill/>
                  </a:tcPr>
                </a:tc>
                <a:tc>
                  <a:txBody>
                    <a:bodyPr/>
                    <a:lstStyle/>
                    <a:p>
                      <a:pPr algn="ctr"/>
                      <a:r>
                        <a:rPr lang="en-US" sz="1200" baseline="0" dirty="0">
                          <a:solidFill>
                            <a:schemeClr val="bg1"/>
                          </a:solidFill>
                        </a:rPr>
                        <a:t>65%</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66%</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New product announcements</a:t>
                      </a:r>
                    </a:p>
                  </a:txBody>
                  <a:tcPr anchor="ctr">
                    <a:noFill/>
                  </a:tcPr>
                </a:tc>
                <a:tc>
                  <a:txBody>
                    <a:bodyPr/>
                    <a:lstStyle/>
                    <a:p>
                      <a:pPr algn="ctr"/>
                      <a:r>
                        <a:rPr lang="en-US" sz="1200" dirty="0">
                          <a:solidFill>
                            <a:schemeClr val="bg1"/>
                          </a:solidFill>
                        </a:rPr>
                        <a:t>64%</a:t>
                      </a:r>
                    </a:p>
                  </a:txBody>
                  <a:tcPr anchor="ctr">
                    <a:noFill/>
                  </a:tcPr>
                </a:tc>
                <a:tc>
                  <a:txBody>
                    <a:bodyPr/>
                    <a:lstStyle/>
                    <a:p>
                      <a:pPr algn="ctr"/>
                      <a:r>
                        <a:rPr lang="en-US" sz="1200" baseline="0" dirty="0">
                          <a:solidFill>
                            <a:schemeClr val="bg1"/>
                          </a:solidFill>
                        </a:rPr>
                        <a:t>65%</a:t>
                      </a:r>
                      <a:r>
                        <a:rPr lang="en-US" sz="1200" baseline="30000" dirty="0">
                          <a:solidFill>
                            <a:schemeClr val="bg1"/>
                          </a:solidFill>
                        </a:rPr>
                        <a:t>(b)</a:t>
                      </a:r>
                    </a:p>
                  </a:txBody>
                  <a:tcPr anchor="ctr">
                    <a:solidFill>
                      <a:schemeClr val="bg1">
                        <a:lumMod val="20000"/>
                        <a:lumOff val="80000"/>
                      </a:schemeClr>
                    </a:solidFill>
                  </a:tcPr>
                </a:tc>
                <a:tc>
                  <a:txBody>
                    <a:bodyPr/>
                    <a:lstStyle/>
                    <a:p>
                      <a:pPr algn="ctr"/>
                      <a:r>
                        <a:rPr lang="en-US" sz="1200" dirty="0">
                          <a:solidFill>
                            <a:schemeClr val="bg1"/>
                          </a:solidFill>
                        </a:rPr>
                        <a:t>62%</a:t>
                      </a:r>
                    </a:p>
                  </a:txBody>
                  <a:tcPr anchor="ctr">
                    <a:solidFill>
                      <a:schemeClr val="bg1">
                        <a:lumMod val="20000"/>
                        <a:lumOff val="80000"/>
                      </a:schemeClr>
                    </a:solidFill>
                  </a:tcPr>
                </a:tc>
                <a:extLst>
                  <a:ext uri="{0D108BD9-81ED-4DB2-BD59-A6C34878D82A}">
                    <a16:rowId xmlns:a16="http://schemas.microsoft.com/office/drawing/2014/main" val="1260973540"/>
                  </a:ext>
                </a:extLst>
              </a:tr>
              <a:tr h="0">
                <a:tc>
                  <a:txBody>
                    <a:bodyPr/>
                    <a:lstStyle/>
                    <a:p>
                      <a:r>
                        <a:rPr lang="en-US" sz="1200" b="0" dirty="0">
                          <a:solidFill>
                            <a:schemeClr val="bg1"/>
                          </a:solidFill>
                        </a:rPr>
                        <a:t>Product reviews </a:t>
                      </a:r>
                    </a:p>
                  </a:txBody>
                  <a:tcPr anchor="ctr">
                    <a:noFill/>
                  </a:tcPr>
                </a:tc>
                <a:tc>
                  <a:txBody>
                    <a:bodyPr/>
                    <a:lstStyle/>
                    <a:p>
                      <a:pPr algn="ctr"/>
                      <a:r>
                        <a:rPr lang="en-US" sz="1200" dirty="0">
                          <a:solidFill>
                            <a:schemeClr val="bg1"/>
                          </a:solidFill>
                        </a:rPr>
                        <a:t>61%</a:t>
                      </a:r>
                    </a:p>
                  </a:txBody>
                  <a:tcPr anchor="ctr">
                    <a:noFill/>
                  </a:tcPr>
                </a:tc>
                <a:tc>
                  <a:txBody>
                    <a:bodyPr/>
                    <a:lstStyle/>
                    <a:p>
                      <a:pPr algn="ctr"/>
                      <a:r>
                        <a:rPr lang="en-US" sz="1200" baseline="0" dirty="0">
                          <a:solidFill>
                            <a:schemeClr val="bg1"/>
                          </a:solidFill>
                        </a:rPr>
                        <a:t>62%</a:t>
                      </a:r>
                      <a:r>
                        <a:rPr lang="en-US" sz="1200" baseline="30000" dirty="0">
                          <a:solidFill>
                            <a:schemeClr val="bg1"/>
                          </a:solidFill>
                        </a:rPr>
                        <a:t>(b)</a:t>
                      </a:r>
                    </a:p>
                  </a:txBody>
                  <a:tcPr anchor="ctr">
                    <a:solidFill>
                      <a:schemeClr val="bg1">
                        <a:lumMod val="20000"/>
                        <a:lumOff val="80000"/>
                      </a:schemeClr>
                    </a:solidFill>
                  </a:tcPr>
                </a:tc>
                <a:tc>
                  <a:txBody>
                    <a:bodyPr/>
                    <a:lstStyle/>
                    <a:p>
                      <a:pPr algn="ctr"/>
                      <a:r>
                        <a:rPr lang="en-US" sz="1200" dirty="0">
                          <a:solidFill>
                            <a:schemeClr val="bg1"/>
                          </a:solidFill>
                        </a:rPr>
                        <a:t>60%</a:t>
                      </a:r>
                    </a:p>
                  </a:txBody>
                  <a:tcPr anchor="ctr">
                    <a:solidFill>
                      <a:schemeClr val="bg1">
                        <a:lumMod val="20000"/>
                        <a:lumOff val="80000"/>
                      </a:schemeClr>
                    </a:solidFill>
                  </a:tcPr>
                </a:tc>
                <a:extLst>
                  <a:ext uri="{0D108BD9-81ED-4DB2-BD59-A6C34878D82A}">
                    <a16:rowId xmlns:a16="http://schemas.microsoft.com/office/drawing/2014/main" val="1118177052"/>
                  </a:ext>
                </a:extLst>
              </a:tr>
              <a:tr h="121920">
                <a:tc>
                  <a:txBody>
                    <a:bodyPr/>
                    <a:lstStyle/>
                    <a:p>
                      <a:r>
                        <a:rPr lang="en-US" sz="1200" b="0" dirty="0">
                          <a:solidFill>
                            <a:schemeClr val="bg1"/>
                          </a:solidFill>
                        </a:rPr>
                        <a:t>Quick tips and ideas art </a:t>
                      </a:r>
                    </a:p>
                  </a:txBody>
                  <a:tcPr anchor="ctr">
                    <a:noFill/>
                  </a:tcPr>
                </a:tc>
                <a:tc>
                  <a:txBody>
                    <a:bodyPr/>
                    <a:lstStyle/>
                    <a:p>
                      <a:pPr algn="ctr"/>
                      <a:r>
                        <a:rPr lang="en-US" sz="1200" dirty="0">
                          <a:solidFill>
                            <a:schemeClr val="bg1"/>
                          </a:solidFill>
                        </a:rPr>
                        <a:t>60%</a:t>
                      </a:r>
                    </a:p>
                  </a:txBody>
                  <a:tcPr anchor="ctr">
                    <a:noFill/>
                  </a:tcPr>
                </a:tc>
                <a:tc>
                  <a:txBody>
                    <a:bodyPr/>
                    <a:lstStyle/>
                    <a:p>
                      <a:pPr algn="ctr"/>
                      <a:r>
                        <a:rPr lang="en-US" sz="1200" baseline="0" dirty="0">
                          <a:solidFill>
                            <a:schemeClr val="bg1"/>
                          </a:solidFill>
                        </a:rPr>
                        <a:t>60%</a:t>
                      </a:r>
                      <a:r>
                        <a:rPr lang="en-US" sz="1200" baseline="30000" dirty="0">
                          <a:solidFill>
                            <a:schemeClr val="bg1"/>
                          </a:solidFill>
                        </a:rPr>
                        <a:t>(b)</a:t>
                      </a:r>
                    </a:p>
                  </a:txBody>
                  <a:tcPr anchor="ctr">
                    <a:solidFill>
                      <a:schemeClr val="bg1">
                        <a:lumMod val="20000"/>
                        <a:lumOff val="80000"/>
                      </a:schemeClr>
                    </a:solidFill>
                  </a:tcPr>
                </a:tc>
                <a:tc>
                  <a:txBody>
                    <a:bodyPr/>
                    <a:lstStyle/>
                    <a:p>
                      <a:pPr algn="ctr"/>
                      <a:r>
                        <a:rPr lang="en-US" sz="1200" dirty="0">
                          <a:solidFill>
                            <a:schemeClr val="bg1"/>
                          </a:solidFill>
                        </a:rPr>
                        <a:t>62%</a:t>
                      </a:r>
                    </a:p>
                  </a:txBody>
                  <a:tcPr anchor="ctr">
                    <a:solidFill>
                      <a:schemeClr val="bg1">
                        <a:lumMod val="20000"/>
                        <a:lumOff val="80000"/>
                      </a:schemeClr>
                    </a:solidFill>
                  </a:tcPr>
                </a:tc>
                <a:extLst>
                  <a:ext uri="{0D108BD9-81ED-4DB2-BD59-A6C34878D82A}">
                    <a16:rowId xmlns:a16="http://schemas.microsoft.com/office/drawing/2014/main" val="1281829306"/>
                  </a:ext>
                </a:extLst>
              </a:tr>
              <a:tr h="152400">
                <a:tc>
                  <a:txBody>
                    <a:bodyPr/>
                    <a:lstStyle/>
                    <a:p>
                      <a:r>
                        <a:rPr lang="en-US" sz="1200" b="0" dirty="0">
                          <a:solidFill>
                            <a:schemeClr val="bg1"/>
                          </a:solidFill>
                        </a:rPr>
                        <a:t>Event information </a:t>
                      </a:r>
                    </a:p>
                  </a:txBody>
                  <a:tcPr anchor="ctr">
                    <a:noFill/>
                  </a:tcPr>
                </a:tc>
                <a:tc>
                  <a:txBody>
                    <a:bodyPr/>
                    <a:lstStyle/>
                    <a:p>
                      <a:pPr algn="ctr"/>
                      <a:r>
                        <a:rPr lang="en-US" sz="1200" dirty="0">
                          <a:solidFill>
                            <a:schemeClr val="bg1"/>
                          </a:solidFill>
                        </a:rPr>
                        <a:t>54%</a:t>
                      </a:r>
                    </a:p>
                  </a:txBody>
                  <a:tcPr anchor="ctr">
                    <a:noFill/>
                  </a:tcPr>
                </a:tc>
                <a:tc>
                  <a:txBody>
                    <a:bodyPr/>
                    <a:lstStyle/>
                    <a:p>
                      <a:pPr algn="ctr"/>
                      <a:r>
                        <a:rPr lang="en-US" sz="1200" baseline="0" dirty="0">
                          <a:solidFill>
                            <a:schemeClr val="bg1"/>
                          </a:solidFill>
                        </a:rPr>
                        <a:t>53%</a:t>
                      </a:r>
                      <a:r>
                        <a:rPr lang="en-US" sz="1200" baseline="30000" dirty="0">
                          <a:solidFill>
                            <a:schemeClr val="bg1"/>
                          </a:solidFill>
                        </a:rPr>
                        <a:t>(b)</a:t>
                      </a:r>
                    </a:p>
                  </a:txBody>
                  <a:tcPr anchor="ctr">
                    <a:solidFill>
                      <a:schemeClr val="bg1">
                        <a:lumMod val="20000"/>
                        <a:lumOff val="80000"/>
                      </a:schemeClr>
                    </a:solidFill>
                  </a:tcPr>
                </a:tc>
                <a:tc>
                  <a:txBody>
                    <a:bodyPr/>
                    <a:lstStyle/>
                    <a:p>
                      <a:pPr algn="ctr"/>
                      <a:r>
                        <a:rPr lang="en-US" sz="1200" dirty="0">
                          <a:solidFill>
                            <a:schemeClr val="bg1"/>
                          </a:solidFill>
                        </a:rPr>
                        <a:t>56%</a:t>
                      </a:r>
                    </a:p>
                  </a:txBody>
                  <a:tcPr anchor="ctr">
                    <a:solidFill>
                      <a:schemeClr val="bg1">
                        <a:lumMod val="20000"/>
                        <a:lumOff val="80000"/>
                      </a:schemeClr>
                    </a:solidFill>
                  </a:tcPr>
                </a:tc>
                <a:extLst>
                  <a:ext uri="{0D108BD9-81ED-4DB2-BD59-A6C34878D82A}">
                    <a16:rowId xmlns:a16="http://schemas.microsoft.com/office/drawing/2014/main" val="382403407"/>
                  </a:ext>
                </a:extLst>
              </a:tr>
              <a:tr h="182880">
                <a:tc>
                  <a:txBody>
                    <a:bodyPr/>
                    <a:lstStyle/>
                    <a:p>
                      <a:r>
                        <a:rPr lang="en-US" sz="1200" b="0" dirty="0">
                          <a:solidFill>
                            <a:schemeClr val="bg1"/>
                          </a:solidFill>
                        </a:rPr>
                        <a:t>How to articles</a:t>
                      </a:r>
                    </a:p>
                  </a:txBody>
                  <a:tcPr anchor="ctr">
                    <a:noFill/>
                  </a:tcPr>
                </a:tc>
                <a:tc>
                  <a:txBody>
                    <a:bodyPr/>
                    <a:lstStyle/>
                    <a:p>
                      <a:pPr algn="ctr"/>
                      <a:r>
                        <a:rPr lang="en-US" sz="1200" dirty="0">
                          <a:solidFill>
                            <a:schemeClr val="bg1"/>
                          </a:solidFill>
                        </a:rPr>
                        <a:t>47%</a:t>
                      </a:r>
                    </a:p>
                  </a:txBody>
                  <a:tcPr anchor="ctr">
                    <a:noFill/>
                  </a:tcPr>
                </a:tc>
                <a:tc>
                  <a:txBody>
                    <a:bodyPr/>
                    <a:lstStyle/>
                    <a:p>
                      <a:pPr algn="ctr"/>
                      <a:r>
                        <a:rPr lang="en-US" sz="1200" baseline="0" dirty="0">
                          <a:solidFill>
                            <a:schemeClr val="bg1"/>
                          </a:solidFill>
                        </a:rPr>
                        <a:t>47%</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48%</a:t>
                      </a:r>
                    </a:p>
                  </a:txBody>
                  <a:tcPr anchor="ctr">
                    <a:solidFill>
                      <a:schemeClr val="bg1">
                        <a:lumMod val="20000"/>
                        <a:lumOff val="80000"/>
                      </a:schemeClr>
                    </a:solidFill>
                  </a:tcPr>
                </a:tc>
                <a:extLst>
                  <a:ext uri="{0D108BD9-81ED-4DB2-BD59-A6C34878D82A}">
                    <a16:rowId xmlns:a16="http://schemas.microsoft.com/office/drawing/2014/main" val="1959147208"/>
                  </a:ext>
                </a:extLst>
              </a:tr>
              <a:tr h="182880">
                <a:tc>
                  <a:txBody>
                    <a:bodyPr/>
                    <a:lstStyle/>
                    <a:p>
                      <a:r>
                        <a:rPr lang="en-US" sz="1200" b="0" dirty="0">
                          <a:solidFill>
                            <a:schemeClr val="bg1"/>
                          </a:solidFill>
                        </a:rPr>
                        <a:t>Contests</a:t>
                      </a:r>
                    </a:p>
                  </a:txBody>
                  <a:tcPr anchor="ctr">
                    <a:noFill/>
                  </a:tcPr>
                </a:tc>
                <a:tc>
                  <a:txBody>
                    <a:bodyPr/>
                    <a:lstStyle/>
                    <a:p>
                      <a:pPr algn="ctr"/>
                      <a:r>
                        <a:rPr lang="en-US" sz="1200" dirty="0">
                          <a:solidFill>
                            <a:schemeClr val="bg1"/>
                          </a:solidFill>
                        </a:rPr>
                        <a:t>43%</a:t>
                      </a:r>
                    </a:p>
                  </a:txBody>
                  <a:tcPr anchor="ctr">
                    <a:noFill/>
                  </a:tcPr>
                </a:tc>
                <a:tc>
                  <a:txBody>
                    <a:bodyPr/>
                    <a:lstStyle/>
                    <a:p>
                      <a:pPr algn="ctr"/>
                      <a:r>
                        <a:rPr lang="en-US" sz="1200" baseline="0" dirty="0">
                          <a:solidFill>
                            <a:schemeClr val="bg1"/>
                          </a:solidFill>
                        </a:rPr>
                        <a:t>44%</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43%</a:t>
                      </a:r>
                    </a:p>
                  </a:txBody>
                  <a:tcPr anchor="ctr">
                    <a:solidFill>
                      <a:schemeClr val="bg1">
                        <a:lumMod val="20000"/>
                        <a:lumOff val="80000"/>
                      </a:schemeClr>
                    </a:solidFill>
                  </a:tcPr>
                </a:tc>
                <a:extLst>
                  <a:ext uri="{0D108BD9-81ED-4DB2-BD59-A6C34878D82A}">
                    <a16:rowId xmlns:a16="http://schemas.microsoft.com/office/drawing/2014/main" val="3321876204"/>
                  </a:ext>
                </a:extLst>
              </a:tr>
              <a:tr h="182880">
                <a:tc>
                  <a:txBody>
                    <a:bodyPr/>
                    <a:lstStyle/>
                    <a:p>
                      <a:r>
                        <a:rPr lang="en-US" sz="1200" b="0" dirty="0">
                          <a:solidFill>
                            <a:schemeClr val="bg1"/>
                          </a:solidFill>
                        </a:rPr>
                        <a:t>Artist profiles</a:t>
                      </a:r>
                    </a:p>
                  </a:txBody>
                  <a:tcPr anchor="ctr">
                    <a:noFill/>
                  </a:tcPr>
                </a:tc>
                <a:tc>
                  <a:txBody>
                    <a:bodyPr/>
                    <a:lstStyle/>
                    <a:p>
                      <a:pPr algn="ctr"/>
                      <a:r>
                        <a:rPr lang="en-US" sz="1200" dirty="0">
                          <a:solidFill>
                            <a:schemeClr val="bg1"/>
                          </a:solidFill>
                        </a:rPr>
                        <a:t>40%</a:t>
                      </a:r>
                    </a:p>
                  </a:txBody>
                  <a:tcPr anchor="ctr">
                    <a:noFill/>
                  </a:tcPr>
                </a:tc>
                <a:tc>
                  <a:txBody>
                    <a:bodyPr/>
                    <a:lstStyle/>
                    <a:p>
                      <a:pPr algn="ctr"/>
                      <a:r>
                        <a:rPr lang="en-US" sz="1200" baseline="0" dirty="0">
                          <a:solidFill>
                            <a:schemeClr val="bg1"/>
                          </a:solidFill>
                        </a:rPr>
                        <a:t>41%</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39%</a:t>
                      </a:r>
                    </a:p>
                  </a:txBody>
                  <a:tcPr anchor="ctr">
                    <a:solidFill>
                      <a:schemeClr val="bg1">
                        <a:lumMod val="20000"/>
                        <a:lumOff val="80000"/>
                      </a:schemeClr>
                    </a:solidFill>
                  </a:tcPr>
                </a:tc>
                <a:extLst>
                  <a:ext uri="{0D108BD9-81ED-4DB2-BD59-A6C34878D82A}">
                    <a16:rowId xmlns:a16="http://schemas.microsoft.com/office/drawing/2014/main" val="4034211555"/>
                  </a:ext>
                </a:extLst>
              </a:tr>
              <a:tr h="137160">
                <a:tc>
                  <a:txBody>
                    <a:bodyPr/>
                    <a:lstStyle/>
                    <a:p>
                      <a:r>
                        <a:rPr lang="en-US" sz="1200" b="0" dirty="0">
                          <a:solidFill>
                            <a:schemeClr val="bg1"/>
                          </a:solidFill>
                        </a:rPr>
                        <a:t>Inspiring quotes or photos </a:t>
                      </a:r>
                    </a:p>
                  </a:txBody>
                  <a:tcPr anchor="ctr">
                    <a:noFill/>
                  </a:tcPr>
                </a:tc>
                <a:tc>
                  <a:txBody>
                    <a:bodyPr/>
                    <a:lstStyle/>
                    <a:p>
                      <a:pPr algn="ctr"/>
                      <a:r>
                        <a:rPr lang="en-US" sz="1200" dirty="0">
                          <a:solidFill>
                            <a:schemeClr val="bg1"/>
                          </a:solidFill>
                        </a:rPr>
                        <a:t>25%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93939"/>
                          </a:solidFill>
                          <a:effectLst/>
                          <a:uLnTx/>
                          <a:uFillTx/>
                          <a:latin typeface="Arial"/>
                          <a:ea typeface="+mn-ea"/>
                          <a:cs typeface="+mn-cs"/>
                        </a:rPr>
                        <a:t>25%</a:t>
                      </a:r>
                      <a:endParaRPr kumimoji="0" lang="en-US" sz="1200" b="0" i="0" u="none" strike="noStrike" kern="1200" cap="none" spc="0" normalizeH="0" baseline="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24%</a:t>
                      </a:r>
                    </a:p>
                  </a:txBody>
                  <a:tcPr anchor="ctr">
                    <a:solidFill>
                      <a:schemeClr val="bg1">
                        <a:lumMod val="20000"/>
                        <a:lumOff val="80000"/>
                      </a:schemeClr>
                    </a:solidFill>
                  </a:tcPr>
                </a:tc>
                <a:extLst>
                  <a:ext uri="{0D108BD9-81ED-4DB2-BD59-A6C34878D82A}">
                    <a16:rowId xmlns:a16="http://schemas.microsoft.com/office/drawing/2014/main" val="1478962705"/>
                  </a:ext>
                </a:extLst>
              </a:tr>
              <a:tr h="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ysClr val="windowText" lastClr="000000"/>
                          </a:solidFill>
                        </a:rPr>
                        <a:t>7,090</a:t>
                      </a:r>
                    </a:p>
                  </a:txBody>
                  <a:tcPr anchor="ctr">
                    <a:noFill/>
                  </a:tcPr>
                </a:tc>
                <a:tc>
                  <a:txBody>
                    <a:bodyPr/>
                    <a:lstStyle/>
                    <a:p>
                      <a:pPr algn="ctr"/>
                      <a:r>
                        <a:rPr lang="en-US" sz="1200" dirty="0">
                          <a:solidFill>
                            <a:sysClr val="windowText" lastClr="000000"/>
                          </a:solidFill>
                        </a:rPr>
                        <a:t>4,466</a:t>
                      </a:r>
                    </a:p>
                  </a:txBody>
                  <a:tcPr anchor="ctr">
                    <a:solidFill>
                      <a:schemeClr val="bg1">
                        <a:lumMod val="20000"/>
                        <a:lumOff val="80000"/>
                      </a:schemeClr>
                    </a:solidFill>
                  </a:tcPr>
                </a:tc>
                <a:tc>
                  <a:txBody>
                    <a:bodyPr/>
                    <a:lstStyle/>
                    <a:p>
                      <a:pPr algn="ctr"/>
                      <a:r>
                        <a:rPr lang="en-US" sz="1200" dirty="0">
                          <a:solidFill>
                            <a:sysClr val="windowText" lastClr="000000"/>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3214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20. What kinds of content would you like your favorite art materials stores to post on social media?</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56</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29540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295400"/>
            <a:ext cx="612648" cy="417577"/>
          </a:xfrm>
          <a:prstGeom prst="rect">
            <a:avLst/>
          </a:prstGeom>
        </p:spPr>
      </p:pic>
      <p:sp>
        <p:nvSpPr>
          <p:cNvPr id="7" name="Text Placeholder 6">
            <a:extLst>
              <a:ext uri="{FF2B5EF4-FFF2-40B4-BE49-F238E27FC236}">
                <a16:creationId xmlns:a16="http://schemas.microsoft.com/office/drawing/2014/main" id="{C8ACC587-82A5-4FA3-8E53-3D2943FC61BE}"/>
              </a:ext>
            </a:extLst>
          </p:cNvPr>
          <p:cNvSpPr txBox="1">
            <a:spLocks/>
          </p:cNvSpPr>
          <p:nvPr/>
        </p:nvSpPr>
        <p:spPr>
          <a:xfrm>
            <a:off x="228600" y="59436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12 responses.  </a:t>
            </a:r>
          </a:p>
        </p:txBody>
      </p:sp>
      <p:sp>
        <p:nvSpPr>
          <p:cNvPr id="8" name="TextBox 7">
            <a:extLst>
              <a:ext uri="{FF2B5EF4-FFF2-40B4-BE49-F238E27FC236}">
                <a16:creationId xmlns:a16="http://schemas.microsoft.com/office/drawing/2014/main" id="{BFEE78D1-78FE-4B73-BB60-27C42B4F9A35}"/>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641438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768186878"/>
              </p:ext>
            </p:extLst>
          </p:nvPr>
        </p:nvGraphicFramePr>
        <p:xfrm>
          <a:off x="228600" y="1960880"/>
          <a:ext cx="6629401" cy="4011816"/>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139876">
                <a:tc>
                  <a:txBody>
                    <a:bodyPr/>
                    <a:lstStyle/>
                    <a:p>
                      <a:r>
                        <a:rPr lang="en-US" sz="1200" b="0" dirty="0">
                          <a:solidFill>
                            <a:schemeClr val="bg1"/>
                          </a:solidFill>
                        </a:rPr>
                        <a:t>How to videos </a:t>
                      </a:r>
                    </a:p>
                  </a:txBody>
                  <a:tcPr anchor="ctr">
                    <a:noFill/>
                  </a:tcPr>
                </a:tc>
                <a:tc>
                  <a:txBody>
                    <a:bodyPr/>
                    <a:lstStyle/>
                    <a:p>
                      <a:pPr algn="ctr"/>
                      <a:r>
                        <a:rPr lang="en-US" sz="1200" baseline="0" dirty="0">
                          <a:solidFill>
                            <a:schemeClr val="bg1"/>
                          </a:solidFill>
                        </a:rPr>
                        <a:t>69%</a:t>
                      </a:r>
                    </a:p>
                  </a:txBody>
                  <a:tcPr anchor="ctr">
                    <a:noFill/>
                  </a:tcPr>
                </a:tc>
                <a:tc>
                  <a:txBody>
                    <a:bodyPr/>
                    <a:lstStyle/>
                    <a:p>
                      <a:pPr algn="ctr"/>
                      <a:r>
                        <a:rPr lang="en-US" sz="1200" dirty="0">
                          <a:solidFill>
                            <a:schemeClr val="bg1"/>
                          </a:solidFill>
                        </a:rPr>
                        <a:t>61%</a:t>
                      </a:r>
                    </a:p>
                  </a:txBody>
                  <a:tcPr anchor="ctr">
                    <a:noFill/>
                  </a:tcPr>
                </a:tc>
                <a:tc>
                  <a:txBody>
                    <a:bodyPr/>
                    <a:lstStyle/>
                    <a:p>
                      <a:pPr algn="ctr"/>
                      <a:r>
                        <a:rPr lang="en-US" sz="1200" dirty="0">
                          <a:solidFill>
                            <a:schemeClr val="bg1"/>
                          </a:solidFill>
                        </a:rPr>
                        <a:t>70%</a:t>
                      </a:r>
                    </a:p>
                  </a:txBody>
                  <a:tcPr anchor="ctr">
                    <a:noFill/>
                  </a:tcPr>
                </a:tc>
                <a:extLst>
                  <a:ext uri="{0D108BD9-81ED-4DB2-BD59-A6C34878D82A}">
                    <a16:rowId xmlns:a16="http://schemas.microsoft.com/office/drawing/2014/main" val="4230878191"/>
                  </a:ext>
                </a:extLst>
              </a:tr>
              <a:tr h="0">
                <a:tc>
                  <a:txBody>
                    <a:bodyPr/>
                    <a:lstStyle/>
                    <a:p>
                      <a:r>
                        <a:rPr lang="en-US" sz="1200" b="0" dirty="0">
                          <a:solidFill>
                            <a:schemeClr val="bg1"/>
                          </a:solidFill>
                        </a:rPr>
                        <a:t>Special offers and sales </a:t>
                      </a:r>
                    </a:p>
                  </a:txBody>
                  <a:tcPr anchor="ctr">
                    <a:noFill/>
                  </a:tcPr>
                </a:tc>
                <a:tc>
                  <a:txBody>
                    <a:bodyPr/>
                    <a:lstStyle/>
                    <a:p>
                      <a:pPr algn="ctr"/>
                      <a:r>
                        <a:rPr lang="en-US" sz="1200" baseline="0" dirty="0">
                          <a:solidFill>
                            <a:schemeClr val="bg1"/>
                          </a:solidFill>
                        </a:rPr>
                        <a:t>70%</a:t>
                      </a:r>
                    </a:p>
                  </a:txBody>
                  <a:tcPr anchor="ctr">
                    <a:noFill/>
                  </a:tcPr>
                </a:tc>
                <a:tc>
                  <a:txBody>
                    <a:bodyPr/>
                    <a:lstStyle/>
                    <a:p>
                      <a:pPr algn="ctr"/>
                      <a:r>
                        <a:rPr lang="en-US" sz="1200" dirty="0">
                          <a:solidFill>
                            <a:schemeClr val="bg1"/>
                          </a:solidFill>
                        </a:rPr>
                        <a:t>70%</a:t>
                      </a:r>
                    </a:p>
                  </a:txBody>
                  <a:tcPr anchor="ctr">
                    <a:noFill/>
                  </a:tcPr>
                </a:tc>
                <a:tc>
                  <a:txBody>
                    <a:bodyPr/>
                    <a:lstStyle/>
                    <a:p>
                      <a:pPr algn="ctr"/>
                      <a:r>
                        <a:rPr lang="en-US" sz="1200" dirty="0">
                          <a:solidFill>
                            <a:schemeClr val="bg1"/>
                          </a:solidFill>
                        </a:rPr>
                        <a:t>68%</a:t>
                      </a:r>
                    </a:p>
                  </a:txBody>
                  <a:tcPr anchor="ctr">
                    <a:noFill/>
                  </a:tcPr>
                </a:tc>
                <a:extLst>
                  <a:ext uri="{0D108BD9-81ED-4DB2-BD59-A6C34878D82A}">
                    <a16:rowId xmlns:a16="http://schemas.microsoft.com/office/drawing/2014/main" val="399659408"/>
                  </a:ext>
                </a:extLst>
              </a:tr>
              <a:tr h="124636">
                <a:tc>
                  <a:txBody>
                    <a:bodyPr/>
                    <a:lstStyle/>
                    <a:p>
                      <a:r>
                        <a:rPr lang="en-US" sz="1200" b="0" dirty="0">
                          <a:solidFill>
                            <a:schemeClr val="bg1"/>
                          </a:solidFill>
                        </a:rPr>
                        <a:t>Product demos</a:t>
                      </a:r>
                    </a:p>
                  </a:txBody>
                  <a:tcPr anchor="ctr">
                    <a:noFill/>
                  </a:tcPr>
                </a:tc>
                <a:tc>
                  <a:txBody>
                    <a:bodyPr/>
                    <a:lstStyle/>
                    <a:p>
                      <a:pPr algn="ctr"/>
                      <a:r>
                        <a:rPr lang="en-US" sz="1200" baseline="0" dirty="0">
                          <a:solidFill>
                            <a:schemeClr val="bg1"/>
                          </a:solidFill>
                        </a:rPr>
                        <a:t>67%</a:t>
                      </a:r>
                    </a:p>
                  </a:txBody>
                  <a:tcPr anchor="ctr">
                    <a:noFill/>
                  </a:tcPr>
                </a:tc>
                <a:tc>
                  <a:txBody>
                    <a:bodyPr/>
                    <a:lstStyle/>
                    <a:p>
                      <a:pPr algn="ctr"/>
                      <a:r>
                        <a:rPr lang="en-US" sz="1200" dirty="0">
                          <a:solidFill>
                            <a:schemeClr val="bg1"/>
                          </a:solidFill>
                        </a:rPr>
                        <a:t>67%</a:t>
                      </a:r>
                    </a:p>
                  </a:txBody>
                  <a:tcPr anchor="ctr">
                    <a:noFill/>
                  </a:tcPr>
                </a:tc>
                <a:tc>
                  <a:txBody>
                    <a:bodyPr/>
                    <a:lstStyle/>
                    <a:p>
                      <a:pPr algn="ctr"/>
                      <a:r>
                        <a:rPr lang="en-US" sz="1200" dirty="0">
                          <a:solidFill>
                            <a:schemeClr val="bg1"/>
                          </a:solidFill>
                        </a:rPr>
                        <a:t>65%</a:t>
                      </a:r>
                    </a:p>
                  </a:txBody>
                  <a:tcPr anchor="ctr">
                    <a:noFill/>
                  </a:tcPr>
                </a:tc>
                <a:extLst>
                  <a:ext uri="{0D108BD9-81ED-4DB2-BD59-A6C34878D82A}">
                    <a16:rowId xmlns:a16="http://schemas.microsoft.com/office/drawing/2014/main" val="2159702854"/>
                  </a:ext>
                </a:extLst>
              </a:tr>
              <a:tr h="0">
                <a:tc>
                  <a:txBody>
                    <a:bodyPr/>
                    <a:lstStyle/>
                    <a:p>
                      <a:pPr marL="0" algn="l" defTabSz="914400" rtl="0" eaLnBrk="1" latinLnBrk="0" hangingPunct="1"/>
                      <a:r>
                        <a:rPr lang="en-US" sz="1200" b="0" kern="1200" dirty="0">
                          <a:solidFill>
                            <a:schemeClr val="bg1"/>
                          </a:solidFill>
                          <a:latin typeface="+mn-lt"/>
                          <a:ea typeface="+mn-ea"/>
                          <a:cs typeface="+mn-cs"/>
                        </a:rPr>
                        <a:t>Artworks by other artists </a:t>
                      </a:r>
                    </a:p>
                  </a:txBody>
                  <a:tcPr anchor="ctr">
                    <a:noFill/>
                  </a:tcPr>
                </a:tc>
                <a:tc>
                  <a:txBody>
                    <a:bodyPr/>
                    <a:lstStyle/>
                    <a:p>
                      <a:pPr algn="ctr"/>
                      <a:r>
                        <a:rPr lang="en-US" sz="1200" baseline="0" dirty="0">
                          <a:solidFill>
                            <a:schemeClr val="bg1"/>
                          </a:solidFill>
                        </a:rPr>
                        <a:t>74%</a:t>
                      </a:r>
                    </a:p>
                  </a:txBody>
                  <a:tcPr anchor="ctr">
                    <a:noFill/>
                  </a:tcPr>
                </a:tc>
                <a:tc>
                  <a:txBody>
                    <a:bodyPr/>
                    <a:lstStyle/>
                    <a:p>
                      <a:pPr algn="ctr"/>
                      <a:r>
                        <a:rPr lang="en-US" sz="1200" dirty="0">
                          <a:solidFill>
                            <a:schemeClr val="bg1"/>
                          </a:solidFill>
                        </a:rPr>
                        <a:t>64%</a:t>
                      </a:r>
                    </a:p>
                  </a:txBody>
                  <a:tcPr anchor="ctr">
                    <a:noFill/>
                  </a:tcPr>
                </a:tc>
                <a:tc>
                  <a:txBody>
                    <a:bodyPr/>
                    <a:lstStyle/>
                    <a:p>
                      <a:pPr algn="ctr"/>
                      <a:r>
                        <a:rPr lang="en-US" sz="1200" dirty="0">
                          <a:solidFill>
                            <a:schemeClr val="bg1"/>
                          </a:solidFill>
                        </a:rPr>
                        <a:t>64%</a:t>
                      </a:r>
                    </a:p>
                  </a:txBody>
                  <a:tcPr anchor="ctr">
                    <a:noFill/>
                  </a:tcPr>
                </a:tc>
                <a:extLst>
                  <a:ext uri="{0D108BD9-81ED-4DB2-BD59-A6C34878D82A}">
                    <a16:rowId xmlns:a16="http://schemas.microsoft.com/office/drawing/2014/main" val="3343760334"/>
                  </a:ext>
                </a:extLst>
              </a:tr>
              <a:tr h="0">
                <a:tc>
                  <a:txBody>
                    <a:bodyPr/>
                    <a:lstStyle/>
                    <a:p>
                      <a:r>
                        <a:rPr lang="en-US" sz="1200" b="0" dirty="0">
                          <a:solidFill>
                            <a:schemeClr val="bg1"/>
                          </a:solidFill>
                        </a:rPr>
                        <a:t>New product announcements</a:t>
                      </a:r>
                    </a:p>
                  </a:txBody>
                  <a:tcPr anchor="ctr">
                    <a:noFill/>
                  </a:tcPr>
                </a:tc>
                <a:tc>
                  <a:txBody>
                    <a:bodyPr/>
                    <a:lstStyle/>
                    <a:p>
                      <a:pPr algn="ctr"/>
                      <a:r>
                        <a:rPr lang="en-US" sz="1200" baseline="0" dirty="0">
                          <a:solidFill>
                            <a:schemeClr val="bg1"/>
                          </a:solidFill>
                        </a:rPr>
                        <a:t>60%</a:t>
                      </a:r>
                    </a:p>
                  </a:txBody>
                  <a:tcPr anchor="ctr">
                    <a:noFill/>
                  </a:tcPr>
                </a:tc>
                <a:tc>
                  <a:txBody>
                    <a:bodyPr/>
                    <a:lstStyle/>
                    <a:p>
                      <a:pPr algn="ctr"/>
                      <a:r>
                        <a:rPr lang="en-US" sz="1200" dirty="0">
                          <a:solidFill>
                            <a:schemeClr val="bg1"/>
                          </a:solidFill>
                        </a:rPr>
                        <a:t>69%</a:t>
                      </a:r>
                    </a:p>
                  </a:txBody>
                  <a:tcPr anchor="ctr">
                    <a:noFill/>
                  </a:tcPr>
                </a:tc>
                <a:tc>
                  <a:txBody>
                    <a:bodyPr/>
                    <a:lstStyle/>
                    <a:p>
                      <a:pPr algn="ctr"/>
                      <a:r>
                        <a:rPr lang="en-US" sz="1200" dirty="0">
                          <a:solidFill>
                            <a:schemeClr val="bg1"/>
                          </a:solidFill>
                        </a:rPr>
                        <a:t>64%</a:t>
                      </a:r>
                    </a:p>
                  </a:txBody>
                  <a:tcPr anchor="ctr">
                    <a:noFill/>
                  </a:tcPr>
                </a:tc>
                <a:extLst>
                  <a:ext uri="{0D108BD9-81ED-4DB2-BD59-A6C34878D82A}">
                    <a16:rowId xmlns:a16="http://schemas.microsoft.com/office/drawing/2014/main" val="1260973540"/>
                  </a:ext>
                </a:extLst>
              </a:tr>
              <a:tr h="139876">
                <a:tc>
                  <a:txBody>
                    <a:bodyPr/>
                    <a:lstStyle/>
                    <a:p>
                      <a:r>
                        <a:rPr lang="en-US" sz="1200" b="0" dirty="0">
                          <a:solidFill>
                            <a:schemeClr val="bg1"/>
                          </a:solidFill>
                        </a:rPr>
                        <a:t>Product reviews </a:t>
                      </a:r>
                    </a:p>
                  </a:txBody>
                  <a:tcPr anchor="ctr">
                    <a:noFill/>
                  </a:tcPr>
                </a:tc>
                <a:tc>
                  <a:txBody>
                    <a:bodyPr/>
                    <a:lstStyle/>
                    <a:p>
                      <a:pPr algn="ctr"/>
                      <a:r>
                        <a:rPr lang="en-US" sz="1200" baseline="0" dirty="0">
                          <a:solidFill>
                            <a:schemeClr val="bg1"/>
                          </a:solidFill>
                        </a:rPr>
                        <a:t>61%</a:t>
                      </a:r>
                    </a:p>
                  </a:txBody>
                  <a:tcPr anchor="ctr">
                    <a:noFill/>
                  </a:tcPr>
                </a:tc>
                <a:tc>
                  <a:txBody>
                    <a:bodyPr/>
                    <a:lstStyle/>
                    <a:p>
                      <a:pPr algn="ctr"/>
                      <a:r>
                        <a:rPr lang="en-US" sz="1200" dirty="0">
                          <a:solidFill>
                            <a:schemeClr val="bg1"/>
                          </a:solidFill>
                        </a:rPr>
                        <a:t>66%</a:t>
                      </a:r>
                    </a:p>
                  </a:txBody>
                  <a:tcPr anchor="ctr">
                    <a:noFill/>
                  </a:tcPr>
                </a:tc>
                <a:tc>
                  <a:txBody>
                    <a:bodyPr/>
                    <a:lstStyle/>
                    <a:p>
                      <a:pPr algn="ctr"/>
                      <a:r>
                        <a:rPr lang="en-US" sz="1200" dirty="0">
                          <a:solidFill>
                            <a:schemeClr val="bg1"/>
                          </a:solidFill>
                        </a:rPr>
                        <a:t>61%</a:t>
                      </a:r>
                    </a:p>
                  </a:txBody>
                  <a:tcPr anchor="ctr">
                    <a:noFill/>
                  </a:tcPr>
                </a:tc>
                <a:extLst>
                  <a:ext uri="{0D108BD9-81ED-4DB2-BD59-A6C34878D82A}">
                    <a16:rowId xmlns:a16="http://schemas.microsoft.com/office/drawing/2014/main" val="1118177052"/>
                  </a:ext>
                </a:extLst>
              </a:tr>
              <a:tr h="0">
                <a:tc>
                  <a:txBody>
                    <a:bodyPr/>
                    <a:lstStyle/>
                    <a:p>
                      <a:r>
                        <a:rPr lang="en-US" sz="1200" b="0" dirty="0">
                          <a:solidFill>
                            <a:schemeClr val="bg1"/>
                          </a:solidFill>
                        </a:rPr>
                        <a:t>Quick tips and ideas art </a:t>
                      </a:r>
                    </a:p>
                  </a:txBody>
                  <a:tcPr anchor="ctr">
                    <a:noFill/>
                  </a:tcPr>
                </a:tc>
                <a:tc>
                  <a:txBody>
                    <a:bodyPr/>
                    <a:lstStyle/>
                    <a:p>
                      <a:pPr algn="ctr"/>
                      <a:r>
                        <a:rPr lang="en-US" sz="1200" baseline="0" dirty="0">
                          <a:solidFill>
                            <a:schemeClr val="bg1"/>
                          </a:solidFill>
                        </a:rPr>
                        <a:t>65%</a:t>
                      </a:r>
                    </a:p>
                  </a:txBody>
                  <a:tcPr anchor="ctr">
                    <a:noFill/>
                  </a:tcPr>
                </a:tc>
                <a:tc>
                  <a:txBody>
                    <a:bodyPr/>
                    <a:lstStyle/>
                    <a:p>
                      <a:pPr algn="ctr"/>
                      <a:r>
                        <a:rPr lang="en-US" sz="1200" dirty="0">
                          <a:solidFill>
                            <a:schemeClr val="bg1"/>
                          </a:solidFill>
                        </a:rPr>
                        <a:t>53%</a:t>
                      </a:r>
                    </a:p>
                  </a:txBody>
                  <a:tcPr anchor="ctr">
                    <a:noFill/>
                  </a:tcPr>
                </a:tc>
                <a:tc>
                  <a:txBody>
                    <a:bodyPr/>
                    <a:lstStyle/>
                    <a:p>
                      <a:pPr algn="ctr"/>
                      <a:r>
                        <a:rPr lang="en-US" sz="1200" dirty="0">
                          <a:solidFill>
                            <a:schemeClr val="bg1"/>
                          </a:solidFill>
                        </a:rPr>
                        <a:t>60%</a:t>
                      </a:r>
                    </a:p>
                  </a:txBody>
                  <a:tcPr anchor="ctr">
                    <a:noFill/>
                  </a:tcPr>
                </a:tc>
                <a:extLst>
                  <a:ext uri="{0D108BD9-81ED-4DB2-BD59-A6C34878D82A}">
                    <a16:rowId xmlns:a16="http://schemas.microsoft.com/office/drawing/2014/main" val="397109603"/>
                  </a:ext>
                </a:extLst>
              </a:tr>
              <a:tr h="124636">
                <a:tc>
                  <a:txBody>
                    <a:bodyPr/>
                    <a:lstStyle/>
                    <a:p>
                      <a:r>
                        <a:rPr lang="en-US" sz="1200" b="0" dirty="0">
                          <a:solidFill>
                            <a:schemeClr val="bg1"/>
                          </a:solidFill>
                        </a:rPr>
                        <a:t>Event information </a:t>
                      </a:r>
                    </a:p>
                  </a:txBody>
                  <a:tcPr anchor="ctr">
                    <a:noFill/>
                  </a:tcPr>
                </a:tc>
                <a:tc>
                  <a:txBody>
                    <a:bodyPr/>
                    <a:lstStyle/>
                    <a:p>
                      <a:pPr algn="ctr"/>
                      <a:r>
                        <a:rPr lang="en-US" sz="1200" baseline="0" dirty="0">
                          <a:solidFill>
                            <a:schemeClr val="bg1"/>
                          </a:solidFill>
                        </a:rPr>
                        <a:t>61%</a:t>
                      </a:r>
                    </a:p>
                  </a:txBody>
                  <a:tcPr anchor="ctr">
                    <a:noFill/>
                  </a:tcPr>
                </a:tc>
                <a:tc>
                  <a:txBody>
                    <a:bodyPr/>
                    <a:lstStyle/>
                    <a:p>
                      <a:pPr algn="ctr"/>
                      <a:r>
                        <a:rPr lang="en-US" sz="1200" dirty="0">
                          <a:solidFill>
                            <a:schemeClr val="bg1"/>
                          </a:solidFill>
                        </a:rPr>
                        <a:t>54%</a:t>
                      </a:r>
                    </a:p>
                  </a:txBody>
                  <a:tcPr anchor="ctr">
                    <a:noFill/>
                  </a:tcPr>
                </a:tc>
                <a:tc>
                  <a:txBody>
                    <a:bodyPr/>
                    <a:lstStyle/>
                    <a:p>
                      <a:pPr algn="ctr"/>
                      <a:r>
                        <a:rPr lang="en-US" sz="1200" dirty="0">
                          <a:solidFill>
                            <a:schemeClr val="bg1"/>
                          </a:solidFill>
                        </a:rPr>
                        <a:t>53%</a:t>
                      </a:r>
                    </a:p>
                  </a:txBody>
                  <a:tcPr anchor="ctr">
                    <a:noFill/>
                  </a:tcPr>
                </a:tc>
                <a:extLst>
                  <a:ext uri="{0D108BD9-81ED-4DB2-BD59-A6C34878D82A}">
                    <a16:rowId xmlns:a16="http://schemas.microsoft.com/office/drawing/2014/main" val="1258902560"/>
                  </a:ext>
                </a:extLst>
              </a:tr>
              <a:tr h="0">
                <a:tc>
                  <a:txBody>
                    <a:bodyPr/>
                    <a:lstStyle/>
                    <a:p>
                      <a:r>
                        <a:rPr lang="en-US" sz="1200" b="0" dirty="0">
                          <a:solidFill>
                            <a:schemeClr val="bg1"/>
                          </a:solidFill>
                        </a:rPr>
                        <a:t>How to articles</a:t>
                      </a:r>
                    </a:p>
                  </a:txBody>
                  <a:tcPr anchor="ctr">
                    <a:noFill/>
                  </a:tcPr>
                </a:tc>
                <a:tc>
                  <a:txBody>
                    <a:bodyPr/>
                    <a:lstStyle/>
                    <a:p>
                      <a:pPr algn="ctr"/>
                      <a:r>
                        <a:rPr lang="en-US" sz="1200" baseline="0" dirty="0">
                          <a:solidFill>
                            <a:schemeClr val="bg1"/>
                          </a:solidFill>
                        </a:rPr>
                        <a:t>47%</a:t>
                      </a:r>
                    </a:p>
                  </a:txBody>
                  <a:tcPr anchor="ctr">
                    <a:noFill/>
                  </a:tcPr>
                </a:tc>
                <a:tc>
                  <a:txBody>
                    <a:bodyPr/>
                    <a:lstStyle/>
                    <a:p>
                      <a:pPr algn="ctr"/>
                      <a:r>
                        <a:rPr lang="en-US" sz="1200" dirty="0">
                          <a:solidFill>
                            <a:schemeClr val="bg1"/>
                          </a:solidFill>
                        </a:rPr>
                        <a:t>41%</a:t>
                      </a:r>
                    </a:p>
                  </a:txBody>
                  <a:tcPr anchor="ctr">
                    <a:noFill/>
                  </a:tcPr>
                </a:tc>
                <a:tc>
                  <a:txBody>
                    <a:bodyPr/>
                    <a:lstStyle/>
                    <a:p>
                      <a:pPr algn="ctr"/>
                      <a:r>
                        <a:rPr lang="en-US" sz="1200" dirty="0">
                          <a:solidFill>
                            <a:schemeClr val="bg1"/>
                          </a:solidFill>
                        </a:rPr>
                        <a:t>48%</a:t>
                      </a:r>
                    </a:p>
                  </a:txBody>
                  <a:tcPr anchor="ctr">
                    <a:noFill/>
                  </a:tcPr>
                </a:tc>
                <a:extLst>
                  <a:ext uri="{0D108BD9-81ED-4DB2-BD59-A6C34878D82A}">
                    <a16:rowId xmlns:a16="http://schemas.microsoft.com/office/drawing/2014/main" val="410731987"/>
                  </a:ext>
                </a:extLst>
              </a:tr>
              <a:tr h="185596">
                <a:tc>
                  <a:txBody>
                    <a:bodyPr/>
                    <a:lstStyle/>
                    <a:p>
                      <a:r>
                        <a:rPr lang="en-US" sz="1200" b="0" dirty="0">
                          <a:solidFill>
                            <a:schemeClr val="bg1"/>
                          </a:solidFill>
                        </a:rPr>
                        <a:t>Contests</a:t>
                      </a:r>
                    </a:p>
                  </a:txBody>
                  <a:tcPr anchor="ctr">
                    <a:noFill/>
                  </a:tcPr>
                </a:tc>
                <a:tc>
                  <a:txBody>
                    <a:bodyPr/>
                    <a:lstStyle/>
                    <a:p>
                      <a:pPr algn="ctr"/>
                      <a:r>
                        <a:rPr lang="en-US" sz="1200" baseline="0" dirty="0">
                          <a:solidFill>
                            <a:schemeClr val="bg1"/>
                          </a:solidFill>
                        </a:rPr>
                        <a:t>53%</a:t>
                      </a:r>
                    </a:p>
                  </a:txBody>
                  <a:tcPr anchor="ctr">
                    <a:noFill/>
                  </a:tcPr>
                </a:tc>
                <a:tc>
                  <a:txBody>
                    <a:bodyPr/>
                    <a:lstStyle/>
                    <a:p>
                      <a:pPr algn="ctr"/>
                      <a:r>
                        <a:rPr lang="en-US" sz="1200" dirty="0">
                          <a:solidFill>
                            <a:schemeClr val="bg1"/>
                          </a:solidFill>
                        </a:rPr>
                        <a:t>43%</a:t>
                      </a:r>
                    </a:p>
                  </a:txBody>
                  <a:tcPr anchor="ctr">
                    <a:noFill/>
                  </a:tcPr>
                </a:tc>
                <a:tc>
                  <a:txBody>
                    <a:bodyPr/>
                    <a:lstStyle/>
                    <a:p>
                      <a:pPr algn="ctr"/>
                      <a:r>
                        <a:rPr lang="en-US" sz="1200" dirty="0">
                          <a:solidFill>
                            <a:schemeClr val="bg1"/>
                          </a:solidFill>
                        </a:rPr>
                        <a:t>42%</a:t>
                      </a:r>
                    </a:p>
                  </a:txBody>
                  <a:tcPr anchor="ctr">
                    <a:noFill/>
                  </a:tcPr>
                </a:tc>
                <a:extLst>
                  <a:ext uri="{0D108BD9-81ED-4DB2-BD59-A6C34878D82A}">
                    <a16:rowId xmlns:a16="http://schemas.microsoft.com/office/drawing/2014/main" val="2245520876"/>
                  </a:ext>
                </a:extLst>
              </a:tr>
              <a:tr h="139876">
                <a:tc>
                  <a:txBody>
                    <a:bodyPr/>
                    <a:lstStyle/>
                    <a:p>
                      <a:r>
                        <a:rPr lang="en-US" sz="1200" b="0" dirty="0">
                          <a:solidFill>
                            <a:schemeClr val="bg1"/>
                          </a:solidFill>
                        </a:rPr>
                        <a:t>Artist profiles</a:t>
                      </a:r>
                    </a:p>
                  </a:txBody>
                  <a:tcPr anchor="ctr">
                    <a:noFill/>
                  </a:tcPr>
                </a:tc>
                <a:tc>
                  <a:txBody>
                    <a:bodyPr/>
                    <a:lstStyle/>
                    <a:p>
                      <a:pPr algn="ctr"/>
                      <a:r>
                        <a:rPr lang="en-US" sz="1200" baseline="0" dirty="0">
                          <a:solidFill>
                            <a:schemeClr val="bg1"/>
                          </a:solidFill>
                        </a:rPr>
                        <a:t>52%</a:t>
                      </a:r>
                    </a:p>
                  </a:txBody>
                  <a:tcPr anchor="ctr">
                    <a:noFill/>
                  </a:tcPr>
                </a:tc>
                <a:tc>
                  <a:txBody>
                    <a:bodyPr/>
                    <a:lstStyle/>
                    <a:p>
                      <a:pPr algn="ctr"/>
                      <a:r>
                        <a:rPr lang="en-US" sz="1200" dirty="0">
                          <a:solidFill>
                            <a:schemeClr val="bg1"/>
                          </a:solidFill>
                        </a:rPr>
                        <a:t>47%</a:t>
                      </a:r>
                    </a:p>
                  </a:txBody>
                  <a:tcPr anchor="ctr">
                    <a:noFill/>
                  </a:tcPr>
                </a:tc>
                <a:tc>
                  <a:txBody>
                    <a:bodyPr/>
                    <a:lstStyle/>
                    <a:p>
                      <a:pPr algn="ctr"/>
                      <a:r>
                        <a:rPr lang="en-US" sz="1200" dirty="0">
                          <a:solidFill>
                            <a:schemeClr val="bg1"/>
                          </a:solidFill>
                        </a:rPr>
                        <a:t>38%</a:t>
                      </a:r>
                    </a:p>
                  </a:txBody>
                  <a:tcPr anchor="ctr">
                    <a:noFill/>
                  </a:tcPr>
                </a:tc>
                <a:extLst>
                  <a:ext uri="{0D108BD9-81ED-4DB2-BD59-A6C34878D82A}">
                    <a16:rowId xmlns:a16="http://schemas.microsoft.com/office/drawing/2014/main" val="3241140402"/>
                  </a:ext>
                </a:extLst>
              </a:tr>
              <a:tr h="0">
                <a:tc>
                  <a:txBody>
                    <a:bodyPr/>
                    <a:lstStyle/>
                    <a:p>
                      <a:r>
                        <a:rPr lang="en-US" sz="1200" b="0" dirty="0">
                          <a:solidFill>
                            <a:schemeClr val="bg1"/>
                          </a:solidFill>
                        </a:rPr>
                        <a:t>Inspiring quotes or photos </a:t>
                      </a:r>
                    </a:p>
                  </a:txBody>
                  <a:tcPr anchor="ctr">
                    <a:noFill/>
                  </a:tcPr>
                </a:tc>
                <a:tc>
                  <a:txBody>
                    <a:bodyPr/>
                    <a:lstStyle/>
                    <a:p>
                      <a:pPr algn="ctr"/>
                      <a:r>
                        <a:rPr lang="en-US" sz="1200" baseline="0" dirty="0">
                          <a:solidFill>
                            <a:schemeClr val="bg1"/>
                          </a:solidFill>
                        </a:rPr>
                        <a:t>25%</a:t>
                      </a:r>
                    </a:p>
                  </a:txBody>
                  <a:tcPr anchor="ctr">
                    <a:noFill/>
                  </a:tcPr>
                </a:tc>
                <a:tc>
                  <a:txBody>
                    <a:bodyPr/>
                    <a:lstStyle/>
                    <a:p>
                      <a:pPr algn="ctr"/>
                      <a:r>
                        <a:rPr lang="en-US" sz="1200" dirty="0">
                          <a:solidFill>
                            <a:schemeClr val="bg1"/>
                          </a:solidFill>
                        </a:rPr>
                        <a:t>21%</a:t>
                      </a:r>
                    </a:p>
                  </a:txBody>
                  <a:tcPr anchor="ctr">
                    <a:noFill/>
                  </a:tcPr>
                </a:tc>
                <a:tc>
                  <a:txBody>
                    <a:bodyPr/>
                    <a:lstStyle/>
                    <a:p>
                      <a:pPr algn="ctr"/>
                      <a:r>
                        <a:rPr lang="en-US" sz="1200" dirty="0">
                          <a:solidFill>
                            <a:schemeClr val="bg1"/>
                          </a:solidFill>
                        </a:rPr>
                        <a:t>25%</a:t>
                      </a: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20. What kinds of content would you like your favorite art materials stores to post on social media?</a:t>
            </a:r>
          </a:p>
        </p:txBody>
      </p:sp>
      <p:sp>
        <p:nvSpPr>
          <p:cNvPr id="7" name="Slide Number Placeholder 1">
            <a:extLst>
              <a:ext uri="{FF2B5EF4-FFF2-40B4-BE49-F238E27FC236}">
                <a16:creationId xmlns:a16="http://schemas.microsoft.com/office/drawing/2014/main" id="{9692B242-89E8-4498-A681-90FA5A3512F6}"/>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57</a:t>
            </a:fld>
            <a:endParaRPr lang="en-US" dirty="0"/>
          </a:p>
        </p:txBody>
      </p:sp>
      <p:sp>
        <p:nvSpPr>
          <p:cNvPr id="8" name="Text Placeholder 6">
            <a:extLst>
              <a:ext uri="{FF2B5EF4-FFF2-40B4-BE49-F238E27FC236}">
                <a16:creationId xmlns:a16="http://schemas.microsoft.com/office/drawing/2014/main" id="{548654A0-D487-44F6-928D-95964D1735AC}"/>
              </a:ext>
            </a:extLst>
          </p:cNvPr>
          <p:cNvSpPr txBox="1">
            <a:spLocks/>
          </p:cNvSpPr>
          <p:nvPr/>
        </p:nvSpPr>
        <p:spPr>
          <a:xfrm>
            <a:off x="228600" y="59436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12 responses.  </a:t>
            </a:r>
          </a:p>
        </p:txBody>
      </p:sp>
      <p:sp>
        <p:nvSpPr>
          <p:cNvPr id="9" name="TextBox 8">
            <a:extLst>
              <a:ext uri="{FF2B5EF4-FFF2-40B4-BE49-F238E27FC236}">
                <a16:creationId xmlns:a16="http://schemas.microsoft.com/office/drawing/2014/main" id="{7252E64F-51CB-4442-A5E4-4C1D10203CB4}"/>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1686752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Art Materials Info Sources – U.S.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Though the question was asked in much the same way in 2015 and 2018, small differences in wording and response recording were apparently sufficiently different to render the results non-comparable.</a:t>
            </a:r>
          </a:p>
          <a:p>
            <a:pPr lvl="1">
              <a:buFont typeface="Wingdings" panose="05000000000000000000" pitchFamily="2" charset="2"/>
              <a:buChar char="Ø"/>
            </a:pPr>
            <a:r>
              <a:rPr lang="en-US" b="0" dirty="0">
                <a:solidFill>
                  <a:schemeClr val="bg1"/>
                </a:solidFill>
              </a:rPr>
              <a:t>In 2018, word-of-mouth was the most frequently cited source of information about art materials.</a:t>
            </a:r>
          </a:p>
          <a:p>
            <a:pPr lvl="1">
              <a:buFont typeface="Wingdings" panose="05000000000000000000" pitchFamily="2" charset="2"/>
              <a:buChar char="Ø"/>
            </a:pPr>
            <a:endParaRPr lang="en-US" b="0" dirty="0">
              <a:solidFill>
                <a:schemeClr val="bg1"/>
              </a:solidFill>
            </a:endParaRP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58</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276600"/>
          <a:ext cx="4749800" cy="295656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endParaRPr lang="en-US" sz="1200" b="1" dirty="0">
                        <a:solidFill>
                          <a:schemeClr val="bg1"/>
                        </a:solidFill>
                      </a:endParaRPr>
                    </a:p>
                  </a:txBody>
                  <a:tcP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Word-of-mouth</a:t>
                      </a:r>
                    </a:p>
                  </a:txBody>
                  <a:tcPr anchor="ctr"/>
                </a:tc>
                <a:tc>
                  <a:txBody>
                    <a:bodyPr/>
                    <a:lstStyle/>
                    <a:p>
                      <a:pPr algn="ctr"/>
                      <a:r>
                        <a:rPr lang="en-US" sz="1000" dirty="0">
                          <a:solidFill>
                            <a:schemeClr val="bg1"/>
                          </a:solidFill>
                        </a:rPr>
                        <a:t>9%</a:t>
                      </a:r>
                    </a:p>
                  </a:txBody>
                  <a:tcPr/>
                </a:tc>
                <a:tc>
                  <a:txBody>
                    <a:bodyPr/>
                    <a:lstStyle/>
                    <a:p>
                      <a:pPr algn="ctr"/>
                      <a:r>
                        <a:rPr lang="en-US" sz="1000" b="0" baseline="0" dirty="0">
                          <a:solidFill>
                            <a:schemeClr val="bg1"/>
                          </a:solidFill>
                        </a:rPr>
                        <a:t>50%</a:t>
                      </a: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In a store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18%</a:t>
                      </a:r>
                    </a:p>
                  </a:txBody>
                  <a:tcPr/>
                </a:tc>
                <a:tc>
                  <a:txBody>
                    <a:bodyPr/>
                    <a:lstStyle/>
                    <a:p>
                      <a:pPr algn="ctr"/>
                      <a:r>
                        <a:rPr lang="en-US" sz="1000" baseline="0" dirty="0">
                          <a:solidFill>
                            <a:schemeClr val="bg1"/>
                          </a:solidFill>
                        </a:rPr>
                        <a:t>43%</a:t>
                      </a:r>
                      <a:endParaRPr lang="en-US" sz="1000" baseline="30000" dirty="0">
                        <a:solidFill>
                          <a:schemeClr val="bg1"/>
                        </a:solidFill>
                      </a:endParaRP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Retailer or product brand website or blog</a:t>
                      </a:r>
                    </a:p>
                  </a:txBody>
                  <a:tcPr anchor="ctr"/>
                </a:tc>
                <a:tc>
                  <a:txBody>
                    <a:bodyPr/>
                    <a:lstStyle/>
                    <a:p>
                      <a:pPr algn="ctr"/>
                      <a:r>
                        <a:rPr lang="en-US" sz="1000" dirty="0">
                          <a:solidFill>
                            <a:schemeClr val="bg1"/>
                          </a:solidFill>
                        </a:rPr>
                        <a:t>28%</a:t>
                      </a:r>
                    </a:p>
                  </a:txBody>
                  <a:tcPr/>
                </a:tc>
                <a:tc>
                  <a:txBody>
                    <a:bodyPr/>
                    <a:lstStyle/>
                    <a:p>
                      <a:pPr algn="ctr"/>
                      <a:r>
                        <a:rPr lang="en-US" sz="1000" baseline="0" dirty="0">
                          <a:solidFill>
                            <a:schemeClr val="bg1"/>
                          </a:solidFill>
                        </a:rPr>
                        <a:t>44%</a:t>
                      </a:r>
                      <a:endParaRPr lang="en-US" sz="1000" baseline="30000" dirty="0">
                        <a:solidFill>
                          <a:schemeClr val="bg1"/>
                        </a:solidFill>
                      </a:endParaRP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Email</a:t>
                      </a:r>
                      <a:endParaRPr lang="en-US" sz="1000" b="1" kern="1200" dirty="0">
                        <a:solidFill>
                          <a:schemeClr val="bg1"/>
                        </a:solidFill>
                        <a:latin typeface="+mn-lt"/>
                        <a:ea typeface="+mn-ea"/>
                        <a:cs typeface="+mn-cs"/>
                      </a:endParaRPr>
                    </a:p>
                  </a:txBody>
                  <a:tcPr anchor="ctr"/>
                </a:tc>
                <a:tc>
                  <a:txBody>
                    <a:bodyPr/>
                    <a:lstStyle/>
                    <a:p>
                      <a:pPr algn="ctr"/>
                      <a:r>
                        <a:rPr lang="en-US" sz="1000" dirty="0">
                          <a:solidFill>
                            <a:schemeClr val="bg1"/>
                          </a:solidFill>
                        </a:rPr>
                        <a:t>5%</a:t>
                      </a:r>
                    </a:p>
                  </a:txBody>
                  <a:tcPr/>
                </a:tc>
                <a:tc>
                  <a:txBody>
                    <a:bodyPr/>
                    <a:lstStyle/>
                    <a:p>
                      <a:pPr algn="ctr"/>
                      <a:r>
                        <a:rPr lang="en-US" sz="1000" baseline="0" dirty="0">
                          <a:solidFill>
                            <a:schemeClr val="bg1"/>
                          </a:solidFill>
                        </a:rPr>
                        <a:t>27%</a:t>
                      </a:r>
                      <a:endParaRPr lang="en-US" sz="1000" baseline="30000" dirty="0">
                        <a:solidFill>
                          <a:schemeClr val="bg1"/>
                        </a:solidFill>
                      </a:endParaRP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Facebook postings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4%</a:t>
                      </a:r>
                    </a:p>
                  </a:txBody>
                  <a:tcPr anchor="ctr"/>
                </a:tc>
                <a:tc>
                  <a:txBody>
                    <a:bodyPr/>
                    <a:lstStyle/>
                    <a:p>
                      <a:pPr algn="ctr"/>
                      <a:r>
                        <a:rPr lang="en-US" sz="1000" baseline="0" dirty="0">
                          <a:solidFill>
                            <a:schemeClr val="bg1"/>
                          </a:solidFill>
                        </a:rPr>
                        <a:t>27%</a:t>
                      </a:r>
                      <a:endParaRPr lang="en-US" sz="1000" baseline="30000" dirty="0">
                        <a:solidFill>
                          <a:schemeClr val="bg1"/>
                        </a:solidFill>
                      </a:endParaRP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Printed catalogs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9%</a:t>
                      </a:r>
                    </a:p>
                  </a:txBody>
                  <a:tcPr anchor="ctr"/>
                </a:tc>
                <a:tc>
                  <a:txBody>
                    <a:bodyPr/>
                    <a:lstStyle/>
                    <a:p>
                      <a:pPr algn="ctr"/>
                      <a:r>
                        <a:rPr lang="en-US" sz="1000" baseline="0" dirty="0">
                          <a:solidFill>
                            <a:schemeClr val="bg1"/>
                          </a:solidFill>
                        </a:rPr>
                        <a:t>22%</a:t>
                      </a:r>
                      <a:endParaRPr lang="en-US" sz="1000" baseline="30000" dirty="0">
                        <a:solidFill>
                          <a:schemeClr val="bg1"/>
                        </a:solidFill>
                      </a:endParaRP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Pinterest boards and pins</a:t>
                      </a:r>
                    </a:p>
                  </a:txBody>
                  <a:tcPr anchor="ctr"/>
                </a:tc>
                <a:tc>
                  <a:txBody>
                    <a:bodyPr/>
                    <a:lstStyle/>
                    <a:p>
                      <a:pPr algn="ctr"/>
                      <a:r>
                        <a:rPr lang="en-US" sz="1000" dirty="0">
                          <a:solidFill>
                            <a:schemeClr val="bg1"/>
                          </a:solidFill>
                        </a:rPr>
                        <a:t>NR</a:t>
                      </a:r>
                    </a:p>
                  </a:txBody>
                  <a:tcPr/>
                </a:tc>
                <a:tc>
                  <a:txBody>
                    <a:bodyPr/>
                    <a:lstStyle/>
                    <a:p>
                      <a:pPr algn="ctr"/>
                      <a:r>
                        <a:rPr lang="en-US" sz="1000" baseline="0" dirty="0">
                          <a:solidFill>
                            <a:schemeClr val="bg1"/>
                          </a:solidFill>
                        </a:rPr>
                        <a:t>15%</a:t>
                      </a:r>
                      <a:endParaRPr lang="en-US" sz="1000" baseline="30000" dirty="0">
                        <a:solidFill>
                          <a:schemeClr val="bg1"/>
                        </a:solidFill>
                      </a:endParaRPr>
                    </a:p>
                  </a:txBody>
                  <a:tcPr anchor="ctr"/>
                </a:tc>
                <a:extLst>
                  <a:ext uri="{0D108BD9-81ED-4DB2-BD59-A6C34878D82A}">
                    <a16:rowId xmlns:a16="http://schemas.microsoft.com/office/drawing/2014/main" val="949953466"/>
                  </a:ext>
                </a:extLst>
              </a:tr>
              <a:tr h="0">
                <a:tc>
                  <a:txBody>
                    <a:bodyPr/>
                    <a:lstStyle/>
                    <a:p>
                      <a:r>
                        <a:rPr lang="en-US" sz="1000" b="1" dirty="0">
                          <a:solidFill>
                            <a:schemeClr val="bg1"/>
                          </a:solidFill>
                        </a:rPr>
                        <a:t>Instagram posts</a:t>
                      </a:r>
                    </a:p>
                  </a:txBody>
                  <a:tcPr anchor="ctr"/>
                </a:tc>
                <a:tc>
                  <a:txBody>
                    <a:bodyPr/>
                    <a:lstStyle/>
                    <a:p>
                      <a:pPr algn="ctr"/>
                      <a:r>
                        <a:rPr lang="en-US" sz="1000" dirty="0">
                          <a:solidFill>
                            <a:schemeClr val="bg1"/>
                          </a:solidFill>
                        </a:rPr>
                        <a:t>NR</a:t>
                      </a:r>
                    </a:p>
                  </a:txBody>
                  <a:tcPr/>
                </a:tc>
                <a:tc>
                  <a:txBody>
                    <a:bodyPr/>
                    <a:lstStyle/>
                    <a:p>
                      <a:pPr algn="ctr"/>
                      <a:r>
                        <a:rPr lang="en-US" sz="1000" baseline="0" dirty="0">
                          <a:solidFill>
                            <a:schemeClr val="bg1"/>
                          </a:solidFill>
                        </a:rPr>
                        <a:t>13%</a:t>
                      </a:r>
                      <a:endParaRPr lang="en-US" sz="1000" baseline="30000" dirty="0">
                        <a:solidFill>
                          <a:schemeClr val="bg1"/>
                        </a:solidFill>
                      </a:endParaRPr>
                    </a:p>
                  </a:txBody>
                  <a:tcPr anchor="ctr"/>
                </a:tc>
                <a:extLst>
                  <a:ext uri="{0D108BD9-81ED-4DB2-BD59-A6C34878D82A}">
                    <a16:rowId xmlns:a16="http://schemas.microsoft.com/office/drawing/2014/main" val="2128697687"/>
                  </a:ext>
                </a:extLst>
              </a:tr>
              <a:tr h="145366">
                <a:tc>
                  <a:txBody>
                    <a:bodyPr/>
                    <a:lstStyle/>
                    <a:p>
                      <a:r>
                        <a:rPr lang="en-US" sz="1000" b="1" dirty="0">
                          <a:solidFill>
                            <a:schemeClr val="bg1"/>
                          </a:solidFill>
                        </a:rPr>
                        <a:t>Mailed newsletters</a:t>
                      </a:r>
                    </a:p>
                  </a:txBody>
                  <a:tcPr anchor="ctr"/>
                </a:tc>
                <a:tc>
                  <a:txBody>
                    <a:bodyPr/>
                    <a:lstStyle/>
                    <a:p>
                      <a:pPr algn="ctr"/>
                      <a:r>
                        <a:rPr lang="en-US" sz="1000" dirty="0">
                          <a:solidFill>
                            <a:schemeClr val="bg1"/>
                          </a:solidFill>
                        </a:rPr>
                        <a:t>NR</a:t>
                      </a:r>
                    </a:p>
                  </a:txBody>
                  <a:tcPr/>
                </a:tc>
                <a:tc>
                  <a:txBody>
                    <a:bodyPr/>
                    <a:lstStyle/>
                    <a:p>
                      <a:pPr algn="ctr"/>
                      <a:r>
                        <a:rPr lang="en-US" sz="1000" baseline="0" dirty="0">
                          <a:solidFill>
                            <a:schemeClr val="bg1"/>
                          </a:solidFill>
                        </a:rPr>
                        <a:t>8%</a:t>
                      </a:r>
                      <a:endParaRPr lang="en-US" sz="1000" baseline="30000" dirty="0">
                        <a:solidFill>
                          <a:schemeClr val="bg1"/>
                        </a:solidFill>
                      </a:endParaRPr>
                    </a:p>
                  </a:txBody>
                  <a:tcPr anchor="ctr"/>
                </a:tc>
                <a:extLst>
                  <a:ext uri="{0D108BD9-81ED-4DB2-BD59-A6C34878D82A}">
                    <a16:rowId xmlns:a16="http://schemas.microsoft.com/office/drawing/2014/main" val="3678570858"/>
                  </a:ext>
                </a:extLst>
              </a:tr>
              <a:tr h="145366">
                <a:tc>
                  <a:txBody>
                    <a:bodyPr/>
                    <a:lstStyle/>
                    <a:p>
                      <a:r>
                        <a:rPr lang="en-US" sz="1000" b="1" dirty="0">
                          <a:solidFill>
                            <a:schemeClr val="bg1"/>
                          </a:solidFill>
                        </a:rPr>
                        <a:t>Other</a:t>
                      </a:r>
                    </a:p>
                  </a:txBody>
                  <a:tcPr anchor="ctr"/>
                </a:tc>
                <a:tc>
                  <a:txBody>
                    <a:bodyPr/>
                    <a:lstStyle/>
                    <a:p>
                      <a:pPr algn="ctr"/>
                      <a:r>
                        <a:rPr lang="en-US" sz="1000" dirty="0">
                          <a:solidFill>
                            <a:schemeClr val="bg1"/>
                          </a:solidFill>
                        </a:rPr>
                        <a:t>NR</a:t>
                      </a:r>
                    </a:p>
                  </a:txBody>
                  <a:tcPr/>
                </a:tc>
                <a:tc>
                  <a:txBody>
                    <a:bodyPr/>
                    <a:lstStyle/>
                    <a:p>
                      <a:pPr algn="ctr"/>
                      <a:r>
                        <a:rPr lang="en-US" sz="1000" baseline="0" dirty="0">
                          <a:solidFill>
                            <a:schemeClr val="bg1"/>
                          </a:solidFill>
                        </a:rPr>
                        <a:t>12%</a:t>
                      </a:r>
                      <a:endParaRPr lang="en-US" sz="1000" baseline="30000" dirty="0">
                        <a:solidFill>
                          <a:schemeClr val="bg1"/>
                        </a:solidFill>
                      </a:endParaRPr>
                    </a:p>
                  </a:txBody>
                  <a:tcPr anchor="ctr"/>
                </a:tc>
                <a:extLst>
                  <a:ext uri="{0D108BD9-81ED-4DB2-BD59-A6C34878D82A}">
                    <a16:rowId xmlns:a16="http://schemas.microsoft.com/office/drawing/2014/main" val="733336381"/>
                  </a:ext>
                </a:extLst>
              </a:tr>
              <a:tr h="145366">
                <a:tc>
                  <a:txBody>
                    <a:bodyPr/>
                    <a:lstStyle/>
                    <a:p>
                      <a:r>
                        <a:rPr lang="en-US" sz="1000" b="1" dirty="0">
                          <a:solidFill>
                            <a:schemeClr val="bg1"/>
                          </a:solidFill>
                        </a:rPr>
                        <a:t>None of the above </a:t>
                      </a:r>
                    </a:p>
                  </a:txBody>
                  <a:tcPr anchor="ctr"/>
                </a:tc>
                <a:tc>
                  <a:txBody>
                    <a:bodyPr/>
                    <a:lstStyle/>
                    <a:p>
                      <a:pPr algn="ctr"/>
                      <a:r>
                        <a:rPr lang="en-US" sz="1000" dirty="0">
                          <a:solidFill>
                            <a:schemeClr val="bg1"/>
                          </a:solidFill>
                        </a:rPr>
                        <a:t>NR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4%</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3340200776"/>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553200"/>
            <a:ext cx="3576620" cy="400110"/>
          </a:xfrm>
          <a:prstGeom prst="rect">
            <a:avLst/>
          </a:prstGeom>
          <a:noFill/>
        </p:spPr>
        <p:txBody>
          <a:bodyPr wrap="none" rtlCol="0">
            <a:spAutoFit/>
          </a:bodyPr>
          <a:lstStyle/>
          <a:p>
            <a:r>
              <a:rPr lang="en-US" sz="1000" dirty="0">
                <a:solidFill>
                  <a:schemeClr val="bg1"/>
                </a:solidFill>
              </a:rPr>
              <a:t>Not asked in 2012   NR – Not reported as separate category</a:t>
            </a:r>
          </a:p>
          <a:p>
            <a:endParaRPr lang="en-US" sz="1000" dirty="0">
              <a:solidFill>
                <a:schemeClr val="bg1"/>
              </a:solidFill>
            </a:endParaRPr>
          </a:p>
        </p:txBody>
      </p:sp>
    </p:spTree>
    <p:extLst>
      <p:ext uri="{BB962C8B-B14F-4D97-AF65-F5344CB8AC3E}">
        <p14:creationId xmlns:p14="http://schemas.microsoft.com/office/powerpoint/2010/main" val="1918672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Art Materials Info Sources – Canada</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Though the question was asked in much the same way in 2015 and 2018, small differences in wording and response recording were apparently sufficiently different to render the results non-comparable.</a:t>
            </a:r>
          </a:p>
          <a:p>
            <a:pPr lvl="1">
              <a:buFont typeface="Wingdings" panose="05000000000000000000" pitchFamily="2" charset="2"/>
              <a:buChar char="Ø"/>
            </a:pPr>
            <a:r>
              <a:rPr lang="en-US" b="0" dirty="0">
                <a:solidFill>
                  <a:schemeClr val="bg1"/>
                </a:solidFill>
              </a:rPr>
              <a:t>In 2018, in-store and word-of-mouth were the most frequently cited source of information about art materials among Canadian artists.</a:t>
            </a:r>
          </a:p>
          <a:p>
            <a:pPr lvl="1">
              <a:buFont typeface="Wingdings" panose="05000000000000000000" pitchFamily="2" charset="2"/>
              <a:buChar char="Ø"/>
            </a:pPr>
            <a:endParaRPr lang="en-US" b="0" dirty="0">
              <a:solidFill>
                <a:schemeClr val="bg1"/>
              </a:solidFill>
            </a:endParaRP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59</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276600"/>
          <a:ext cx="4749800" cy="295656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endParaRPr lang="en-US" sz="1200" b="1" dirty="0">
                        <a:solidFill>
                          <a:schemeClr val="bg1"/>
                        </a:solidFill>
                      </a:endParaRPr>
                    </a:p>
                  </a:txBody>
                  <a:tcP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Word-of-mouth</a:t>
                      </a:r>
                    </a:p>
                  </a:txBody>
                  <a:tcPr anchor="ctr"/>
                </a:tc>
                <a:tc>
                  <a:txBody>
                    <a:bodyPr/>
                    <a:lstStyle/>
                    <a:p>
                      <a:pPr algn="ctr"/>
                      <a:r>
                        <a:rPr lang="en-US" sz="1000" dirty="0">
                          <a:solidFill>
                            <a:schemeClr val="bg1"/>
                          </a:solidFill>
                        </a:rPr>
                        <a:t>7%</a:t>
                      </a:r>
                    </a:p>
                  </a:txBody>
                  <a:tcPr/>
                </a:tc>
                <a:tc>
                  <a:txBody>
                    <a:bodyPr/>
                    <a:lstStyle/>
                    <a:p>
                      <a:pPr algn="ctr"/>
                      <a:r>
                        <a:rPr lang="en-US" sz="1000" b="1" dirty="0">
                          <a:solidFill>
                            <a:schemeClr val="bg1"/>
                          </a:solidFill>
                        </a:rPr>
                        <a:t>49%</a:t>
                      </a: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In a store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29%</a:t>
                      </a:r>
                    </a:p>
                  </a:txBody>
                  <a:tcPr/>
                </a:tc>
                <a:tc>
                  <a:txBody>
                    <a:bodyPr/>
                    <a:lstStyle/>
                    <a:p>
                      <a:pPr algn="ctr"/>
                      <a:r>
                        <a:rPr lang="en-US" sz="1000" dirty="0">
                          <a:solidFill>
                            <a:schemeClr val="bg1"/>
                          </a:solidFill>
                        </a:rPr>
                        <a:t>50%</a:t>
                      </a: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Retailer or product brand website or blog</a:t>
                      </a:r>
                    </a:p>
                  </a:txBody>
                  <a:tcPr anchor="ctr"/>
                </a:tc>
                <a:tc>
                  <a:txBody>
                    <a:bodyPr/>
                    <a:lstStyle/>
                    <a:p>
                      <a:pPr algn="ctr"/>
                      <a:r>
                        <a:rPr lang="en-US" sz="1000" dirty="0">
                          <a:solidFill>
                            <a:schemeClr val="bg1"/>
                          </a:solidFill>
                        </a:rPr>
                        <a:t>29%</a:t>
                      </a:r>
                    </a:p>
                  </a:txBody>
                  <a:tcPr/>
                </a:tc>
                <a:tc>
                  <a:txBody>
                    <a:bodyPr/>
                    <a:lstStyle/>
                    <a:p>
                      <a:pPr algn="ctr"/>
                      <a:r>
                        <a:rPr lang="en-US" sz="1000" dirty="0">
                          <a:solidFill>
                            <a:schemeClr val="bg1"/>
                          </a:solidFill>
                        </a:rPr>
                        <a:t>37%</a:t>
                      </a: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Email</a:t>
                      </a:r>
                      <a:endParaRPr lang="en-US" sz="1000" b="1" kern="1200" dirty="0">
                        <a:solidFill>
                          <a:schemeClr val="bg1"/>
                        </a:solidFill>
                        <a:latin typeface="+mn-lt"/>
                        <a:ea typeface="+mn-ea"/>
                        <a:cs typeface="+mn-cs"/>
                      </a:endParaRPr>
                    </a:p>
                  </a:txBody>
                  <a:tcPr anchor="ctr"/>
                </a:tc>
                <a:tc>
                  <a:txBody>
                    <a:bodyPr/>
                    <a:lstStyle/>
                    <a:p>
                      <a:pPr algn="ctr"/>
                      <a:r>
                        <a:rPr lang="en-US" sz="1000" dirty="0">
                          <a:solidFill>
                            <a:schemeClr val="bg1"/>
                          </a:solidFill>
                        </a:rPr>
                        <a:t>6%</a:t>
                      </a:r>
                    </a:p>
                  </a:txBody>
                  <a:tcPr/>
                </a:tc>
                <a:tc>
                  <a:txBody>
                    <a:bodyPr/>
                    <a:lstStyle/>
                    <a:p>
                      <a:pPr algn="ctr"/>
                      <a:r>
                        <a:rPr lang="en-US" sz="1000" dirty="0">
                          <a:solidFill>
                            <a:schemeClr val="bg1"/>
                          </a:solidFill>
                        </a:rPr>
                        <a:t>35%</a:t>
                      </a: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Facebook postings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5%</a:t>
                      </a:r>
                    </a:p>
                  </a:txBody>
                  <a:tcPr anchor="ctr"/>
                </a:tc>
                <a:tc>
                  <a:txBody>
                    <a:bodyPr/>
                    <a:lstStyle/>
                    <a:p>
                      <a:pPr algn="ctr"/>
                      <a:r>
                        <a:rPr lang="en-US" sz="1000" dirty="0">
                          <a:solidFill>
                            <a:schemeClr val="bg1"/>
                          </a:solidFill>
                        </a:rPr>
                        <a:t>13%</a:t>
                      </a: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Printed catalogs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NR</a:t>
                      </a:r>
                    </a:p>
                  </a:txBody>
                  <a:tcPr anchor="ctr"/>
                </a:tc>
                <a:tc>
                  <a:txBody>
                    <a:bodyPr/>
                    <a:lstStyle/>
                    <a:p>
                      <a:pPr algn="ctr"/>
                      <a:r>
                        <a:rPr lang="en-US" sz="1000" dirty="0">
                          <a:solidFill>
                            <a:schemeClr val="bg1"/>
                          </a:solidFill>
                        </a:rPr>
                        <a:t>7%</a:t>
                      </a: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Pinterest boards and pins</a:t>
                      </a:r>
                    </a:p>
                  </a:txBody>
                  <a:tcPr anchor="ctr"/>
                </a:tc>
                <a:tc>
                  <a:txBody>
                    <a:bodyPr/>
                    <a:lstStyle/>
                    <a:p>
                      <a:pPr algn="ctr"/>
                      <a:r>
                        <a:rPr lang="en-US" sz="1000" dirty="0">
                          <a:solidFill>
                            <a:schemeClr val="bg1"/>
                          </a:solidFill>
                        </a:rPr>
                        <a:t>NR</a:t>
                      </a:r>
                    </a:p>
                  </a:txBody>
                  <a:tcPr/>
                </a:tc>
                <a:tc>
                  <a:txBody>
                    <a:bodyPr/>
                    <a:lstStyle/>
                    <a:p>
                      <a:pPr algn="ctr"/>
                      <a:r>
                        <a:rPr lang="en-US" sz="1000" dirty="0">
                          <a:solidFill>
                            <a:schemeClr val="bg1"/>
                          </a:solidFill>
                        </a:rPr>
                        <a:t>13%</a:t>
                      </a:r>
                    </a:p>
                  </a:txBody>
                  <a:tcPr anchor="ctr"/>
                </a:tc>
                <a:extLst>
                  <a:ext uri="{0D108BD9-81ED-4DB2-BD59-A6C34878D82A}">
                    <a16:rowId xmlns:a16="http://schemas.microsoft.com/office/drawing/2014/main" val="949953466"/>
                  </a:ext>
                </a:extLst>
              </a:tr>
              <a:tr h="0">
                <a:tc>
                  <a:txBody>
                    <a:bodyPr/>
                    <a:lstStyle/>
                    <a:p>
                      <a:r>
                        <a:rPr lang="en-US" sz="1000" b="1" dirty="0">
                          <a:solidFill>
                            <a:schemeClr val="bg1"/>
                          </a:solidFill>
                        </a:rPr>
                        <a:t>Instagram posts</a:t>
                      </a:r>
                    </a:p>
                  </a:txBody>
                  <a:tcPr anchor="ctr"/>
                </a:tc>
                <a:tc>
                  <a:txBody>
                    <a:bodyPr/>
                    <a:lstStyle/>
                    <a:p>
                      <a:pPr algn="ctr"/>
                      <a:r>
                        <a:rPr lang="en-US" sz="1000" dirty="0">
                          <a:solidFill>
                            <a:schemeClr val="bg1"/>
                          </a:solidFill>
                        </a:rPr>
                        <a:t>NR</a:t>
                      </a:r>
                    </a:p>
                  </a:txBody>
                  <a:tcPr/>
                </a:tc>
                <a:tc>
                  <a:txBody>
                    <a:bodyPr/>
                    <a:lstStyle/>
                    <a:p>
                      <a:pPr algn="ctr"/>
                      <a:r>
                        <a:rPr lang="en-US" sz="1000" dirty="0">
                          <a:solidFill>
                            <a:schemeClr val="bg1"/>
                          </a:solidFill>
                        </a:rPr>
                        <a:t>12%</a:t>
                      </a:r>
                    </a:p>
                  </a:txBody>
                  <a:tcPr anchor="ctr"/>
                </a:tc>
                <a:extLst>
                  <a:ext uri="{0D108BD9-81ED-4DB2-BD59-A6C34878D82A}">
                    <a16:rowId xmlns:a16="http://schemas.microsoft.com/office/drawing/2014/main" val="2128697687"/>
                  </a:ext>
                </a:extLst>
              </a:tr>
              <a:tr h="145366">
                <a:tc>
                  <a:txBody>
                    <a:bodyPr/>
                    <a:lstStyle/>
                    <a:p>
                      <a:r>
                        <a:rPr lang="en-US" sz="1000" b="1" dirty="0">
                          <a:solidFill>
                            <a:schemeClr val="bg1"/>
                          </a:solidFill>
                        </a:rPr>
                        <a:t>Mailed newsletters</a:t>
                      </a:r>
                    </a:p>
                  </a:txBody>
                  <a:tcPr anchor="ctr"/>
                </a:tc>
                <a:tc>
                  <a:txBody>
                    <a:bodyPr/>
                    <a:lstStyle/>
                    <a:p>
                      <a:pPr algn="ctr"/>
                      <a:r>
                        <a:rPr lang="en-US" sz="1000" dirty="0">
                          <a:solidFill>
                            <a:schemeClr val="bg1"/>
                          </a:solidFill>
                        </a:rPr>
                        <a:t>NR</a:t>
                      </a:r>
                    </a:p>
                  </a:txBody>
                  <a:tcPr/>
                </a:tc>
                <a:tc>
                  <a:txBody>
                    <a:bodyPr/>
                    <a:lstStyle/>
                    <a:p>
                      <a:pPr algn="ctr"/>
                      <a:r>
                        <a:rPr lang="en-US" sz="1000" dirty="0">
                          <a:solidFill>
                            <a:schemeClr val="bg1"/>
                          </a:solidFill>
                        </a:rPr>
                        <a:t>13%</a:t>
                      </a:r>
                    </a:p>
                  </a:txBody>
                  <a:tcPr anchor="ctr"/>
                </a:tc>
                <a:extLst>
                  <a:ext uri="{0D108BD9-81ED-4DB2-BD59-A6C34878D82A}">
                    <a16:rowId xmlns:a16="http://schemas.microsoft.com/office/drawing/2014/main" val="3678570858"/>
                  </a:ext>
                </a:extLst>
              </a:tr>
              <a:tr h="145366">
                <a:tc>
                  <a:txBody>
                    <a:bodyPr/>
                    <a:lstStyle/>
                    <a:p>
                      <a:r>
                        <a:rPr lang="en-US" sz="1000" b="1" dirty="0">
                          <a:solidFill>
                            <a:schemeClr val="bg1"/>
                          </a:solidFill>
                        </a:rPr>
                        <a:t>Other</a:t>
                      </a:r>
                    </a:p>
                  </a:txBody>
                  <a:tcPr anchor="ctr"/>
                </a:tc>
                <a:tc>
                  <a:txBody>
                    <a:bodyPr/>
                    <a:lstStyle/>
                    <a:p>
                      <a:pPr algn="ctr"/>
                      <a:r>
                        <a:rPr lang="en-US" sz="1000" dirty="0">
                          <a:solidFill>
                            <a:schemeClr val="bg1"/>
                          </a:solidFill>
                        </a:rPr>
                        <a:t>NR</a:t>
                      </a:r>
                    </a:p>
                  </a:txBody>
                  <a:tcPr/>
                </a:tc>
                <a:tc>
                  <a:txBody>
                    <a:bodyPr/>
                    <a:lstStyle/>
                    <a:p>
                      <a:pPr algn="ctr"/>
                      <a:r>
                        <a:rPr lang="en-US" sz="1000" dirty="0">
                          <a:solidFill>
                            <a:schemeClr val="bg1"/>
                          </a:solidFill>
                        </a:rPr>
                        <a:t>12%</a:t>
                      </a:r>
                    </a:p>
                  </a:txBody>
                  <a:tcPr anchor="ctr"/>
                </a:tc>
                <a:extLst>
                  <a:ext uri="{0D108BD9-81ED-4DB2-BD59-A6C34878D82A}">
                    <a16:rowId xmlns:a16="http://schemas.microsoft.com/office/drawing/2014/main" val="733336381"/>
                  </a:ext>
                </a:extLst>
              </a:tr>
              <a:tr h="145366">
                <a:tc>
                  <a:txBody>
                    <a:bodyPr/>
                    <a:lstStyle/>
                    <a:p>
                      <a:r>
                        <a:rPr lang="en-US" sz="1000" b="1" dirty="0">
                          <a:solidFill>
                            <a:schemeClr val="bg1"/>
                          </a:solidFill>
                        </a:rPr>
                        <a:t>None of the above </a:t>
                      </a:r>
                    </a:p>
                  </a:txBody>
                  <a:tcPr anchor="ctr"/>
                </a:tc>
                <a:tc>
                  <a:txBody>
                    <a:bodyPr/>
                    <a:lstStyle/>
                    <a:p>
                      <a:pPr algn="ctr"/>
                      <a:r>
                        <a:rPr lang="en-US" sz="1000" dirty="0">
                          <a:solidFill>
                            <a:schemeClr val="bg1"/>
                          </a:solidFill>
                        </a:rPr>
                        <a:t>NR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5%</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3340200776"/>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553200"/>
            <a:ext cx="3576620" cy="400110"/>
          </a:xfrm>
          <a:prstGeom prst="rect">
            <a:avLst/>
          </a:prstGeom>
          <a:noFill/>
        </p:spPr>
        <p:txBody>
          <a:bodyPr wrap="square" rtlCol="0">
            <a:spAutoFit/>
          </a:bodyPr>
          <a:lstStyle/>
          <a:p>
            <a:r>
              <a:rPr lang="en-US" sz="1000" dirty="0">
                <a:solidFill>
                  <a:schemeClr val="bg1"/>
                </a:solidFill>
              </a:rPr>
              <a:t>Not asked in 2012   NR – Not reported as separate category</a:t>
            </a:r>
          </a:p>
          <a:p>
            <a:endParaRPr lang="en-US" sz="1000" dirty="0">
              <a:solidFill>
                <a:schemeClr val="bg1"/>
              </a:solidFill>
            </a:endParaRPr>
          </a:p>
        </p:txBody>
      </p:sp>
    </p:spTree>
    <p:extLst>
      <p:ext uri="{BB962C8B-B14F-4D97-AF65-F5344CB8AC3E}">
        <p14:creationId xmlns:p14="http://schemas.microsoft.com/office/powerpoint/2010/main" val="12208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A311-4849-4A10-8E11-FCB6F7EBC54B}"/>
              </a:ext>
            </a:extLst>
          </p:cNvPr>
          <p:cNvSpPr>
            <a:spLocks noGrp="1"/>
          </p:cNvSpPr>
          <p:nvPr>
            <p:ph type="title"/>
          </p:nvPr>
        </p:nvSpPr>
        <p:spPr/>
        <p:txBody>
          <a:bodyPr/>
          <a:lstStyle/>
          <a:p>
            <a:r>
              <a:rPr lang="en-US" dirty="0"/>
              <a:t>Methodology - Continued</a:t>
            </a:r>
          </a:p>
        </p:txBody>
      </p:sp>
      <p:sp>
        <p:nvSpPr>
          <p:cNvPr id="3" name="Text Placeholder 2">
            <a:extLst>
              <a:ext uri="{FF2B5EF4-FFF2-40B4-BE49-F238E27FC236}">
                <a16:creationId xmlns:a16="http://schemas.microsoft.com/office/drawing/2014/main" id="{689437D0-BA8D-4169-ACF1-828B9DF14F55}"/>
              </a:ext>
            </a:extLst>
          </p:cNvPr>
          <p:cNvSpPr>
            <a:spLocks noGrp="1"/>
          </p:cNvSpPr>
          <p:nvPr>
            <p:ph type="body" sz="quarter" idx="10"/>
          </p:nvPr>
        </p:nvSpPr>
        <p:spPr>
          <a:xfrm>
            <a:off x="228600" y="762000"/>
            <a:ext cx="7415784" cy="3352800"/>
          </a:xfrm>
        </p:spPr>
        <p:txBody>
          <a:bodyPr/>
          <a:lstStyle/>
          <a:p>
            <a:pPr marL="0" indent="0">
              <a:buNone/>
            </a:pPr>
            <a:endParaRPr lang="en-US" sz="1600" b="0" dirty="0"/>
          </a:p>
          <a:p>
            <a:endParaRPr lang="en-US" dirty="0"/>
          </a:p>
        </p:txBody>
      </p:sp>
      <p:sp>
        <p:nvSpPr>
          <p:cNvPr id="8" name="Slide Number Placeholder 1">
            <a:extLst>
              <a:ext uri="{FF2B5EF4-FFF2-40B4-BE49-F238E27FC236}">
                <a16:creationId xmlns:a16="http://schemas.microsoft.com/office/drawing/2014/main" id="{A44856A3-0D29-42C2-B5B2-032FC9A16096}"/>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6</a:t>
            </a:fld>
            <a:endParaRPr lang="en-US" dirty="0"/>
          </a:p>
        </p:txBody>
      </p:sp>
      <p:sp>
        <p:nvSpPr>
          <p:cNvPr id="9" name="Text Placeholder 2">
            <a:extLst>
              <a:ext uri="{FF2B5EF4-FFF2-40B4-BE49-F238E27FC236}">
                <a16:creationId xmlns:a16="http://schemas.microsoft.com/office/drawing/2014/main" id="{2FF73294-C837-443B-82D4-8DA226970E40}"/>
              </a:ext>
            </a:extLst>
          </p:cNvPr>
          <p:cNvSpPr txBox="1">
            <a:spLocks/>
          </p:cNvSpPr>
          <p:nvPr/>
        </p:nvSpPr>
        <p:spPr>
          <a:xfrm>
            <a:off x="228600" y="685800"/>
            <a:ext cx="7010400" cy="1992313"/>
          </a:xfrm>
          <a:prstGeom prst="rect">
            <a:avLst/>
          </a:prstGeom>
        </p:spPr>
        <p:txBody>
          <a:bodyPr/>
          <a:lstStyle>
            <a:lvl1pPr marL="342900" indent="-342900" algn="l" rtl="0" eaLnBrk="1" fontAlgn="base" hangingPunct="1">
              <a:spcBef>
                <a:spcPct val="20000"/>
              </a:spcBef>
              <a:spcAft>
                <a:spcPct val="0"/>
              </a:spcAft>
              <a:buChar char="•"/>
              <a:defRPr sz="2000">
                <a:solidFill>
                  <a:schemeClr val="bg2"/>
                </a:solidFill>
                <a:latin typeface="+mn-lt"/>
                <a:ea typeface="+mn-ea"/>
                <a:cs typeface="+mn-cs"/>
              </a:defRPr>
            </a:lvl1pPr>
            <a:lvl2pPr marL="742950" indent="-285750" algn="l" rtl="0" eaLnBrk="1" fontAlgn="base" hangingPunct="1">
              <a:spcBef>
                <a:spcPct val="20000"/>
              </a:spcBef>
              <a:spcAft>
                <a:spcPct val="0"/>
              </a:spcAft>
              <a:buChar char="–"/>
              <a:defRPr sz="1800" b="1">
                <a:solidFill>
                  <a:schemeClr val="bg2"/>
                </a:solidFill>
                <a:latin typeface="+mn-lt"/>
              </a:defRPr>
            </a:lvl2pPr>
            <a:lvl3pPr marL="1143000" indent="-228600" algn="l" rtl="0" eaLnBrk="1" fontAlgn="base" hangingPunct="1">
              <a:spcBef>
                <a:spcPct val="20000"/>
              </a:spcBef>
              <a:spcAft>
                <a:spcPct val="0"/>
              </a:spcAft>
              <a:buChar char="•"/>
              <a:defRPr sz="1600">
                <a:solidFill>
                  <a:schemeClr val="bg2"/>
                </a:solidFill>
                <a:latin typeface="+mn-lt"/>
              </a:defRPr>
            </a:lvl3pPr>
            <a:lvl4pPr marL="1600200" indent="-228600" algn="l" rtl="0" eaLnBrk="1" fontAlgn="base" hangingPunct="1">
              <a:spcBef>
                <a:spcPct val="20000"/>
              </a:spcBef>
              <a:spcAft>
                <a:spcPct val="0"/>
              </a:spcAft>
              <a:buChar char="–"/>
              <a:defRPr sz="1400">
                <a:solidFill>
                  <a:schemeClr val="bg2"/>
                </a:solidFill>
                <a:latin typeface="+mn-lt"/>
              </a:defRPr>
            </a:lvl4pPr>
            <a:lvl5pPr marL="2057400" indent="-228600" algn="l" rtl="0" eaLnBrk="1" fontAlgn="base" hangingPunct="1">
              <a:spcBef>
                <a:spcPct val="20000"/>
              </a:spcBef>
              <a:spcAft>
                <a:spcPct val="0"/>
              </a:spcAft>
              <a:buChar char="»"/>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800" kern="0" dirty="0"/>
              <a:t>Though this constitutes the fourth wave of a tracking study, results for 2009 were not segmented in a way so that they could be used in the over time comparisons presented below.</a:t>
            </a:r>
          </a:p>
          <a:p>
            <a:r>
              <a:rPr lang="en-US" sz="1800" kern="0" dirty="0"/>
              <a:t>In some instances, question wordings in previous years were similar to but not directly comparable with question wordings for the 2018 study.  </a:t>
            </a:r>
          </a:p>
          <a:p>
            <a:pPr lvl="1"/>
            <a:r>
              <a:rPr lang="en-US" sz="1600" b="0" kern="0" dirty="0"/>
              <a:t>Such instances are noted in the charts to follow. </a:t>
            </a:r>
            <a:endParaRPr lang="en-US" b="0" kern="0" dirty="0"/>
          </a:p>
        </p:txBody>
      </p:sp>
    </p:spTree>
    <p:extLst>
      <p:ext uri="{BB962C8B-B14F-4D97-AF65-F5344CB8AC3E}">
        <p14:creationId xmlns:p14="http://schemas.microsoft.com/office/powerpoint/2010/main" val="12232891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688967217"/>
              </p:ext>
            </p:extLst>
          </p:nvPr>
        </p:nvGraphicFramePr>
        <p:xfrm>
          <a:off x="228600" y="2082801"/>
          <a:ext cx="6629400" cy="4013199"/>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0">
                <a:tc>
                  <a:txBody>
                    <a:bodyPr/>
                    <a:lstStyle/>
                    <a:p>
                      <a:r>
                        <a:rPr lang="en-US" sz="1200" b="0" dirty="0">
                          <a:solidFill>
                            <a:schemeClr val="bg1"/>
                          </a:solidFill>
                        </a:rPr>
                        <a:t>Word-of-mouth</a:t>
                      </a:r>
                    </a:p>
                  </a:txBody>
                  <a:tcPr anchor="ctr">
                    <a:noFill/>
                  </a:tcPr>
                </a:tc>
                <a:tc>
                  <a:txBody>
                    <a:bodyPr/>
                    <a:lstStyle/>
                    <a:p>
                      <a:pPr algn="ctr"/>
                      <a:r>
                        <a:rPr lang="en-US" sz="1200" dirty="0">
                          <a:solidFill>
                            <a:schemeClr val="bg1"/>
                          </a:solidFill>
                        </a:rPr>
                        <a:t>49%</a:t>
                      </a:r>
                    </a:p>
                  </a:txBody>
                  <a:tcPr anchor="ctr">
                    <a:noFill/>
                  </a:tcPr>
                </a:tc>
                <a:tc>
                  <a:txBody>
                    <a:bodyPr/>
                    <a:lstStyle/>
                    <a:p>
                      <a:pPr algn="ctr"/>
                      <a:r>
                        <a:rPr lang="en-US" sz="1200" baseline="0" dirty="0">
                          <a:solidFill>
                            <a:schemeClr val="bg1"/>
                          </a:solidFill>
                        </a:rPr>
                        <a:t>50%</a:t>
                      </a:r>
                    </a:p>
                  </a:txBody>
                  <a:tcPr anchor="ctr">
                    <a:solidFill>
                      <a:schemeClr val="bg1">
                        <a:lumMod val="20000"/>
                        <a:lumOff val="80000"/>
                      </a:schemeClr>
                    </a:solidFill>
                  </a:tcPr>
                </a:tc>
                <a:tc>
                  <a:txBody>
                    <a:bodyPr/>
                    <a:lstStyle/>
                    <a:p>
                      <a:pPr algn="ctr"/>
                      <a:r>
                        <a:rPr lang="en-US" sz="1200" dirty="0">
                          <a:solidFill>
                            <a:schemeClr val="bg1"/>
                          </a:solidFill>
                        </a:rPr>
                        <a:t>49%</a:t>
                      </a:r>
                    </a:p>
                  </a:txBody>
                  <a:tcPr anchor="ctr">
                    <a:solidFill>
                      <a:schemeClr val="bg1">
                        <a:lumMod val="20000"/>
                        <a:lumOff val="80000"/>
                      </a:schemeClr>
                    </a:solidFill>
                  </a:tcPr>
                </a:tc>
                <a:extLst>
                  <a:ext uri="{0D108BD9-81ED-4DB2-BD59-A6C34878D82A}">
                    <a16:rowId xmlns:a16="http://schemas.microsoft.com/office/drawing/2014/main" val="4230878191"/>
                  </a:ext>
                </a:extLst>
              </a:tr>
              <a:tr h="285820">
                <a:tc>
                  <a:txBody>
                    <a:bodyPr/>
                    <a:lstStyle/>
                    <a:p>
                      <a:r>
                        <a:rPr lang="en-US" sz="1200" b="0" dirty="0">
                          <a:solidFill>
                            <a:schemeClr val="bg1"/>
                          </a:solidFill>
                        </a:rPr>
                        <a:t>In a store</a:t>
                      </a:r>
                    </a:p>
                  </a:txBody>
                  <a:tcPr anchor="ctr">
                    <a:noFill/>
                  </a:tcPr>
                </a:tc>
                <a:tc>
                  <a:txBody>
                    <a:bodyPr/>
                    <a:lstStyle/>
                    <a:p>
                      <a:pPr algn="ctr"/>
                      <a:r>
                        <a:rPr lang="en-US" sz="1200" dirty="0">
                          <a:solidFill>
                            <a:schemeClr val="bg1"/>
                          </a:solidFill>
                        </a:rPr>
                        <a:t>45%</a:t>
                      </a:r>
                    </a:p>
                  </a:txBody>
                  <a:tcPr anchor="ctr">
                    <a:noFill/>
                  </a:tcPr>
                </a:tc>
                <a:tc>
                  <a:txBody>
                    <a:bodyPr/>
                    <a:lstStyle/>
                    <a:p>
                      <a:pPr algn="ctr"/>
                      <a:r>
                        <a:rPr lang="en-US" sz="1200" baseline="0" dirty="0">
                          <a:solidFill>
                            <a:schemeClr val="bg1"/>
                          </a:solidFill>
                        </a:rPr>
                        <a:t>43%</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50%</a:t>
                      </a:r>
                    </a:p>
                  </a:txBody>
                  <a:tcPr anchor="ctr">
                    <a:solidFill>
                      <a:schemeClr val="bg1">
                        <a:lumMod val="20000"/>
                        <a:lumOff val="80000"/>
                      </a:schemeClr>
                    </a:solidFill>
                  </a:tcPr>
                </a:tc>
                <a:extLst>
                  <a:ext uri="{0D108BD9-81ED-4DB2-BD59-A6C34878D82A}">
                    <a16:rowId xmlns:a16="http://schemas.microsoft.com/office/drawing/2014/main" val="399659408"/>
                  </a:ext>
                </a:extLst>
              </a:tr>
              <a:tr h="249910">
                <a:tc>
                  <a:txBody>
                    <a:bodyPr/>
                    <a:lstStyle/>
                    <a:p>
                      <a:r>
                        <a:rPr lang="en-US" sz="1200" b="0" dirty="0">
                          <a:solidFill>
                            <a:schemeClr val="bg1"/>
                          </a:solidFill>
                        </a:rPr>
                        <a:t>Retailer or product brand web site or blog</a:t>
                      </a:r>
                    </a:p>
                  </a:txBody>
                  <a:tcPr anchor="ctr">
                    <a:noFill/>
                  </a:tcPr>
                </a:tc>
                <a:tc>
                  <a:txBody>
                    <a:bodyPr/>
                    <a:lstStyle/>
                    <a:p>
                      <a:pPr algn="ctr"/>
                      <a:r>
                        <a:rPr lang="en-US" sz="1200" dirty="0">
                          <a:solidFill>
                            <a:schemeClr val="bg1"/>
                          </a:solidFill>
                        </a:rPr>
                        <a:t>41%</a:t>
                      </a:r>
                    </a:p>
                  </a:txBody>
                  <a:tcPr anchor="ctr">
                    <a:noFill/>
                  </a:tcPr>
                </a:tc>
                <a:tc>
                  <a:txBody>
                    <a:bodyPr/>
                    <a:lstStyle/>
                    <a:p>
                      <a:pPr algn="ctr"/>
                      <a:r>
                        <a:rPr lang="en-US" sz="1200" baseline="0" dirty="0">
                          <a:solidFill>
                            <a:schemeClr val="bg1"/>
                          </a:solidFill>
                        </a:rPr>
                        <a:t>44%</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37%</a:t>
                      </a:r>
                    </a:p>
                  </a:txBody>
                  <a:tcPr anchor="ctr">
                    <a:solidFill>
                      <a:schemeClr val="bg1">
                        <a:lumMod val="20000"/>
                        <a:lumOff val="80000"/>
                      </a:schemeClr>
                    </a:solidFill>
                  </a:tcPr>
                </a:tc>
                <a:extLst>
                  <a:ext uri="{0D108BD9-81ED-4DB2-BD59-A6C34878D82A}">
                    <a16:rowId xmlns:a16="http://schemas.microsoft.com/office/drawing/2014/main" val="2159702854"/>
                  </a:ext>
                </a:extLst>
              </a:tr>
              <a:tr h="137800">
                <a:tc>
                  <a:txBody>
                    <a:bodyPr/>
                    <a:lstStyle/>
                    <a:p>
                      <a:pPr marL="0" algn="l" defTabSz="914400" rtl="0" eaLnBrk="1" latinLnBrk="0" hangingPunct="1"/>
                      <a:r>
                        <a:rPr lang="en-US" sz="1200" b="0" kern="1200" dirty="0">
                          <a:solidFill>
                            <a:schemeClr val="bg1"/>
                          </a:solidFill>
                          <a:latin typeface="+mn-lt"/>
                          <a:ea typeface="+mn-ea"/>
                          <a:cs typeface="+mn-cs"/>
                        </a:rPr>
                        <a:t>Email</a:t>
                      </a:r>
                    </a:p>
                  </a:txBody>
                  <a:tcPr anchor="ctr">
                    <a:noFill/>
                  </a:tcPr>
                </a:tc>
                <a:tc>
                  <a:txBody>
                    <a:bodyPr/>
                    <a:lstStyle/>
                    <a:p>
                      <a:pPr algn="ctr"/>
                      <a:r>
                        <a:rPr lang="en-US" sz="1200" dirty="0">
                          <a:solidFill>
                            <a:schemeClr val="bg1"/>
                          </a:solidFill>
                        </a:rPr>
                        <a:t>30%</a:t>
                      </a:r>
                    </a:p>
                  </a:txBody>
                  <a:tcPr anchor="ctr">
                    <a:noFill/>
                  </a:tcPr>
                </a:tc>
                <a:tc>
                  <a:txBody>
                    <a:bodyPr/>
                    <a:lstStyle/>
                    <a:p>
                      <a:pPr algn="ctr"/>
                      <a:r>
                        <a:rPr lang="en-US" sz="1200" baseline="0" dirty="0">
                          <a:solidFill>
                            <a:schemeClr val="bg1"/>
                          </a:solidFill>
                        </a:rPr>
                        <a:t>27%</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35%</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Facebook postings</a:t>
                      </a:r>
                    </a:p>
                  </a:txBody>
                  <a:tcPr anchor="ctr">
                    <a:noFill/>
                  </a:tcPr>
                </a:tc>
                <a:tc>
                  <a:txBody>
                    <a:bodyPr/>
                    <a:lstStyle/>
                    <a:p>
                      <a:pPr algn="ctr"/>
                      <a:r>
                        <a:rPr lang="en-US" sz="1200" dirty="0">
                          <a:solidFill>
                            <a:schemeClr val="bg1"/>
                          </a:solidFill>
                        </a:rPr>
                        <a:t>22%</a:t>
                      </a:r>
                    </a:p>
                  </a:txBody>
                  <a:tcPr anchor="ctr">
                    <a:noFill/>
                  </a:tcPr>
                </a:tc>
                <a:tc>
                  <a:txBody>
                    <a:bodyPr/>
                    <a:lstStyle/>
                    <a:p>
                      <a:pPr algn="ctr"/>
                      <a:r>
                        <a:rPr lang="en-US" sz="1200" baseline="0" dirty="0">
                          <a:solidFill>
                            <a:schemeClr val="bg1"/>
                          </a:solidFill>
                        </a:rPr>
                        <a:t>27%</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13%</a:t>
                      </a:r>
                    </a:p>
                  </a:txBody>
                  <a:tcPr anchor="ctr">
                    <a:solidFill>
                      <a:schemeClr val="bg1">
                        <a:lumMod val="20000"/>
                        <a:lumOff val="80000"/>
                      </a:schemeClr>
                    </a:solidFill>
                  </a:tcPr>
                </a:tc>
                <a:extLst>
                  <a:ext uri="{0D108BD9-81ED-4DB2-BD59-A6C34878D82A}">
                    <a16:rowId xmlns:a16="http://schemas.microsoft.com/office/drawing/2014/main" val="1260973540"/>
                  </a:ext>
                </a:extLst>
              </a:tr>
              <a:tr h="0">
                <a:tc>
                  <a:txBody>
                    <a:bodyPr/>
                    <a:lstStyle/>
                    <a:p>
                      <a:r>
                        <a:rPr lang="en-US" sz="1200" b="0" dirty="0">
                          <a:solidFill>
                            <a:schemeClr val="bg1"/>
                          </a:solidFill>
                        </a:rPr>
                        <a:t>Printed catalogs</a:t>
                      </a: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baseline="0" dirty="0">
                          <a:solidFill>
                            <a:schemeClr val="bg1"/>
                          </a:solidFill>
                        </a:rPr>
                        <a:t>22%</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7%</a:t>
                      </a:r>
                    </a:p>
                  </a:txBody>
                  <a:tcPr anchor="ctr">
                    <a:solidFill>
                      <a:schemeClr val="bg1">
                        <a:lumMod val="20000"/>
                        <a:lumOff val="80000"/>
                      </a:schemeClr>
                    </a:solidFill>
                  </a:tcPr>
                </a:tc>
                <a:extLst>
                  <a:ext uri="{0D108BD9-81ED-4DB2-BD59-A6C34878D82A}">
                    <a16:rowId xmlns:a16="http://schemas.microsoft.com/office/drawing/2014/main" val="1118177052"/>
                  </a:ext>
                </a:extLst>
              </a:tr>
              <a:tr h="152400">
                <a:tc>
                  <a:txBody>
                    <a:bodyPr/>
                    <a:lstStyle/>
                    <a:p>
                      <a:r>
                        <a:rPr lang="en-US" sz="1200" b="0" dirty="0">
                          <a:solidFill>
                            <a:schemeClr val="bg1"/>
                          </a:solidFill>
                        </a:rPr>
                        <a:t>Pinterest boards and pins</a:t>
                      </a:r>
                    </a:p>
                  </a:txBody>
                  <a:tcPr anchor="ctr">
                    <a:noFill/>
                  </a:tcPr>
                </a:tc>
                <a:tc>
                  <a:txBody>
                    <a:bodyPr/>
                    <a:lstStyle/>
                    <a:p>
                      <a:pPr algn="ctr"/>
                      <a:r>
                        <a:rPr lang="en-US" sz="1200" dirty="0">
                          <a:solidFill>
                            <a:schemeClr val="bg1"/>
                          </a:solidFill>
                        </a:rPr>
                        <a:t>14%</a:t>
                      </a:r>
                    </a:p>
                  </a:txBody>
                  <a:tcPr anchor="ctr">
                    <a:noFill/>
                  </a:tcPr>
                </a:tc>
                <a:tc>
                  <a:txBody>
                    <a:bodyPr/>
                    <a:lstStyle/>
                    <a:p>
                      <a:pPr algn="ctr"/>
                      <a:r>
                        <a:rPr lang="en-US" sz="1200" baseline="0" dirty="0">
                          <a:solidFill>
                            <a:schemeClr val="bg1"/>
                          </a:solidFill>
                        </a:rPr>
                        <a:t>15%</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13%</a:t>
                      </a:r>
                    </a:p>
                  </a:txBody>
                  <a:tcPr anchor="ctr">
                    <a:solidFill>
                      <a:schemeClr val="bg1">
                        <a:lumMod val="20000"/>
                        <a:lumOff val="80000"/>
                      </a:schemeClr>
                    </a:solidFill>
                  </a:tcPr>
                </a:tc>
                <a:extLst>
                  <a:ext uri="{0D108BD9-81ED-4DB2-BD59-A6C34878D82A}">
                    <a16:rowId xmlns:a16="http://schemas.microsoft.com/office/drawing/2014/main" val="382403407"/>
                  </a:ext>
                </a:extLst>
              </a:tr>
              <a:tr h="182880">
                <a:tc>
                  <a:txBody>
                    <a:bodyPr/>
                    <a:lstStyle/>
                    <a:p>
                      <a:r>
                        <a:rPr lang="en-US" sz="1200" b="0" dirty="0">
                          <a:solidFill>
                            <a:schemeClr val="bg1"/>
                          </a:solidFill>
                        </a:rPr>
                        <a:t>Instagram posts</a:t>
                      </a:r>
                    </a:p>
                  </a:txBody>
                  <a:tcPr anchor="ctr">
                    <a:noFill/>
                  </a:tcPr>
                </a:tc>
                <a:tc>
                  <a:txBody>
                    <a:bodyPr/>
                    <a:lstStyle/>
                    <a:p>
                      <a:pPr algn="ctr"/>
                      <a:r>
                        <a:rPr lang="en-US" sz="1200" dirty="0">
                          <a:solidFill>
                            <a:schemeClr val="bg1"/>
                          </a:solidFill>
                        </a:rPr>
                        <a:t>13%</a:t>
                      </a:r>
                    </a:p>
                  </a:txBody>
                  <a:tcPr anchor="ctr">
                    <a:noFill/>
                  </a:tcPr>
                </a:tc>
                <a:tc>
                  <a:txBody>
                    <a:bodyPr/>
                    <a:lstStyle/>
                    <a:p>
                      <a:pPr algn="ctr"/>
                      <a:r>
                        <a:rPr lang="en-US" sz="1200" baseline="0" dirty="0">
                          <a:solidFill>
                            <a:schemeClr val="bg1"/>
                          </a:solidFill>
                        </a:rPr>
                        <a:t>13%</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12%</a:t>
                      </a:r>
                    </a:p>
                  </a:txBody>
                  <a:tcPr anchor="ctr">
                    <a:solidFill>
                      <a:schemeClr val="bg1">
                        <a:lumMod val="20000"/>
                        <a:lumOff val="80000"/>
                      </a:schemeClr>
                    </a:solidFill>
                  </a:tcPr>
                </a:tc>
                <a:extLst>
                  <a:ext uri="{0D108BD9-81ED-4DB2-BD59-A6C34878D82A}">
                    <a16:rowId xmlns:a16="http://schemas.microsoft.com/office/drawing/2014/main" val="1959147208"/>
                  </a:ext>
                </a:extLst>
              </a:tr>
              <a:tr h="182880">
                <a:tc>
                  <a:txBody>
                    <a:bodyPr/>
                    <a:lstStyle/>
                    <a:p>
                      <a:r>
                        <a:rPr lang="en-US" sz="1200" b="0" dirty="0">
                          <a:solidFill>
                            <a:schemeClr val="bg1"/>
                          </a:solidFill>
                        </a:rPr>
                        <a:t>Mailed newsletters</a:t>
                      </a:r>
                    </a:p>
                  </a:txBody>
                  <a:tcPr anchor="ctr">
                    <a:noFill/>
                  </a:tcPr>
                </a:tc>
                <a:tc>
                  <a:txBody>
                    <a:bodyPr/>
                    <a:lstStyle/>
                    <a:p>
                      <a:pPr algn="ctr"/>
                      <a:r>
                        <a:rPr lang="en-US" sz="1200" dirty="0">
                          <a:solidFill>
                            <a:schemeClr val="bg1"/>
                          </a:solidFill>
                        </a:rPr>
                        <a:t>10%</a:t>
                      </a:r>
                    </a:p>
                  </a:txBody>
                  <a:tcPr anchor="ctr">
                    <a:noFill/>
                  </a:tcPr>
                </a:tc>
                <a:tc>
                  <a:txBody>
                    <a:bodyPr/>
                    <a:lstStyle/>
                    <a:p>
                      <a:pPr algn="ctr"/>
                      <a:r>
                        <a:rPr lang="en-US" sz="1200" baseline="0" dirty="0">
                          <a:solidFill>
                            <a:schemeClr val="bg1"/>
                          </a:solidFill>
                        </a:rPr>
                        <a:t>8%</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13%</a:t>
                      </a:r>
                    </a:p>
                  </a:txBody>
                  <a:tcPr anchor="ctr">
                    <a:solidFill>
                      <a:schemeClr val="bg1">
                        <a:lumMod val="20000"/>
                        <a:lumOff val="80000"/>
                      </a:schemeClr>
                    </a:solidFill>
                  </a:tcPr>
                </a:tc>
                <a:extLst>
                  <a:ext uri="{0D108BD9-81ED-4DB2-BD59-A6C34878D82A}">
                    <a16:rowId xmlns:a16="http://schemas.microsoft.com/office/drawing/2014/main" val="3321876204"/>
                  </a:ext>
                </a:extLst>
              </a:tr>
              <a:tr h="182880">
                <a:tc>
                  <a:txBody>
                    <a:bodyPr/>
                    <a:lstStyle/>
                    <a:p>
                      <a:r>
                        <a:rPr lang="en-US" sz="1200" b="0" dirty="0">
                          <a:solidFill>
                            <a:schemeClr val="bg1"/>
                          </a:solidFill>
                        </a:rPr>
                        <a:t>Other</a:t>
                      </a:r>
                    </a:p>
                  </a:txBody>
                  <a:tcPr anchor="ctr">
                    <a:noFill/>
                  </a:tcPr>
                </a:tc>
                <a:tc>
                  <a:txBody>
                    <a:bodyPr/>
                    <a:lstStyle/>
                    <a:p>
                      <a:pPr algn="ctr"/>
                      <a:r>
                        <a:rPr lang="en-US" sz="1200" dirty="0">
                          <a:solidFill>
                            <a:schemeClr val="bg1"/>
                          </a:solidFill>
                        </a:rPr>
                        <a:t>12%</a:t>
                      </a:r>
                    </a:p>
                  </a:txBody>
                  <a:tcPr anchor="ctr">
                    <a:noFill/>
                  </a:tcPr>
                </a:tc>
                <a:tc>
                  <a:txBody>
                    <a:bodyPr/>
                    <a:lstStyle/>
                    <a:p>
                      <a:pPr algn="ctr"/>
                      <a:r>
                        <a:rPr lang="en-US" sz="1200" baseline="0" dirty="0">
                          <a:solidFill>
                            <a:schemeClr val="bg1"/>
                          </a:solidFill>
                        </a:rPr>
                        <a:t>12%</a:t>
                      </a:r>
                      <a:endParaRPr lang="en-US" sz="1200" baseline="30000" dirty="0">
                        <a:solidFill>
                          <a:schemeClr val="bg1"/>
                        </a:solidFill>
                      </a:endParaRPr>
                    </a:p>
                  </a:txBody>
                  <a:tcPr anchor="ctr">
                    <a:solidFill>
                      <a:schemeClr val="bg1">
                        <a:lumMod val="20000"/>
                        <a:lumOff val="80000"/>
                      </a:schemeClr>
                    </a:solidFill>
                  </a:tcPr>
                </a:tc>
                <a:tc>
                  <a:txBody>
                    <a:bodyPr/>
                    <a:lstStyle/>
                    <a:p>
                      <a:pPr algn="ctr"/>
                      <a:r>
                        <a:rPr lang="en-US" sz="1200" dirty="0">
                          <a:solidFill>
                            <a:schemeClr val="bg1"/>
                          </a:solidFill>
                        </a:rPr>
                        <a:t>12%</a:t>
                      </a:r>
                    </a:p>
                  </a:txBody>
                  <a:tcPr anchor="ctr">
                    <a:solidFill>
                      <a:schemeClr val="bg1">
                        <a:lumMod val="20000"/>
                        <a:lumOff val="80000"/>
                      </a:schemeClr>
                    </a:solidFill>
                  </a:tcPr>
                </a:tc>
                <a:extLst>
                  <a:ext uri="{0D108BD9-81ED-4DB2-BD59-A6C34878D82A}">
                    <a16:rowId xmlns:a16="http://schemas.microsoft.com/office/drawing/2014/main" val="4034211555"/>
                  </a:ext>
                </a:extLst>
              </a:tr>
              <a:tr h="137160">
                <a:tc>
                  <a:txBody>
                    <a:bodyPr/>
                    <a:lstStyle/>
                    <a:p>
                      <a:r>
                        <a:rPr lang="en-US" sz="1200" b="0" dirty="0">
                          <a:solidFill>
                            <a:schemeClr val="bg1"/>
                          </a:solidFill>
                        </a:rPr>
                        <a:t>None of the above </a:t>
                      </a:r>
                    </a:p>
                  </a:txBody>
                  <a:tcPr anchor="ctr">
                    <a:noFill/>
                  </a:tcPr>
                </a:tc>
                <a:tc>
                  <a:txBody>
                    <a:bodyPr/>
                    <a:lstStyle/>
                    <a:p>
                      <a:pPr algn="ctr"/>
                      <a:r>
                        <a:rPr lang="en-US" sz="1200" dirty="0">
                          <a:solidFill>
                            <a:schemeClr val="bg1"/>
                          </a:solidFill>
                        </a:rPr>
                        <a:t>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4%</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5%</a:t>
                      </a:r>
                    </a:p>
                  </a:txBody>
                  <a:tcPr anchor="ctr">
                    <a:solidFill>
                      <a:schemeClr val="bg1">
                        <a:lumMod val="20000"/>
                        <a:lumOff val="80000"/>
                      </a:schemeClr>
                    </a:solidFill>
                  </a:tcPr>
                </a:tc>
                <a:extLst>
                  <a:ext uri="{0D108BD9-81ED-4DB2-BD59-A6C34878D82A}">
                    <a16:rowId xmlns:a16="http://schemas.microsoft.com/office/drawing/2014/main" val="1478962705"/>
                  </a:ext>
                </a:extLst>
              </a:tr>
              <a:tr h="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1690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21. Where did you get information that helped you decide which  art materials to purchase in the past year?</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60</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56972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569720"/>
            <a:ext cx="612648" cy="417577"/>
          </a:xfrm>
          <a:prstGeom prst="rect">
            <a:avLst/>
          </a:prstGeom>
        </p:spPr>
      </p:pic>
      <p:sp>
        <p:nvSpPr>
          <p:cNvPr id="7" name="TextBox 6">
            <a:extLst>
              <a:ext uri="{FF2B5EF4-FFF2-40B4-BE49-F238E27FC236}">
                <a16:creationId xmlns:a16="http://schemas.microsoft.com/office/drawing/2014/main" id="{E1D528C6-3A7C-42E4-AD10-71B78B535D59}"/>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11516557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972587396"/>
              </p:ext>
            </p:extLst>
          </p:nvPr>
        </p:nvGraphicFramePr>
        <p:xfrm>
          <a:off x="228600" y="1960880"/>
          <a:ext cx="6629401" cy="3920376"/>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139876">
                <a:tc>
                  <a:txBody>
                    <a:bodyPr/>
                    <a:lstStyle/>
                    <a:p>
                      <a:r>
                        <a:rPr lang="en-US" sz="1200" b="0" dirty="0">
                          <a:solidFill>
                            <a:schemeClr val="bg1"/>
                          </a:solidFill>
                        </a:rPr>
                        <a:t>Word-of-mouth</a:t>
                      </a:r>
                    </a:p>
                  </a:txBody>
                  <a:tcPr anchor="ctr">
                    <a:noFill/>
                  </a:tcPr>
                </a:tc>
                <a:tc>
                  <a:txBody>
                    <a:bodyPr/>
                    <a:lstStyle/>
                    <a:p>
                      <a:pPr algn="ctr"/>
                      <a:r>
                        <a:rPr lang="en-US" sz="1200" baseline="0" dirty="0">
                          <a:solidFill>
                            <a:schemeClr val="bg1"/>
                          </a:solidFill>
                        </a:rPr>
                        <a:t>64%</a:t>
                      </a:r>
                    </a:p>
                  </a:txBody>
                  <a:tcPr anchor="ctr">
                    <a:noFill/>
                  </a:tcPr>
                </a:tc>
                <a:tc>
                  <a:txBody>
                    <a:bodyPr/>
                    <a:lstStyle/>
                    <a:p>
                      <a:pPr algn="ctr"/>
                      <a:r>
                        <a:rPr lang="en-US" sz="1200" dirty="0">
                          <a:solidFill>
                            <a:schemeClr val="bg1"/>
                          </a:solidFill>
                        </a:rPr>
                        <a:t>52%</a:t>
                      </a:r>
                    </a:p>
                  </a:txBody>
                  <a:tcPr anchor="ctr">
                    <a:noFill/>
                  </a:tcPr>
                </a:tc>
                <a:tc>
                  <a:txBody>
                    <a:bodyPr/>
                    <a:lstStyle/>
                    <a:p>
                      <a:pPr algn="ctr"/>
                      <a:r>
                        <a:rPr lang="en-US" sz="1200" dirty="0">
                          <a:solidFill>
                            <a:schemeClr val="bg1"/>
                          </a:solidFill>
                        </a:rPr>
                        <a:t>47%</a:t>
                      </a:r>
                    </a:p>
                  </a:txBody>
                  <a:tcPr anchor="ctr">
                    <a:noFill/>
                  </a:tcPr>
                </a:tc>
                <a:extLst>
                  <a:ext uri="{0D108BD9-81ED-4DB2-BD59-A6C34878D82A}">
                    <a16:rowId xmlns:a16="http://schemas.microsoft.com/office/drawing/2014/main" val="4230878191"/>
                  </a:ext>
                </a:extLst>
              </a:tr>
              <a:tr h="0">
                <a:tc>
                  <a:txBody>
                    <a:bodyPr/>
                    <a:lstStyle/>
                    <a:p>
                      <a:r>
                        <a:rPr lang="en-US" sz="1200" b="0" dirty="0">
                          <a:solidFill>
                            <a:schemeClr val="bg1"/>
                          </a:solidFill>
                        </a:rPr>
                        <a:t>In a store</a:t>
                      </a:r>
                    </a:p>
                  </a:txBody>
                  <a:tcPr anchor="ctr">
                    <a:noFill/>
                  </a:tcPr>
                </a:tc>
                <a:tc>
                  <a:txBody>
                    <a:bodyPr/>
                    <a:lstStyle/>
                    <a:p>
                      <a:pPr algn="ctr"/>
                      <a:r>
                        <a:rPr lang="en-US" sz="1200" baseline="0" dirty="0">
                          <a:solidFill>
                            <a:schemeClr val="bg1"/>
                          </a:solidFill>
                        </a:rPr>
                        <a:t>49%</a:t>
                      </a:r>
                    </a:p>
                  </a:txBody>
                  <a:tcPr anchor="ctr">
                    <a:noFill/>
                  </a:tcPr>
                </a:tc>
                <a:tc>
                  <a:txBody>
                    <a:bodyPr/>
                    <a:lstStyle/>
                    <a:p>
                      <a:pPr algn="ctr"/>
                      <a:r>
                        <a:rPr lang="en-US" sz="1200" dirty="0">
                          <a:solidFill>
                            <a:schemeClr val="bg1"/>
                          </a:solidFill>
                        </a:rPr>
                        <a:t>43%</a:t>
                      </a:r>
                    </a:p>
                  </a:txBody>
                  <a:tcPr anchor="ctr">
                    <a:noFill/>
                  </a:tcPr>
                </a:tc>
                <a:tc>
                  <a:txBody>
                    <a:bodyPr/>
                    <a:lstStyle/>
                    <a:p>
                      <a:pPr algn="ctr"/>
                      <a:r>
                        <a:rPr lang="en-US" sz="1200" dirty="0">
                          <a:solidFill>
                            <a:schemeClr val="bg1"/>
                          </a:solidFill>
                        </a:rPr>
                        <a:t>45%</a:t>
                      </a:r>
                    </a:p>
                  </a:txBody>
                  <a:tcPr anchor="ctr">
                    <a:noFill/>
                  </a:tcPr>
                </a:tc>
                <a:extLst>
                  <a:ext uri="{0D108BD9-81ED-4DB2-BD59-A6C34878D82A}">
                    <a16:rowId xmlns:a16="http://schemas.microsoft.com/office/drawing/2014/main" val="399659408"/>
                  </a:ext>
                </a:extLst>
              </a:tr>
              <a:tr h="124636">
                <a:tc>
                  <a:txBody>
                    <a:bodyPr/>
                    <a:lstStyle/>
                    <a:p>
                      <a:r>
                        <a:rPr lang="en-US" sz="1200" b="0" dirty="0">
                          <a:solidFill>
                            <a:schemeClr val="bg1"/>
                          </a:solidFill>
                        </a:rPr>
                        <a:t>Retailer or product brand web site or blog</a:t>
                      </a:r>
                    </a:p>
                  </a:txBody>
                  <a:tcPr anchor="ctr">
                    <a:noFill/>
                  </a:tcPr>
                </a:tc>
                <a:tc>
                  <a:txBody>
                    <a:bodyPr/>
                    <a:lstStyle/>
                    <a:p>
                      <a:pPr algn="ctr"/>
                      <a:r>
                        <a:rPr lang="en-US" sz="1200" baseline="0" dirty="0">
                          <a:solidFill>
                            <a:schemeClr val="bg1"/>
                          </a:solidFill>
                        </a:rPr>
                        <a:t>31%</a:t>
                      </a:r>
                    </a:p>
                  </a:txBody>
                  <a:tcPr anchor="ctr">
                    <a:noFill/>
                  </a:tcPr>
                </a:tc>
                <a:tc>
                  <a:txBody>
                    <a:bodyPr/>
                    <a:lstStyle/>
                    <a:p>
                      <a:pPr algn="ctr"/>
                      <a:r>
                        <a:rPr lang="en-US" sz="1200" dirty="0">
                          <a:solidFill>
                            <a:schemeClr val="bg1"/>
                          </a:solidFill>
                        </a:rPr>
                        <a:t>42%</a:t>
                      </a:r>
                    </a:p>
                  </a:txBody>
                  <a:tcPr anchor="ctr">
                    <a:noFill/>
                  </a:tcPr>
                </a:tc>
                <a:tc>
                  <a:txBody>
                    <a:bodyPr/>
                    <a:lstStyle/>
                    <a:p>
                      <a:pPr algn="ctr"/>
                      <a:r>
                        <a:rPr lang="en-US" sz="1200" dirty="0">
                          <a:solidFill>
                            <a:schemeClr val="bg1"/>
                          </a:solidFill>
                        </a:rPr>
                        <a:t>43%</a:t>
                      </a:r>
                    </a:p>
                  </a:txBody>
                  <a:tcPr anchor="ctr">
                    <a:noFill/>
                  </a:tcPr>
                </a:tc>
                <a:extLst>
                  <a:ext uri="{0D108BD9-81ED-4DB2-BD59-A6C34878D82A}">
                    <a16:rowId xmlns:a16="http://schemas.microsoft.com/office/drawing/2014/main" val="2159702854"/>
                  </a:ext>
                </a:extLst>
              </a:tr>
              <a:tr h="0">
                <a:tc>
                  <a:txBody>
                    <a:bodyPr/>
                    <a:lstStyle/>
                    <a:p>
                      <a:pPr marL="0" algn="l" defTabSz="914400" rtl="0" eaLnBrk="1" latinLnBrk="0" hangingPunct="1"/>
                      <a:r>
                        <a:rPr lang="en-US" sz="1200" b="0" kern="1200" dirty="0">
                          <a:solidFill>
                            <a:schemeClr val="bg1"/>
                          </a:solidFill>
                          <a:latin typeface="+mn-lt"/>
                          <a:ea typeface="+mn-ea"/>
                          <a:cs typeface="+mn-cs"/>
                        </a:rPr>
                        <a:t>Email</a:t>
                      </a:r>
                    </a:p>
                  </a:txBody>
                  <a:tcPr anchor="ctr">
                    <a:noFill/>
                  </a:tcPr>
                </a:tc>
                <a:tc>
                  <a:txBody>
                    <a:bodyPr/>
                    <a:lstStyle/>
                    <a:p>
                      <a:pPr algn="ctr"/>
                      <a:r>
                        <a:rPr lang="en-US" sz="1200" baseline="0" dirty="0">
                          <a:solidFill>
                            <a:schemeClr val="bg1"/>
                          </a:solidFill>
                        </a:rPr>
                        <a:t>29%</a:t>
                      </a:r>
                    </a:p>
                  </a:txBody>
                  <a:tcPr anchor="ctr">
                    <a:noFill/>
                  </a:tcPr>
                </a:tc>
                <a:tc>
                  <a:txBody>
                    <a:bodyPr/>
                    <a:lstStyle/>
                    <a:p>
                      <a:pPr algn="ctr"/>
                      <a:r>
                        <a:rPr lang="en-US" sz="1200" dirty="0">
                          <a:solidFill>
                            <a:schemeClr val="bg1"/>
                          </a:solidFill>
                        </a:rPr>
                        <a:t>30%</a:t>
                      </a:r>
                    </a:p>
                  </a:txBody>
                  <a:tcPr anchor="ctr">
                    <a:noFill/>
                  </a:tcPr>
                </a:tc>
                <a:tc>
                  <a:txBody>
                    <a:bodyPr/>
                    <a:lstStyle/>
                    <a:p>
                      <a:pPr algn="ctr"/>
                      <a:r>
                        <a:rPr lang="en-US" sz="1200" dirty="0">
                          <a:solidFill>
                            <a:schemeClr val="bg1"/>
                          </a:solidFill>
                        </a:rPr>
                        <a:t>30%</a:t>
                      </a:r>
                    </a:p>
                  </a:txBody>
                  <a:tcPr anchor="ctr">
                    <a:noFill/>
                  </a:tcPr>
                </a:tc>
                <a:extLst>
                  <a:ext uri="{0D108BD9-81ED-4DB2-BD59-A6C34878D82A}">
                    <a16:rowId xmlns:a16="http://schemas.microsoft.com/office/drawing/2014/main" val="3343760334"/>
                  </a:ext>
                </a:extLst>
              </a:tr>
              <a:tr h="0">
                <a:tc>
                  <a:txBody>
                    <a:bodyPr/>
                    <a:lstStyle/>
                    <a:p>
                      <a:r>
                        <a:rPr lang="en-US" sz="1200" b="0" dirty="0">
                          <a:solidFill>
                            <a:schemeClr val="bg1"/>
                          </a:solidFill>
                        </a:rPr>
                        <a:t>Facebook postings</a:t>
                      </a:r>
                    </a:p>
                  </a:txBody>
                  <a:tcPr anchor="ctr">
                    <a:noFill/>
                  </a:tcPr>
                </a:tc>
                <a:tc>
                  <a:txBody>
                    <a:bodyPr/>
                    <a:lstStyle/>
                    <a:p>
                      <a:pPr algn="ctr"/>
                      <a:r>
                        <a:rPr lang="en-US" sz="1200" baseline="0" dirty="0">
                          <a:solidFill>
                            <a:schemeClr val="bg1"/>
                          </a:solidFill>
                        </a:rPr>
                        <a:t>15%</a:t>
                      </a:r>
                    </a:p>
                  </a:txBody>
                  <a:tcPr anchor="ctr">
                    <a:noFill/>
                  </a:tcPr>
                </a:tc>
                <a:tc>
                  <a:txBody>
                    <a:bodyPr/>
                    <a:lstStyle/>
                    <a:p>
                      <a:pPr algn="ctr"/>
                      <a:r>
                        <a:rPr lang="en-US" sz="1200" dirty="0">
                          <a:solidFill>
                            <a:schemeClr val="bg1"/>
                          </a:solidFill>
                        </a:rPr>
                        <a:t>23%</a:t>
                      </a:r>
                    </a:p>
                  </a:txBody>
                  <a:tcPr anchor="ctr">
                    <a:noFill/>
                  </a:tcPr>
                </a:tc>
                <a:tc>
                  <a:txBody>
                    <a:bodyPr/>
                    <a:lstStyle/>
                    <a:p>
                      <a:pPr algn="ctr"/>
                      <a:r>
                        <a:rPr lang="en-US" sz="1200" dirty="0">
                          <a:solidFill>
                            <a:schemeClr val="bg1"/>
                          </a:solidFill>
                        </a:rPr>
                        <a:t>23%</a:t>
                      </a:r>
                    </a:p>
                  </a:txBody>
                  <a:tcPr anchor="ctr">
                    <a:noFill/>
                  </a:tcPr>
                </a:tc>
                <a:extLst>
                  <a:ext uri="{0D108BD9-81ED-4DB2-BD59-A6C34878D82A}">
                    <a16:rowId xmlns:a16="http://schemas.microsoft.com/office/drawing/2014/main" val="1260973540"/>
                  </a:ext>
                </a:extLst>
              </a:tr>
              <a:tr h="139876">
                <a:tc>
                  <a:txBody>
                    <a:bodyPr/>
                    <a:lstStyle/>
                    <a:p>
                      <a:r>
                        <a:rPr lang="en-US" sz="1200" b="0" dirty="0">
                          <a:solidFill>
                            <a:schemeClr val="bg1"/>
                          </a:solidFill>
                        </a:rPr>
                        <a:t>Printed catalogs</a:t>
                      </a:r>
                    </a:p>
                  </a:txBody>
                  <a:tcPr anchor="ctr">
                    <a:noFill/>
                  </a:tcPr>
                </a:tc>
                <a:tc>
                  <a:txBody>
                    <a:bodyPr/>
                    <a:lstStyle/>
                    <a:p>
                      <a:pPr algn="ctr"/>
                      <a:r>
                        <a:rPr lang="en-US" sz="1200" baseline="0" dirty="0">
                          <a:solidFill>
                            <a:schemeClr val="bg1"/>
                          </a:solidFill>
                        </a:rPr>
                        <a:t>17%</a:t>
                      </a:r>
                    </a:p>
                  </a:txBody>
                  <a:tcPr anchor="ctr">
                    <a:noFill/>
                  </a:tcPr>
                </a:tc>
                <a:tc>
                  <a:txBody>
                    <a:bodyPr/>
                    <a:lstStyle/>
                    <a:p>
                      <a:pPr algn="ctr"/>
                      <a:r>
                        <a:rPr lang="en-US" sz="1200" dirty="0">
                          <a:solidFill>
                            <a:schemeClr val="bg1"/>
                          </a:solidFill>
                        </a:rPr>
                        <a:t>19%</a:t>
                      </a:r>
                    </a:p>
                  </a:txBody>
                  <a:tcPr anchor="ctr">
                    <a:noFill/>
                  </a:tcPr>
                </a:tc>
                <a:tc>
                  <a:txBody>
                    <a:bodyPr/>
                    <a:lstStyle/>
                    <a:p>
                      <a:pPr algn="ctr"/>
                      <a:r>
                        <a:rPr lang="en-US" sz="1200" dirty="0">
                          <a:solidFill>
                            <a:schemeClr val="bg1"/>
                          </a:solidFill>
                        </a:rPr>
                        <a:t>17%</a:t>
                      </a:r>
                    </a:p>
                  </a:txBody>
                  <a:tcPr anchor="ctr">
                    <a:noFill/>
                  </a:tcPr>
                </a:tc>
                <a:extLst>
                  <a:ext uri="{0D108BD9-81ED-4DB2-BD59-A6C34878D82A}">
                    <a16:rowId xmlns:a16="http://schemas.microsoft.com/office/drawing/2014/main" val="1118177052"/>
                  </a:ext>
                </a:extLst>
              </a:tr>
              <a:tr h="124636">
                <a:tc>
                  <a:txBody>
                    <a:bodyPr/>
                    <a:lstStyle/>
                    <a:p>
                      <a:r>
                        <a:rPr lang="en-US" sz="1200" b="0" dirty="0">
                          <a:solidFill>
                            <a:schemeClr val="bg1"/>
                          </a:solidFill>
                        </a:rPr>
                        <a:t>Pinterest boards and pins</a:t>
                      </a:r>
                    </a:p>
                  </a:txBody>
                  <a:tcPr anchor="ctr">
                    <a:noFill/>
                  </a:tcPr>
                </a:tc>
                <a:tc>
                  <a:txBody>
                    <a:bodyPr/>
                    <a:lstStyle/>
                    <a:p>
                      <a:pPr algn="ctr"/>
                      <a:r>
                        <a:rPr lang="en-US" sz="1200" baseline="0" dirty="0">
                          <a:solidFill>
                            <a:schemeClr val="bg1"/>
                          </a:solidFill>
                        </a:rPr>
                        <a:t>15%</a:t>
                      </a: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15%</a:t>
                      </a:r>
                    </a:p>
                  </a:txBody>
                  <a:tcPr anchor="ctr">
                    <a:noFill/>
                  </a:tcPr>
                </a:tc>
                <a:extLst>
                  <a:ext uri="{0D108BD9-81ED-4DB2-BD59-A6C34878D82A}">
                    <a16:rowId xmlns:a16="http://schemas.microsoft.com/office/drawing/2014/main" val="1258902560"/>
                  </a:ext>
                </a:extLst>
              </a:tr>
              <a:tr h="0">
                <a:tc>
                  <a:txBody>
                    <a:bodyPr/>
                    <a:lstStyle/>
                    <a:p>
                      <a:r>
                        <a:rPr lang="en-US" sz="1200" b="0" dirty="0">
                          <a:solidFill>
                            <a:schemeClr val="bg1"/>
                          </a:solidFill>
                        </a:rPr>
                        <a:t>Instagram posts</a:t>
                      </a:r>
                    </a:p>
                  </a:txBody>
                  <a:tcPr anchor="ctr">
                    <a:noFill/>
                  </a:tcPr>
                </a:tc>
                <a:tc>
                  <a:txBody>
                    <a:bodyPr/>
                    <a:lstStyle/>
                    <a:p>
                      <a:pPr algn="ctr"/>
                      <a:r>
                        <a:rPr lang="en-US" sz="1200" baseline="0" dirty="0">
                          <a:solidFill>
                            <a:schemeClr val="bg1"/>
                          </a:solidFill>
                        </a:rPr>
                        <a:t>20%</a:t>
                      </a:r>
                    </a:p>
                  </a:txBody>
                  <a:tcPr anchor="ctr">
                    <a:noFill/>
                  </a:tcPr>
                </a:tc>
                <a:tc>
                  <a:txBody>
                    <a:bodyPr/>
                    <a:lstStyle/>
                    <a:p>
                      <a:pPr algn="ctr"/>
                      <a:r>
                        <a:rPr lang="en-US" sz="1200" dirty="0">
                          <a:solidFill>
                            <a:schemeClr val="bg1"/>
                          </a:solidFill>
                        </a:rPr>
                        <a:t>15%</a:t>
                      </a:r>
                    </a:p>
                  </a:txBody>
                  <a:tcPr anchor="ctr">
                    <a:noFill/>
                  </a:tcPr>
                </a:tc>
                <a:tc>
                  <a:txBody>
                    <a:bodyPr/>
                    <a:lstStyle/>
                    <a:p>
                      <a:pPr algn="ctr"/>
                      <a:r>
                        <a:rPr lang="en-US" sz="1200" dirty="0">
                          <a:solidFill>
                            <a:schemeClr val="bg1"/>
                          </a:solidFill>
                        </a:rPr>
                        <a:t>11%</a:t>
                      </a:r>
                    </a:p>
                  </a:txBody>
                  <a:tcPr anchor="ctr">
                    <a:noFill/>
                  </a:tcPr>
                </a:tc>
                <a:extLst>
                  <a:ext uri="{0D108BD9-81ED-4DB2-BD59-A6C34878D82A}">
                    <a16:rowId xmlns:a16="http://schemas.microsoft.com/office/drawing/2014/main" val="410731987"/>
                  </a:ext>
                </a:extLst>
              </a:tr>
              <a:tr h="185596">
                <a:tc>
                  <a:txBody>
                    <a:bodyPr/>
                    <a:lstStyle/>
                    <a:p>
                      <a:r>
                        <a:rPr lang="en-US" sz="1200" b="0" dirty="0">
                          <a:solidFill>
                            <a:schemeClr val="bg1"/>
                          </a:solidFill>
                        </a:rPr>
                        <a:t>Mailed newsletters</a:t>
                      </a:r>
                    </a:p>
                  </a:txBody>
                  <a:tcPr anchor="ctr">
                    <a:noFill/>
                  </a:tcPr>
                </a:tc>
                <a:tc>
                  <a:txBody>
                    <a:bodyPr/>
                    <a:lstStyle/>
                    <a:p>
                      <a:pPr algn="ctr"/>
                      <a:r>
                        <a:rPr lang="en-US" sz="1200" baseline="0" dirty="0">
                          <a:solidFill>
                            <a:schemeClr val="bg1"/>
                          </a:solidFill>
                        </a:rPr>
                        <a:t>7%</a:t>
                      </a: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10%</a:t>
                      </a:r>
                    </a:p>
                  </a:txBody>
                  <a:tcPr anchor="ctr">
                    <a:noFill/>
                  </a:tcPr>
                </a:tc>
                <a:extLst>
                  <a:ext uri="{0D108BD9-81ED-4DB2-BD59-A6C34878D82A}">
                    <a16:rowId xmlns:a16="http://schemas.microsoft.com/office/drawing/2014/main" val="2245520876"/>
                  </a:ext>
                </a:extLst>
              </a:tr>
              <a:tr h="139876">
                <a:tc>
                  <a:txBody>
                    <a:bodyPr/>
                    <a:lstStyle/>
                    <a:p>
                      <a:r>
                        <a:rPr lang="en-US" sz="1200" b="0" dirty="0">
                          <a:solidFill>
                            <a:schemeClr val="bg1"/>
                          </a:solidFill>
                        </a:rPr>
                        <a:t>Other</a:t>
                      </a:r>
                    </a:p>
                  </a:txBody>
                  <a:tcPr anchor="ctr">
                    <a:noFill/>
                  </a:tcPr>
                </a:tc>
                <a:tc>
                  <a:txBody>
                    <a:bodyPr/>
                    <a:lstStyle/>
                    <a:p>
                      <a:pPr algn="ctr"/>
                      <a:r>
                        <a:rPr lang="en-US" sz="1200" dirty="0">
                          <a:solidFill>
                            <a:schemeClr val="bg1"/>
                          </a:solidFill>
                        </a:rPr>
                        <a:t>12%</a:t>
                      </a:r>
                    </a:p>
                  </a:txBody>
                  <a:tcPr anchor="ctr">
                    <a:noFill/>
                  </a:tcPr>
                </a:tc>
                <a:tc>
                  <a:txBody>
                    <a:bodyPr/>
                    <a:lstStyle/>
                    <a:p>
                      <a:pPr algn="ctr"/>
                      <a:r>
                        <a:rPr lang="en-US" sz="1200" baseline="0" dirty="0">
                          <a:solidFill>
                            <a:schemeClr val="bg1"/>
                          </a:solidFill>
                        </a:rPr>
                        <a:t>11%</a:t>
                      </a:r>
                      <a:endParaRPr lang="en-US" sz="1200" baseline="30000" dirty="0">
                        <a:solidFill>
                          <a:schemeClr val="bg1"/>
                        </a:solidFill>
                      </a:endParaRPr>
                    </a:p>
                  </a:txBody>
                  <a:tcPr anchor="ctr">
                    <a:noFill/>
                  </a:tcPr>
                </a:tc>
                <a:tc>
                  <a:txBody>
                    <a:bodyPr/>
                    <a:lstStyle/>
                    <a:p>
                      <a:pPr algn="ctr"/>
                      <a:r>
                        <a:rPr lang="en-US" sz="1200" dirty="0">
                          <a:solidFill>
                            <a:schemeClr val="bg1"/>
                          </a:solidFill>
                        </a:rPr>
                        <a:t>12%</a:t>
                      </a:r>
                    </a:p>
                  </a:txBody>
                  <a:tcPr anchor="ctr">
                    <a:noFill/>
                  </a:tcPr>
                </a:tc>
                <a:extLst>
                  <a:ext uri="{0D108BD9-81ED-4DB2-BD59-A6C34878D82A}">
                    <a16:rowId xmlns:a16="http://schemas.microsoft.com/office/drawing/2014/main" val="3241140402"/>
                  </a:ext>
                </a:extLst>
              </a:tr>
              <a:tr h="0">
                <a:tc>
                  <a:txBody>
                    <a:bodyPr/>
                    <a:lstStyle/>
                    <a:p>
                      <a:r>
                        <a:rPr lang="en-US" sz="1200" b="0" dirty="0">
                          <a:solidFill>
                            <a:schemeClr val="bg1"/>
                          </a:solidFill>
                        </a:rPr>
                        <a:t>None of the above </a:t>
                      </a:r>
                    </a:p>
                  </a:txBody>
                  <a:tcPr anchor="ctr">
                    <a:noFill/>
                  </a:tcPr>
                </a:tc>
                <a:tc>
                  <a:txBody>
                    <a:bodyPr/>
                    <a:lstStyle/>
                    <a:p>
                      <a:pPr algn="ctr"/>
                      <a:r>
                        <a:rPr lang="en-US" sz="1200" baseline="0" dirty="0">
                          <a:solidFill>
                            <a:schemeClr val="bg1"/>
                          </a:solidFill>
                        </a:rPr>
                        <a:t>4%</a:t>
                      </a:r>
                    </a:p>
                  </a:txBody>
                  <a:tcPr anchor="ctr">
                    <a:noFill/>
                  </a:tcPr>
                </a:tc>
                <a:tc>
                  <a:txBody>
                    <a:bodyPr/>
                    <a:lstStyle/>
                    <a:p>
                      <a:pPr algn="ctr"/>
                      <a:r>
                        <a:rPr lang="en-US" sz="1200" dirty="0">
                          <a:solidFill>
                            <a:schemeClr val="bg1"/>
                          </a:solidFill>
                        </a:rPr>
                        <a:t>8%</a:t>
                      </a:r>
                    </a:p>
                  </a:txBody>
                  <a:tcPr anchor="ctr">
                    <a:noFill/>
                  </a:tcPr>
                </a:tc>
                <a:tc>
                  <a:txBody>
                    <a:bodyPr/>
                    <a:lstStyle/>
                    <a:p>
                      <a:pPr algn="ctr"/>
                      <a:r>
                        <a:rPr lang="en-US" sz="1200" dirty="0">
                          <a:solidFill>
                            <a:schemeClr val="bg1"/>
                          </a:solidFill>
                        </a:rPr>
                        <a:t>4%</a:t>
                      </a: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7162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21. Where did you get information that helped you decide which  art materials to purchase in the past year?</a:t>
            </a:r>
          </a:p>
        </p:txBody>
      </p:sp>
      <p:sp>
        <p:nvSpPr>
          <p:cNvPr id="5" name="Slide Number Placeholder 1">
            <a:extLst>
              <a:ext uri="{FF2B5EF4-FFF2-40B4-BE49-F238E27FC236}">
                <a16:creationId xmlns:a16="http://schemas.microsoft.com/office/drawing/2014/main" id="{FC2CF266-65A1-4BCD-9FB3-6770B7D6C84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61</a:t>
            </a:fld>
            <a:endParaRPr lang="en-US" dirty="0"/>
          </a:p>
        </p:txBody>
      </p:sp>
      <p:sp>
        <p:nvSpPr>
          <p:cNvPr id="7" name="TextBox 6">
            <a:extLst>
              <a:ext uri="{FF2B5EF4-FFF2-40B4-BE49-F238E27FC236}">
                <a16:creationId xmlns:a16="http://schemas.microsoft.com/office/drawing/2014/main" id="{FB1C9554-17D5-4DF5-81BE-5413768C9C48}"/>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4219112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449303657"/>
              </p:ext>
            </p:extLst>
          </p:nvPr>
        </p:nvGraphicFramePr>
        <p:xfrm>
          <a:off x="228600" y="1954811"/>
          <a:ext cx="6553199" cy="4141188"/>
        </p:xfrm>
        <a:graphic>
          <a:graphicData uri="http://schemas.openxmlformats.org/drawingml/2006/table">
            <a:tbl>
              <a:tblPr firstRow="1" bandRow="1">
                <a:tableStyleId>{6E25E649-3F16-4E02-A733-19D2CDBF48F0}</a:tableStyleId>
              </a:tblPr>
              <a:tblGrid>
                <a:gridCol w="2849705">
                  <a:extLst>
                    <a:ext uri="{9D8B030D-6E8A-4147-A177-3AD203B41FA5}">
                      <a16:colId xmlns:a16="http://schemas.microsoft.com/office/drawing/2014/main" val="3124580405"/>
                    </a:ext>
                  </a:extLst>
                </a:gridCol>
                <a:gridCol w="1203705">
                  <a:extLst>
                    <a:ext uri="{9D8B030D-6E8A-4147-A177-3AD203B41FA5}">
                      <a16:colId xmlns:a16="http://schemas.microsoft.com/office/drawing/2014/main" val="3408498545"/>
                    </a:ext>
                  </a:extLst>
                </a:gridCol>
                <a:gridCol w="1203705">
                  <a:extLst>
                    <a:ext uri="{9D8B030D-6E8A-4147-A177-3AD203B41FA5}">
                      <a16:colId xmlns:a16="http://schemas.microsoft.com/office/drawing/2014/main" val="3533829055"/>
                    </a:ext>
                  </a:extLst>
                </a:gridCol>
                <a:gridCol w="1296084">
                  <a:extLst>
                    <a:ext uri="{9D8B030D-6E8A-4147-A177-3AD203B41FA5}">
                      <a16:colId xmlns:a16="http://schemas.microsoft.com/office/drawing/2014/main" val="4142446680"/>
                    </a:ext>
                  </a:extLst>
                </a:gridCol>
              </a:tblGrid>
              <a:tr h="478187">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237334">
                <a:tc>
                  <a:txBody>
                    <a:bodyPr/>
                    <a:lstStyle/>
                    <a:p>
                      <a:r>
                        <a:rPr lang="en-US" sz="900" b="0" dirty="0">
                          <a:solidFill>
                            <a:schemeClr val="bg1"/>
                          </a:solidFill>
                        </a:rPr>
                        <a:t>Paints: acrylic</a:t>
                      </a:r>
                    </a:p>
                  </a:txBody>
                  <a:tcPr anchor="ctr">
                    <a:noFill/>
                  </a:tcPr>
                </a:tc>
                <a:tc>
                  <a:txBody>
                    <a:bodyPr/>
                    <a:lstStyle/>
                    <a:p>
                      <a:pPr algn="ctr"/>
                      <a:r>
                        <a:rPr lang="en-US" sz="900" dirty="0">
                          <a:solidFill>
                            <a:schemeClr val="bg1"/>
                          </a:solidFill>
                        </a:rPr>
                        <a:t>$495.55</a:t>
                      </a:r>
                    </a:p>
                  </a:txBody>
                  <a:tcPr anchor="ctr">
                    <a:noFill/>
                  </a:tcPr>
                </a:tc>
                <a:tc>
                  <a:txBody>
                    <a:bodyPr/>
                    <a:lstStyle/>
                    <a:p>
                      <a:pPr algn="ctr"/>
                      <a:r>
                        <a:rPr lang="en-US" sz="900" baseline="0" dirty="0">
                          <a:solidFill>
                            <a:schemeClr val="bg1"/>
                          </a:solidFill>
                        </a:rPr>
                        <a:t>$586.61</a:t>
                      </a:r>
                    </a:p>
                  </a:txBody>
                  <a:tcPr anchor="ctr">
                    <a:solidFill>
                      <a:schemeClr val="bg1">
                        <a:lumMod val="20000"/>
                        <a:lumOff val="80000"/>
                      </a:schemeClr>
                    </a:solidFill>
                  </a:tcPr>
                </a:tc>
                <a:tc>
                  <a:txBody>
                    <a:bodyPr/>
                    <a:lstStyle/>
                    <a:p>
                      <a:pPr algn="ctr"/>
                      <a:r>
                        <a:rPr lang="en-US" sz="900" dirty="0">
                          <a:solidFill>
                            <a:schemeClr val="bg1"/>
                          </a:solidFill>
                        </a:rPr>
                        <a:t>$355.21</a:t>
                      </a:r>
                    </a:p>
                  </a:txBody>
                  <a:tcPr anchor="ctr">
                    <a:solidFill>
                      <a:schemeClr val="bg1">
                        <a:lumMod val="20000"/>
                        <a:lumOff val="80000"/>
                      </a:schemeClr>
                    </a:solidFill>
                  </a:tcPr>
                </a:tc>
                <a:extLst>
                  <a:ext uri="{0D108BD9-81ED-4DB2-BD59-A6C34878D82A}">
                    <a16:rowId xmlns:a16="http://schemas.microsoft.com/office/drawing/2014/main" val="4230878191"/>
                  </a:ext>
                </a:extLst>
              </a:tr>
              <a:tr h="296740">
                <a:tc>
                  <a:txBody>
                    <a:bodyPr/>
                    <a:lstStyle/>
                    <a:p>
                      <a:r>
                        <a:rPr lang="en-US" sz="900" b="0" dirty="0">
                          <a:solidFill>
                            <a:schemeClr val="bg1"/>
                          </a:solidFill>
                        </a:rPr>
                        <a:t>Other creative materials </a:t>
                      </a:r>
                    </a:p>
                  </a:txBody>
                  <a:tcPr anchor="ctr">
                    <a:noFill/>
                  </a:tcPr>
                </a:tc>
                <a:tc>
                  <a:txBody>
                    <a:bodyPr/>
                    <a:lstStyle/>
                    <a:p>
                      <a:pPr algn="ctr"/>
                      <a:r>
                        <a:rPr lang="en-US" sz="900" dirty="0">
                          <a:solidFill>
                            <a:schemeClr val="bg1"/>
                          </a:solidFill>
                        </a:rPr>
                        <a:t>$319.73</a:t>
                      </a:r>
                    </a:p>
                  </a:txBody>
                  <a:tcPr anchor="ctr">
                    <a:noFill/>
                  </a:tcPr>
                </a:tc>
                <a:tc>
                  <a:txBody>
                    <a:bodyPr/>
                    <a:lstStyle/>
                    <a:p>
                      <a:pPr algn="ctr"/>
                      <a:r>
                        <a:rPr lang="en-US" sz="900" baseline="0" dirty="0">
                          <a:solidFill>
                            <a:schemeClr val="bg1"/>
                          </a:solidFill>
                        </a:rPr>
                        <a:t>$387.79</a:t>
                      </a:r>
                    </a:p>
                  </a:txBody>
                  <a:tcPr anchor="ctr">
                    <a:solidFill>
                      <a:schemeClr val="bg1">
                        <a:lumMod val="20000"/>
                        <a:lumOff val="80000"/>
                      </a:schemeClr>
                    </a:solidFill>
                  </a:tcPr>
                </a:tc>
                <a:tc>
                  <a:txBody>
                    <a:bodyPr/>
                    <a:lstStyle/>
                    <a:p>
                      <a:pPr algn="ctr"/>
                      <a:r>
                        <a:rPr lang="en-US" sz="900" dirty="0">
                          <a:solidFill>
                            <a:schemeClr val="bg1"/>
                          </a:solidFill>
                        </a:rPr>
                        <a:t>$186.55</a:t>
                      </a:r>
                    </a:p>
                  </a:txBody>
                  <a:tcPr anchor="ctr">
                    <a:solidFill>
                      <a:schemeClr val="bg1">
                        <a:lumMod val="20000"/>
                        <a:lumOff val="80000"/>
                      </a:schemeClr>
                    </a:solidFill>
                  </a:tcPr>
                </a:tc>
                <a:extLst>
                  <a:ext uri="{0D108BD9-81ED-4DB2-BD59-A6C34878D82A}">
                    <a16:rowId xmlns:a16="http://schemas.microsoft.com/office/drawing/2014/main" val="399659408"/>
                  </a:ext>
                </a:extLst>
              </a:tr>
              <a:tr h="259458">
                <a:tc>
                  <a:txBody>
                    <a:bodyPr/>
                    <a:lstStyle/>
                    <a:p>
                      <a:r>
                        <a:rPr lang="en-US" sz="900" b="0" dirty="0">
                          <a:solidFill>
                            <a:schemeClr val="bg1"/>
                          </a:solidFill>
                        </a:rPr>
                        <a:t>Framing supplies and services</a:t>
                      </a:r>
                    </a:p>
                  </a:txBody>
                  <a:tcPr anchor="ctr">
                    <a:noFill/>
                  </a:tcPr>
                </a:tc>
                <a:tc>
                  <a:txBody>
                    <a:bodyPr/>
                    <a:lstStyle/>
                    <a:p>
                      <a:pPr algn="ctr"/>
                      <a:r>
                        <a:rPr lang="en-US" sz="900" dirty="0">
                          <a:solidFill>
                            <a:schemeClr val="bg1"/>
                          </a:solidFill>
                        </a:rPr>
                        <a:t>$309.91</a:t>
                      </a:r>
                    </a:p>
                  </a:txBody>
                  <a:tcPr anchor="ctr">
                    <a:noFill/>
                  </a:tcPr>
                </a:tc>
                <a:tc>
                  <a:txBody>
                    <a:bodyPr/>
                    <a:lstStyle/>
                    <a:p>
                      <a:pPr algn="ctr"/>
                      <a:r>
                        <a:rPr lang="en-US" sz="900" baseline="0" dirty="0">
                          <a:solidFill>
                            <a:schemeClr val="bg1"/>
                          </a:solidFill>
                        </a:rPr>
                        <a:t>$326.13</a:t>
                      </a:r>
                    </a:p>
                  </a:txBody>
                  <a:tcPr anchor="ctr">
                    <a:solidFill>
                      <a:schemeClr val="bg1">
                        <a:lumMod val="20000"/>
                        <a:lumOff val="80000"/>
                      </a:schemeClr>
                    </a:solidFill>
                  </a:tcPr>
                </a:tc>
                <a:tc>
                  <a:txBody>
                    <a:bodyPr/>
                    <a:lstStyle/>
                    <a:p>
                      <a:pPr algn="ctr"/>
                      <a:r>
                        <a:rPr lang="en-US" sz="900" dirty="0">
                          <a:solidFill>
                            <a:schemeClr val="bg1"/>
                          </a:solidFill>
                        </a:rPr>
                        <a:t>$278.48</a:t>
                      </a:r>
                    </a:p>
                  </a:txBody>
                  <a:tcPr anchor="ctr">
                    <a:solidFill>
                      <a:schemeClr val="bg1">
                        <a:lumMod val="20000"/>
                        <a:lumOff val="80000"/>
                      </a:schemeClr>
                    </a:solidFill>
                  </a:tcPr>
                </a:tc>
                <a:extLst>
                  <a:ext uri="{0D108BD9-81ED-4DB2-BD59-A6C34878D82A}">
                    <a16:rowId xmlns:a16="http://schemas.microsoft.com/office/drawing/2014/main" val="2159702854"/>
                  </a:ext>
                </a:extLst>
              </a:tr>
              <a:tr h="237334">
                <a:tc>
                  <a:txBody>
                    <a:bodyPr/>
                    <a:lstStyle/>
                    <a:p>
                      <a:pPr marL="0" algn="l" defTabSz="914400" rtl="0" eaLnBrk="1" latinLnBrk="0" hangingPunct="1"/>
                      <a:r>
                        <a:rPr lang="en-US" sz="900" b="0" kern="1200" dirty="0">
                          <a:solidFill>
                            <a:schemeClr val="bg1"/>
                          </a:solidFill>
                          <a:latin typeface="+mn-lt"/>
                          <a:ea typeface="+mn-ea"/>
                          <a:cs typeface="+mn-cs"/>
                        </a:rPr>
                        <a:t>Paper, pads, blank books</a:t>
                      </a:r>
                    </a:p>
                  </a:txBody>
                  <a:tcPr anchor="ctr">
                    <a:noFill/>
                  </a:tcPr>
                </a:tc>
                <a:tc>
                  <a:txBody>
                    <a:bodyPr/>
                    <a:lstStyle/>
                    <a:p>
                      <a:pPr algn="ctr"/>
                      <a:r>
                        <a:rPr lang="en-US" sz="900" dirty="0">
                          <a:solidFill>
                            <a:schemeClr val="bg1"/>
                          </a:solidFill>
                        </a:rPr>
                        <a:t>$308.37</a:t>
                      </a:r>
                    </a:p>
                  </a:txBody>
                  <a:tcPr anchor="ctr">
                    <a:noFill/>
                  </a:tcPr>
                </a:tc>
                <a:tc>
                  <a:txBody>
                    <a:bodyPr/>
                    <a:lstStyle/>
                    <a:p>
                      <a:pPr algn="ctr"/>
                      <a:r>
                        <a:rPr lang="en-US" sz="900" baseline="0" dirty="0">
                          <a:solidFill>
                            <a:schemeClr val="bg1"/>
                          </a:solidFill>
                        </a:rPr>
                        <a:t>$366.59</a:t>
                      </a:r>
                    </a:p>
                  </a:txBody>
                  <a:tcPr anchor="ctr">
                    <a:solidFill>
                      <a:schemeClr val="bg1">
                        <a:lumMod val="20000"/>
                        <a:lumOff val="80000"/>
                      </a:schemeClr>
                    </a:solidFill>
                  </a:tcPr>
                </a:tc>
                <a:tc>
                  <a:txBody>
                    <a:bodyPr/>
                    <a:lstStyle/>
                    <a:p>
                      <a:pPr algn="ctr"/>
                      <a:r>
                        <a:rPr lang="en-US" sz="900" dirty="0">
                          <a:solidFill>
                            <a:schemeClr val="bg1"/>
                          </a:solidFill>
                        </a:rPr>
                        <a:t>$213.33</a:t>
                      </a:r>
                    </a:p>
                  </a:txBody>
                  <a:tcPr anchor="ctr">
                    <a:solidFill>
                      <a:schemeClr val="bg1">
                        <a:lumMod val="20000"/>
                        <a:lumOff val="80000"/>
                      </a:schemeClr>
                    </a:solidFill>
                  </a:tcPr>
                </a:tc>
                <a:extLst>
                  <a:ext uri="{0D108BD9-81ED-4DB2-BD59-A6C34878D82A}">
                    <a16:rowId xmlns:a16="http://schemas.microsoft.com/office/drawing/2014/main" val="3343760334"/>
                  </a:ext>
                </a:extLst>
              </a:tr>
              <a:tr h="353728">
                <a:tc>
                  <a:txBody>
                    <a:bodyPr/>
                    <a:lstStyle/>
                    <a:p>
                      <a:r>
                        <a:rPr lang="en-US" sz="900" b="0" dirty="0">
                          <a:solidFill>
                            <a:schemeClr val="bg1"/>
                          </a:solidFill>
                        </a:rPr>
                        <a:t>Canvas, panels, board</a:t>
                      </a:r>
                    </a:p>
                  </a:txBody>
                  <a:tcPr anchor="ctr">
                    <a:noFill/>
                  </a:tcPr>
                </a:tc>
                <a:tc>
                  <a:txBody>
                    <a:bodyPr/>
                    <a:lstStyle/>
                    <a:p>
                      <a:pPr algn="ctr"/>
                      <a:r>
                        <a:rPr lang="en-US" sz="900" dirty="0">
                          <a:solidFill>
                            <a:schemeClr val="bg1"/>
                          </a:solidFill>
                        </a:rPr>
                        <a:t>$247.29</a:t>
                      </a:r>
                    </a:p>
                  </a:txBody>
                  <a:tcPr anchor="ctr">
                    <a:noFill/>
                  </a:tcPr>
                </a:tc>
                <a:tc>
                  <a:txBody>
                    <a:bodyPr/>
                    <a:lstStyle/>
                    <a:p>
                      <a:pPr algn="ctr"/>
                      <a:r>
                        <a:rPr lang="en-US" sz="900" baseline="0" dirty="0">
                          <a:solidFill>
                            <a:schemeClr val="bg1"/>
                          </a:solidFill>
                        </a:rPr>
                        <a:t>$235.27</a:t>
                      </a:r>
                      <a:endParaRPr lang="en-US" sz="900" baseline="30000" dirty="0">
                        <a:solidFill>
                          <a:schemeClr val="bg1"/>
                        </a:solidFill>
                      </a:endParaRPr>
                    </a:p>
                  </a:txBody>
                  <a:tcPr anchor="ctr">
                    <a:solidFill>
                      <a:schemeClr val="bg1">
                        <a:lumMod val="20000"/>
                        <a:lumOff val="80000"/>
                      </a:schemeClr>
                    </a:solidFill>
                  </a:tcPr>
                </a:tc>
                <a:tc>
                  <a:txBody>
                    <a:bodyPr/>
                    <a:lstStyle/>
                    <a:p>
                      <a:pPr algn="ctr"/>
                      <a:r>
                        <a:rPr lang="en-US" sz="900" dirty="0">
                          <a:solidFill>
                            <a:schemeClr val="bg1"/>
                          </a:solidFill>
                        </a:rPr>
                        <a:t>$272.24</a:t>
                      </a:r>
                    </a:p>
                  </a:txBody>
                  <a:tcPr anchor="ctr">
                    <a:solidFill>
                      <a:schemeClr val="bg1">
                        <a:lumMod val="20000"/>
                        <a:lumOff val="80000"/>
                      </a:schemeClr>
                    </a:solidFill>
                  </a:tcPr>
                </a:tc>
                <a:extLst>
                  <a:ext uri="{0D108BD9-81ED-4DB2-BD59-A6C34878D82A}">
                    <a16:rowId xmlns:a16="http://schemas.microsoft.com/office/drawing/2014/main" val="1260973540"/>
                  </a:ext>
                </a:extLst>
              </a:tr>
              <a:tr h="237334">
                <a:tc>
                  <a:txBody>
                    <a:bodyPr/>
                    <a:lstStyle/>
                    <a:p>
                      <a:r>
                        <a:rPr lang="en-US" sz="900" b="0" dirty="0">
                          <a:solidFill>
                            <a:schemeClr val="bg1"/>
                          </a:solidFill>
                        </a:rPr>
                        <a:t>Furniture, easels, lighting, storage, portfolios, etc.</a:t>
                      </a:r>
                    </a:p>
                  </a:txBody>
                  <a:tcPr anchor="ctr">
                    <a:noFill/>
                  </a:tcPr>
                </a:tc>
                <a:tc>
                  <a:txBody>
                    <a:bodyPr/>
                    <a:lstStyle/>
                    <a:p>
                      <a:pPr algn="ctr"/>
                      <a:r>
                        <a:rPr lang="en-US" sz="900" dirty="0">
                          <a:solidFill>
                            <a:schemeClr val="bg1"/>
                          </a:solidFill>
                        </a:rPr>
                        <a:t>$224.33</a:t>
                      </a:r>
                    </a:p>
                  </a:txBody>
                  <a:tcPr anchor="ctr">
                    <a:noFill/>
                  </a:tcPr>
                </a:tc>
                <a:tc>
                  <a:txBody>
                    <a:bodyPr/>
                    <a:lstStyle/>
                    <a:p>
                      <a:pPr algn="ctr"/>
                      <a:r>
                        <a:rPr lang="en-US" sz="900" baseline="0" dirty="0">
                          <a:solidFill>
                            <a:schemeClr val="bg1"/>
                          </a:solidFill>
                        </a:rPr>
                        <a:t>$235.78</a:t>
                      </a:r>
                    </a:p>
                  </a:txBody>
                  <a:tcPr anchor="ctr">
                    <a:solidFill>
                      <a:schemeClr val="bg1">
                        <a:lumMod val="20000"/>
                        <a:lumOff val="80000"/>
                      </a:schemeClr>
                    </a:solidFill>
                  </a:tcPr>
                </a:tc>
                <a:tc>
                  <a:txBody>
                    <a:bodyPr/>
                    <a:lstStyle/>
                    <a:p>
                      <a:pPr algn="ctr"/>
                      <a:r>
                        <a:rPr lang="en-US" sz="900" dirty="0">
                          <a:solidFill>
                            <a:schemeClr val="bg1"/>
                          </a:solidFill>
                        </a:rPr>
                        <a:t>$197.52</a:t>
                      </a:r>
                    </a:p>
                  </a:txBody>
                  <a:tcPr anchor="ctr">
                    <a:solidFill>
                      <a:schemeClr val="bg1">
                        <a:lumMod val="20000"/>
                        <a:lumOff val="80000"/>
                      </a:schemeClr>
                    </a:solidFill>
                  </a:tcPr>
                </a:tc>
                <a:extLst>
                  <a:ext uri="{0D108BD9-81ED-4DB2-BD59-A6C34878D82A}">
                    <a16:rowId xmlns:a16="http://schemas.microsoft.com/office/drawing/2014/main" val="1118177052"/>
                  </a:ext>
                </a:extLst>
              </a:tr>
              <a:tr h="379735">
                <a:tc>
                  <a:txBody>
                    <a:bodyPr/>
                    <a:lstStyle/>
                    <a:p>
                      <a:r>
                        <a:rPr lang="en-US" sz="900" b="0" dirty="0">
                          <a:solidFill>
                            <a:schemeClr val="bg1"/>
                          </a:solidFill>
                        </a:rPr>
                        <a:t>Books, magazines, videos, digital content, software, apps</a:t>
                      </a:r>
                    </a:p>
                  </a:txBody>
                  <a:tcPr anchor="ctr">
                    <a:noFill/>
                  </a:tcPr>
                </a:tc>
                <a:tc>
                  <a:txBody>
                    <a:bodyPr/>
                    <a:lstStyle/>
                    <a:p>
                      <a:pPr algn="ctr"/>
                      <a:r>
                        <a:rPr lang="en-US" sz="900" dirty="0">
                          <a:solidFill>
                            <a:schemeClr val="bg1"/>
                          </a:solidFill>
                        </a:rPr>
                        <a:t>$192.59</a:t>
                      </a:r>
                    </a:p>
                  </a:txBody>
                  <a:tcPr anchor="ctr">
                    <a:noFill/>
                  </a:tcPr>
                </a:tc>
                <a:tc>
                  <a:txBody>
                    <a:bodyPr/>
                    <a:lstStyle/>
                    <a:p>
                      <a:pPr algn="ctr"/>
                      <a:r>
                        <a:rPr lang="en-US" sz="900" baseline="0" dirty="0">
                          <a:solidFill>
                            <a:schemeClr val="bg1"/>
                          </a:solidFill>
                        </a:rPr>
                        <a:t>$212.61</a:t>
                      </a:r>
                    </a:p>
                  </a:txBody>
                  <a:tcPr anchor="ctr">
                    <a:solidFill>
                      <a:schemeClr val="bg1">
                        <a:lumMod val="20000"/>
                        <a:lumOff val="80000"/>
                      </a:schemeClr>
                    </a:solidFill>
                  </a:tcPr>
                </a:tc>
                <a:tc>
                  <a:txBody>
                    <a:bodyPr/>
                    <a:lstStyle/>
                    <a:p>
                      <a:pPr algn="ctr"/>
                      <a:r>
                        <a:rPr lang="en-US" sz="900" dirty="0">
                          <a:solidFill>
                            <a:schemeClr val="bg1"/>
                          </a:solidFill>
                        </a:rPr>
                        <a:t>$150.90</a:t>
                      </a:r>
                    </a:p>
                  </a:txBody>
                  <a:tcPr anchor="ctr">
                    <a:solidFill>
                      <a:schemeClr val="bg1">
                        <a:lumMod val="20000"/>
                        <a:lumOff val="80000"/>
                      </a:schemeClr>
                    </a:solidFill>
                  </a:tcPr>
                </a:tc>
                <a:extLst>
                  <a:ext uri="{0D108BD9-81ED-4DB2-BD59-A6C34878D82A}">
                    <a16:rowId xmlns:a16="http://schemas.microsoft.com/office/drawing/2014/main" val="382403407"/>
                  </a:ext>
                </a:extLst>
              </a:tr>
              <a:tr h="237334">
                <a:tc>
                  <a:txBody>
                    <a:bodyPr/>
                    <a:lstStyle/>
                    <a:p>
                      <a:r>
                        <a:rPr lang="en-US" sz="900" b="0" dirty="0">
                          <a:solidFill>
                            <a:schemeClr val="bg1"/>
                          </a:solidFill>
                        </a:rPr>
                        <a:t>Paints: oil</a:t>
                      </a:r>
                    </a:p>
                  </a:txBody>
                  <a:tcPr anchor="ctr">
                    <a:noFill/>
                  </a:tcPr>
                </a:tc>
                <a:tc>
                  <a:txBody>
                    <a:bodyPr/>
                    <a:lstStyle/>
                    <a:p>
                      <a:pPr algn="ctr"/>
                      <a:r>
                        <a:rPr lang="en-US" sz="900" dirty="0">
                          <a:solidFill>
                            <a:schemeClr val="bg1"/>
                          </a:solidFill>
                        </a:rPr>
                        <a:t>$175.14</a:t>
                      </a:r>
                    </a:p>
                  </a:txBody>
                  <a:tcPr anchor="ctr">
                    <a:noFill/>
                  </a:tcPr>
                </a:tc>
                <a:tc>
                  <a:txBody>
                    <a:bodyPr/>
                    <a:lstStyle/>
                    <a:p>
                      <a:pPr algn="ctr"/>
                      <a:r>
                        <a:rPr lang="en-US" sz="900" baseline="0" dirty="0">
                          <a:solidFill>
                            <a:schemeClr val="bg1"/>
                          </a:solidFill>
                        </a:rPr>
                        <a:t>$174.55</a:t>
                      </a:r>
                    </a:p>
                  </a:txBody>
                  <a:tcPr anchor="ctr">
                    <a:solidFill>
                      <a:schemeClr val="bg1">
                        <a:lumMod val="20000"/>
                        <a:lumOff val="80000"/>
                      </a:schemeClr>
                    </a:solidFill>
                  </a:tcPr>
                </a:tc>
                <a:tc>
                  <a:txBody>
                    <a:bodyPr/>
                    <a:lstStyle/>
                    <a:p>
                      <a:pPr algn="ctr"/>
                      <a:r>
                        <a:rPr lang="en-US" sz="900" dirty="0">
                          <a:solidFill>
                            <a:schemeClr val="bg1"/>
                          </a:solidFill>
                        </a:rPr>
                        <a:t>$183.11</a:t>
                      </a:r>
                    </a:p>
                  </a:txBody>
                  <a:tcPr anchor="ctr">
                    <a:solidFill>
                      <a:schemeClr val="bg1">
                        <a:lumMod val="20000"/>
                        <a:lumOff val="80000"/>
                      </a:schemeClr>
                    </a:solidFill>
                  </a:tcPr>
                </a:tc>
                <a:extLst>
                  <a:ext uri="{0D108BD9-81ED-4DB2-BD59-A6C34878D82A}">
                    <a16:rowId xmlns:a16="http://schemas.microsoft.com/office/drawing/2014/main" val="1959147208"/>
                  </a:ext>
                </a:extLst>
              </a:tr>
              <a:tr h="237334">
                <a:tc>
                  <a:txBody>
                    <a:bodyPr/>
                    <a:lstStyle/>
                    <a:p>
                      <a:r>
                        <a:rPr lang="en-US" sz="900" b="0" dirty="0">
                          <a:solidFill>
                            <a:schemeClr val="bg1"/>
                          </a:solidFill>
                        </a:rPr>
                        <a:t>Paints: watercolor</a:t>
                      </a:r>
                    </a:p>
                  </a:txBody>
                  <a:tcPr anchor="ctr">
                    <a:noFill/>
                  </a:tcPr>
                </a:tc>
                <a:tc>
                  <a:txBody>
                    <a:bodyPr/>
                    <a:lstStyle/>
                    <a:p>
                      <a:pPr algn="ctr"/>
                      <a:r>
                        <a:rPr lang="en-US" sz="900" dirty="0">
                          <a:solidFill>
                            <a:schemeClr val="bg1"/>
                          </a:solidFill>
                        </a:rPr>
                        <a:t>$153.86</a:t>
                      </a:r>
                    </a:p>
                  </a:txBody>
                  <a:tcPr anchor="ctr">
                    <a:noFill/>
                  </a:tcPr>
                </a:tc>
                <a:tc>
                  <a:txBody>
                    <a:bodyPr/>
                    <a:lstStyle/>
                    <a:p>
                      <a:pPr algn="ctr"/>
                      <a:r>
                        <a:rPr lang="en-US" sz="900" baseline="0" dirty="0">
                          <a:solidFill>
                            <a:schemeClr val="bg1"/>
                          </a:solidFill>
                        </a:rPr>
                        <a:t>$176.22</a:t>
                      </a:r>
                    </a:p>
                  </a:txBody>
                  <a:tcPr anchor="ctr">
                    <a:solidFill>
                      <a:schemeClr val="bg1">
                        <a:lumMod val="20000"/>
                        <a:lumOff val="80000"/>
                      </a:schemeClr>
                    </a:solidFill>
                  </a:tcPr>
                </a:tc>
                <a:tc>
                  <a:txBody>
                    <a:bodyPr/>
                    <a:lstStyle/>
                    <a:p>
                      <a:pPr algn="ctr"/>
                      <a:r>
                        <a:rPr lang="en-US" sz="900" dirty="0">
                          <a:solidFill>
                            <a:schemeClr val="bg1"/>
                          </a:solidFill>
                        </a:rPr>
                        <a:t>$112.71</a:t>
                      </a:r>
                    </a:p>
                  </a:txBody>
                  <a:tcPr anchor="ctr">
                    <a:solidFill>
                      <a:schemeClr val="bg1">
                        <a:lumMod val="20000"/>
                        <a:lumOff val="80000"/>
                      </a:schemeClr>
                    </a:solidFill>
                  </a:tcPr>
                </a:tc>
                <a:extLst>
                  <a:ext uri="{0D108BD9-81ED-4DB2-BD59-A6C34878D82A}">
                    <a16:rowId xmlns:a16="http://schemas.microsoft.com/office/drawing/2014/main" val="767458628"/>
                  </a:ext>
                </a:extLst>
              </a:tr>
              <a:tr h="237334">
                <a:tc>
                  <a:txBody>
                    <a:bodyPr/>
                    <a:lstStyle/>
                    <a:p>
                      <a:r>
                        <a:rPr lang="en-US" sz="900" b="0" dirty="0">
                          <a:solidFill>
                            <a:schemeClr val="bg1"/>
                          </a:solidFill>
                        </a:rPr>
                        <a:t>Paints: other</a:t>
                      </a:r>
                    </a:p>
                  </a:txBody>
                  <a:tcPr anchor="ctr">
                    <a:noFill/>
                  </a:tcPr>
                </a:tc>
                <a:tc>
                  <a:txBody>
                    <a:bodyPr/>
                    <a:lstStyle/>
                    <a:p>
                      <a:pPr algn="ctr"/>
                      <a:r>
                        <a:rPr lang="en-US" sz="900" dirty="0">
                          <a:solidFill>
                            <a:schemeClr val="bg1"/>
                          </a:solidFill>
                        </a:rPr>
                        <a:t>$133.74</a:t>
                      </a:r>
                    </a:p>
                  </a:txBody>
                  <a:tcPr anchor="ctr">
                    <a:noFill/>
                  </a:tcPr>
                </a:tc>
                <a:tc>
                  <a:txBody>
                    <a:bodyPr/>
                    <a:lstStyle/>
                    <a:p>
                      <a:pPr algn="ctr"/>
                      <a:r>
                        <a:rPr lang="en-US" sz="900" baseline="0" dirty="0">
                          <a:solidFill>
                            <a:schemeClr val="bg1"/>
                          </a:solidFill>
                        </a:rPr>
                        <a:t>$132.62</a:t>
                      </a:r>
                    </a:p>
                  </a:txBody>
                  <a:tcPr anchor="ctr">
                    <a:solidFill>
                      <a:schemeClr val="bg1">
                        <a:lumMod val="20000"/>
                        <a:lumOff val="80000"/>
                      </a:schemeClr>
                    </a:solidFill>
                  </a:tcPr>
                </a:tc>
                <a:tc>
                  <a:txBody>
                    <a:bodyPr/>
                    <a:lstStyle/>
                    <a:p>
                      <a:pPr algn="ctr"/>
                      <a:r>
                        <a:rPr lang="en-US" sz="900" dirty="0">
                          <a:solidFill>
                            <a:schemeClr val="bg1"/>
                          </a:solidFill>
                        </a:rPr>
                        <a:t>$138.90</a:t>
                      </a:r>
                    </a:p>
                  </a:txBody>
                  <a:tcPr anchor="ctr">
                    <a:solidFill>
                      <a:schemeClr val="bg1">
                        <a:lumMod val="20000"/>
                        <a:lumOff val="80000"/>
                      </a:schemeClr>
                    </a:solidFill>
                  </a:tcPr>
                </a:tc>
                <a:extLst>
                  <a:ext uri="{0D108BD9-81ED-4DB2-BD59-A6C34878D82A}">
                    <a16:rowId xmlns:a16="http://schemas.microsoft.com/office/drawing/2014/main" val="1656568046"/>
                  </a:ext>
                </a:extLst>
              </a:tr>
              <a:tr h="237334">
                <a:tc>
                  <a:txBody>
                    <a:bodyPr/>
                    <a:lstStyle/>
                    <a:p>
                      <a:r>
                        <a:rPr lang="en-US" sz="900" b="0" dirty="0">
                          <a:solidFill>
                            <a:schemeClr val="bg1"/>
                          </a:solidFill>
                        </a:rPr>
                        <a:t>Drawing materials </a:t>
                      </a:r>
                    </a:p>
                  </a:txBody>
                  <a:tcPr anchor="ctr">
                    <a:noFill/>
                  </a:tcPr>
                </a:tc>
                <a:tc>
                  <a:txBody>
                    <a:bodyPr/>
                    <a:lstStyle/>
                    <a:p>
                      <a:pPr algn="ctr"/>
                      <a:r>
                        <a:rPr lang="en-US" sz="900" dirty="0">
                          <a:solidFill>
                            <a:schemeClr val="bg1"/>
                          </a:solidFill>
                        </a:rPr>
                        <a:t>$131.54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93939"/>
                          </a:solidFill>
                          <a:effectLst/>
                          <a:uLnTx/>
                          <a:uFillTx/>
                          <a:latin typeface="+mn-lt"/>
                          <a:ea typeface="+mn-ea"/>
                          <a:cs typeface="+mn-cs"/>
                        </a:rPr>
                        <a:t>$115.91</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93939"/>
                          </a:solidFill>
                          <a:effectLst/>
                          <a:uLnTx/>
                          <a:uFillTx/>
                          <a:latin typeface="+mn-lt"/>
                          <a:ea typeface="+mn-ea"/>
                          <a:cs typeface="+mn-cs"/>
                        </a:rPr>
                        <a:t>$165.72</a:t>
                      </a:r>
                    </a:p>
                  </a:txBody>
                  <a:tcPr anchor="ctr">
                    <a:solidFill>
                      <a:schemeClr val="bg1">
                        <a:lumMod val="20000"/>
                        <a:lumOff val="80000"/>
                      </a:schemeClr>
                    </a:solidFill>
                  </a:tcPr>
                </a:tc>
                <a:extLst>
                  <a:ext uri="{0D108BD9-81ED-4DB2-BD59-A6C34878D82A}">
                    <a16:rowId xmlns:a16="http://schemas.microsoft.com/office/drawing/2014/main" val="3321876204"/>
                  </a:ext>
                </a:extLst>
              </a:tr>
              <a:tr h="237334">
                <a:tc>
                  <a:txBody>
                    <a:bodyPr/>
                    <a:lstStyle/>
                    <a:p>
                      <a:r>
                        <a:rPr lang="en-US" sz="900" b="0" dirty="0">
                          <a:solidFill>
                            <a:schemeClr val="bg1"/>
                          </a:solidFill>
                        </a:rPr>
                        <a:t>Brushes and other tools</a:t>
                      </a:r>
                    </a:p>
                  </a:txBody>
                  <a:tcPr anchor="ctr">
                    <a:noFill/>
                  </a:tcPr>
                </a:tc>
                <a:tc>
                  <a:txBody>
                    <a:bodyPr/>
                    <a:lstStyle/>
                    <a:p>
                      <a:pPr algn="ctr"/>
                      <a:r>
                        <a:rPr lang="en-US" sz="900" dirty="0">
                          <a:solidFill>
                            <a:schemeClr val="bg1"/>
                          </a:solidFill>
                        </a:rPr>
                        <a:t>$107.46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93939"/>
                          </a:solidFill>
                          <a:effectLst/>
                          <a:uLnTx/>
                          <a:uFillTx/>
                          <a:latin typeface="+mn-lt"/>
                          <a:ea typeface="+mn-ea"/>
                          <a:cs typeface="+mn-cs"/>
                        </a:rPr>
                        <a:t>$110.26</a:t>
                      </a:r>
                      <a:endParaRPr kumimoji="0" lang="en-US" sz="900" b="0" i="0" u="none" strike="noStrike" kern="1200" cap="none" spc="0" normalizeH="0" baseline="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93939"/>
                          </a:solidFill>
                          <a:effectLst/>
                          <a:uLnTx/>
                          <a:uFillTx/>
                          <a:latin typeface="+mn-lt"/>
                          <a:ea typeface="+mn-ea"/>
                          <a:cs typeface="+mn-cs"/>
                        </a:rPr>
                        <a:t>$102.99</a:t>
                      </a:r>
                      <a:endParaRPr kumimoji="0" lang="en-US" sz="900" b="0" i="0" u="none" strike="noStrike" kern="1200" cap="none" spc="0" normalizeH="0" baseline="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4034211555"/>
                  </a:ext>
                </a:extLst>
              </a:tr>
              <a:tr h="237334">
                <a:tc>
                  <a:txBody>
                    <a:bodyPr/>
                    <a:lstStyle/>
                    <a:p>
                      <a:r>
                        <a:rPr lang="en-US" sz="900" b="0" dirty="0">
                          <a:solidFill>
                            <a:schemeClr val="bg1"/>
                          </a:solidFill>
                        </a:rPr>
                        <a:t>Printmaking inks, tools, supplies</a:t>
                      </a:r>
                    </a:p>
                  </a:txBody>
                  <a:tcPr anchor="ctr">
                    <a:noFill/>
                  </a:tcPr>
                </a:tc>
                <a:tc>
                  <a:txBody>
                    <a:bodyPr/>
                    <a:lstStyle/>
                    <a:p>
                      <a:pPr algn="ctr"/>
                      <a:r>
                        <a:rPr lang="en-US" sz="900" dirty="0">
                          <a:solidFill>
                            <a:schemeClr val="bg1"/>
                          </a:solidFill>
                        </a:rPr>
                        <a:t>$94.17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93939"/>
                          </a:solidFill>
                          <a:effectLst/>
                          <a:uLnTx/>
                          <a:uFillTx/>
                          <a:latin typeface="+mn-lt"/>
                          <a:ea typeface="+mn-ea"/>
                          <a:cs typeface="+mn-cs"/>
                        </a:rPr>
                        <a:t>$85.14</a:t>
                      </a:r>
                      <a:endParaRPr kumimoji="0" lang="en-US" sz="900" b="0" i="0" u="none" strike="noStrike" kern="1200" cap="none" spc="0" normalizeH="0" baseline="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93939"/>
                          </a:solidFill>
                          <a:effectLst/>
                          <a:uLnTx/>
                          <a:uFillTx/>
                          <a:latin typeface="+mn-lt"/>
                          <a:ea typeface="+mn-ea"/>
                          <a:cs typeface="+mn-cs"/>
                        </a:rPr>
                        <a:t>$119.70</a:t>
                      </a:r>
                      <a:endParaRPr kumimoji="0" lang="en-US" sz="900" b="0" i="0" u="none" strike="noStrike" kern="1200" cap="none" spc="0" normalizeH="0" baseline="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478962705"/>
                  </a:ext>
                </a:extLst>
              </a:tr>
              <a:tr h="237334">
                <a:tc>
                  <a:txBody>
                    <a:bodyPr/>
                    <a:lstStyle/>
                    <a:p>
                      <a:r>
                        <a:rPr lang="en-US" sz="900" b="0" dirty="0">
                          <a:solidFill>
                            <a:schemeClr val="bg1"/>
                          </a:solidFill>
                        </a:rPr>
                        <a:t>Other</a:t>
                      </a:r>
                    </a:p>
                  </a:txBody>
                  <a:tcPr anchor="ctr">
                    <a:noFill/>
                  </a:tcPr>
                </a:tc>
                <a:tc>
                  <a:txBody>
                    <a:bodyPr/>
                    <a:lstStyle/>
                    <a:p>
                      <a:pPr algn="ctr"/>
                      <a:r>
                        <a:rPr lang="en-US" sz="900" dirty="0">
                          <a:solidFill>
                            <a:schemeClr val="bg1"/>
                          </a:solidFill>
                        </a:rPr>
                        <a:t>$527.54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93939"/>
                          </a:solidFill>
                          <a:effectLst/>
                          <a:uLnTx/>
                          <a:uFillTx/>
                          <a:latin typeface="+mn-lt"/>
                          <a:ea typeface="+mn-ea"/>
                          <a:cs typeface="+mn-cs"/>
                        </a:rPr>
                        <a:t>$524.47</a:t>
                      </a:r>
                      <a:endParaRPr kumimoji="0" lang="en-US" sz="900" b="0" i="0" u="none" strike="noStrike" kern="1200" cap="none" spc="0" normalizeH="0" baseline="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93939"/>
                          </a:solidFill>
                          <a:effectLst/>
                          <a:uLnTx/>
                          <a:uFillTx/>
                          <a:latin typeface="+mn-lt"/>
                          <a:ea typeface="+mn-ea"/>
                          <a:cs typeface="+mn-cs"/>
                        </a:rPr>
                        <a:t>$562.75</a:t>
                      </a:r>
                      <a:endParaRPr kumimoji="0" lang="en-US" sz="900" b="0" i="0" u="none" strike="noStrike" kern="1200" cap="none" spc="0" normalizeH="0" baseline="0" noProof="0" dirty="0">
                        <a:ln>
                          <a:noFill/>
                        </a:ln>
                        <a:solidFill>
                          <a:srgbClr val="393939"/>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22. How much did you spend in the past 12 months on art-related supplies?</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62</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44173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441730"/>
            <a:ext cx="612648" cy="417577"/>
          </a:xfrm>
          <a:prstGeom prst="rect">
            <a:avLst/>
          </a:prstGeom>
        </p:spPr>
      </p:pic>
      <p:sp>
        <p:nvSpPr>
          <p:cNvPr id="7" name="Text Placeholder 6">
            <a:extLst>
              <a:ext uri="{FF2B5EF4-FFF2-40B4-BE49-F238E27FC236}">
                <a16:creationId xmlns:a16="http://schemas.microsoft.com/office/drawing/2014/main" id="{B1DBE673-7759-4AEA-85DE-35E39C90C7BE}"/>
              </a:ext>
            </a:extLst>
          </p:cNvPr>
          <p:cNvSpPr txBox="1">
            <a:spLocks/>
          </p:cNvSpPr>
          <p:nvPr/>
        </p:nvSpPr>
        <p:spPr>
          <a:xfrm>
            <a:off x="228600" y="6096000"/>
            <a:ext cx="53340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Entries are average amount spent per category in 12 month period.</a:t>
            </a:r>
            <a:endParaRPr lang="en-US" sz="800" b="1" kern="0" dirty="0">
              <a:solidFill>
                <a:schemeClr val="accent4"/>
              </a:solidFill>
            </a:endParaRPr>
          </a:p>
          <a:p>
            <a:endParaRPr lang="en-US" sz="800" b="1" dirty="0">
              <a:solidFill>
                <a:schemeClr val="accent4"/>
              </a:solidFill>
            </a:endParaRPr>
          </a:p>
        </p:txBody>
      </p:sp>
      <p:sp>
        <p:nvSpPr>
          <p:cNvPr id="8" name="TextBox 7">
            <a:extLst>
              <a:ext uri="{FF2B5EF4-FFF2-40B4-BE49-F238E27FC236}">
                <a16:creationId xmlns:a16="http://schemas.microsoft.com/office/drawing/2014/main" id="{B57897FB-9EB4-463C-940D-CCF38BAD303D}"/>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2428476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213980748"/>
              </p:ext>
            </p:extLst>
          </p:nvPr>
        </p:nvGraphicFramePr>
        <p:xfrm>
          <a:off x="228601" y="1447800"/>
          <a:ext cx="6781801" cy="4648202"/>
        </p:xfrm>
        <a:graphic>
          <a:graphicData uri="http://schemas.openxmlformats.org/drawingml/2006/table">
            <a:tbl>
              <a:tblPr firstRow="1" bandRow="1">
                <a:tableStyleId>{6E25E649-3F16-4E02-A733-19D2CDBF48F0}</a:tableStyleId>
              </a:tblPr>
              <a:tblGrid>
                <a:gridCol w="2868247">
                  <a:extLst>
                    <a:ext uri="{9D8B030D-6E8A-4147-A177-3AD203B41FA5}">
                      <a16:colId xmlns:a16="http://schemas.microsoft.com/office/drawing/2014/main" val="3124580405"/>
                    </a:ext>
                  </a:extLst>
                </a:gridCol>
                <a:gridCol w="1304518">
                  <a:extLst>
                    <a:ext uri="{9D8B030D-6E8A-4147-A177-3AD203B41FA5}">
                      <a16:colId xmlns:a16="http://schemas.microsoft.com/office/drawing/2014/main" val="2399029991"/>
                    </a:ext>
                  </a:extLst>
                </a:gridCol>
                <a:gridCol w="1304518">
                  <a:extLst>
                    <a:ext uri="{9D8B030D-6E8A-4147-A177-3AD203B41FA5}">
                      <a16:colId xmlns:a16="http://schemas.microsoft.com/office/drawing/2014/main" val="2908534431"/>
                    </a:ext>
                  </a:extLst>
                </a:gridCol>
                <a:gridCol w="1304518">
                  <a:extLst>
                    <a:ext uri="{9D8B030D-6E8A-4147-A177-3AD203B41FA5}">
                      <a16:colId xmlns:a16="http://schemas.microsoft.com/office/drawing/2014/main" val="1076768269"/>
                    </a:ext>
                  </a:extLst>
                </a:gridCol>
              </a:tblGrid>
              <a:tr h="502392">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277513">
                <a:tc>
                  <a:txBody>
                    <a:bodyPr/>
                    <a:lstStyle/>
                    <a:p>
                      <a:r>
                        <a:rPr lang="en-US" sz="900" b="0" dirty="0">
                          <a:solidFill>
                            <a:schemeClr val="bg1"/>
                          </a:solidFill>
                        </a:rPr>
                        <a:t>Paints: acrylic</a:t>
                      </a:r>
                    </a:p>
                  </a:txBody>
                  <a:tcPr anchor="ctr">
                    <a:noFill/>
                  </a:tcPr>
                </a:tc>
                <a:tc>
                  <a:txBody>
                    <a:bodyPr/>
                    <a:lstStyle/>
                    <a:p>
                      <a:pPr algn="ctr"/>
                      <a:r>
                        <a:rPr lang="en-US" sz="900" baseline="0" dirty="0">
                          <a:solidFill>
                            <a:schemeClr val="bg1"/>
                          </a:solidFill>
                        </a:rPr>
                        <a:t>$134.09</a:t>
                      </a:r>
                      <a:endParaRPr lang="en-US" sz="900" baseline="30000" dirty="0">
                        <a:solidFill>
                          <a:schemeClr val="bg1"/>
                        </a:solidFill>
                      </a:endParaRPr>
                    </a:p>
                  </a:txBody>
                  <a:tcPr anchor="ctr">
                    <a:noFill/>
                  </a:tcPr>
                </a:tc>
                <a:tc>
                  <a:txBody>
                    <a:bodyPr/>
                    <a:lstStyle/>
                    <a:p>
                      <a:pPr algn="ctr"/>
                      <a:r>
                        <a:rPr lang="en-US" sz="900" dirty="0">
                          <a:solidFill>
                            <a:schemeClr val="bg1"/>
                          </a:solidFill>
                        </a:rPr>
                        <a:t>$2,765.11</a:t>
                      </a:r>
                    </a:p>
                  </a:txBody>
                  <a:tcPr anchor="ctr">
                    <a:noFill/>
                  </a:tcPr>
                </a:tc>
                <a:tc>
                  <a:txBody>
                    <a:bodyPr/>
                    <a:lstStyle/>
                    <a:p>
                      <a:pPr algn="ctr"/>
                      <a:r>
                        <a:rPr lang="en-US" sz="900" dirty="0">
                          <a:solidFill>
                            <a:schemeClr val="bg1"/>
                          </a:solidFill>
                        </a:rPr>
                        <a:t>$268.07</a:t>
                      </a:r>
                    </a:p>
                  </a:txBody>
                  <a:tcPr anchor="ctr">
                    <a:noFill/>
                  </a:tcPr>
                </a:tc>
                <a:extLst>
                  <a:ext uri="{0D108BD9-81ED-4DB2-BD59-A6C34878D82A}">
                    <a16:rowId xmlns:a16="http://schemas.microsoft.com/office/drawing/2014/main" val="4230878191"/>
                  </a:ext>
                </a:extLst>
              </a:tr>
              <a:tr h="277513">
                <a:tc>
                  <a:txBody>
                    <a:bodyPr/>
                    <a:lstStyle/>
                    <a:p>
                      <a:r>
                        <a:rPr lang="en-US" sz="900" b="0" dirty="0">
                          <a:solidFill>
                            <a:schemeClr val="bg1"/>
                          </a:solidFill>
                        </a:rPr>
                        <a:t>Other creative materials </a:t>
                      </a:r>
                    </a:p>
                  </a:txBody>
                  <a:tcPr anchor="ctr">
                    <a:noFill/>
                  </a:tcPr>
                </a:tc>
                <a:tc>
                  <a:txBody>
                    <a:bodyPr/>
                    <a:lstStyle/>
                    <a:p>
                      <a:pPr algn="ctr"/>
                      <a:r>
                        <a:rPr lang="en-US" sz="900" baseline="0" dirty="0">
                          <a:solidFill>
                            <a:schemeClr val="bg1"/>
                          </a:solidFill>
                        </a:rPr>
                        <a:t>$1,023.34</a:t>
                      </a:r>
                      <a:endParaRPr lang="en-US" sz="900" baseline="30000" dirty="0">
                        <a:solidFill>
                          <a:schemeClr val="bg1"/>
                        </a:solidFill>
                      </a:endParaRPr>
                    </a:p>
                  </a:txBody>
                  <a:tcPr anchor="ctr">
                    <a:noFill/>
                  </a:tcPr>
                </a:tc>
                <a:tc>
                  <a:txBody>
                    <a:bodyPr/>
                    <a:lstStyle/>
                    <a:p>
                      <a:pPr algn="ctr"/>
                      <a:r>
                        <a:rPr lang="en-US" sz="900" dirty="0">
                          <a:solidFill>
                            <a:schemeClr val="bg1"/>
                          </a:solidFill>
                        </a:rPr>
                        <a:t>$362.22</a:t>
                      </a:r>
                    </a:p>
                  </a:txBody>
                  <a:tcPr anchor="ctr">
                    <a:noFill/>
                  </a:tcPr>
                </a:tc>
                <a:tc>
                  <a:txBody>
                    <a:bodyPr/>
                    <a:lstStyle/>
                    <a:p>
                      <a:pPr algn="ctr"/>
                      <a:r>
                        <a:rPr lang="en-US" sz="900" dirty="0">
                          <a:solidFill>
                            <a:schemeClr val="bg1"/>
                          </a:solidFill>
                        </a:rPr>
                        <a:t>$210.21</a:t>
                      </a:r>
                    </a:p>
                  </a:txBody>
                  <a:tcPr anchor="ctr">
                    <a:noFill/>
                  </a:tcPr>
                </a:tc>
                <a:extLst>
                  <a:ext uri="{0D108BD9-81ED-4DB2-BD59-A6C34878D82A}">
                    <a16:rowId xmlns:a16="http://schemas.microsoft.com/office/drawing/2014/main" val="399659408"/>
                  </a:ext>
                </a:extLst>
              </a:tr>
              <a:tr h="277513">
                <a:tc>
                  <a:txBody>
                    <a:bodyPr/>
                    <a:lstStyle/>
                    <a:p>
                      <a:r>
                        <a:rPr lang="en-US" sz="900" b="0" dirty="0">
                          <a:solidFill>
                            <a:schemeClr val="bg1"/>
                          </a:solidFill>
                        </a:rPr>
                        <a:t>Framing supplies and services</a:t>
                      </a:r>
                    </a:p>
                  </a:txBody>
                  <a:tcPr anchor="ctr">
                    <a:noFill/>
                  </a:tcPr>
                </a:tc>
                <a:tc>
                  <a:txBody>
                    <a:bodyPr/>
                    <a:lstStyle/>
                    <a:p>
                      <a:pPr algn="ctr"/>
                      <a:r>
                        <a:rPr lang="en-US" sz="900" baseline="0" dirty="0">
                          <a:solidFill>
                            <a:schemeClr val="bg1"/>
                          </a:solidFill>
                        </a:rPr>
                        <a:t>$151.33</a:t>
                      </a:r>
                      <a:endParaRPr lang="en-US" sz="900" baseline="30000" dirty="0">
                        <a:solidFill>
                          <a:schemeClr val="bg1"/>
                        </a:solidFill>
                      </a:endParaRPr>
                    </a:p>
                  </a:txBody>
                  <a:tcPr anchor="ctr">
                    <a:noFill/>
                  </a:tcPr>
                </a:tc>
                <a:tc>
                  <a:txBody>
                    <a:bodyPr/>
                    <a:lstStyle/>
                    <a:p>
                      <a:pPr algn="ctr"/>
                      <a:r>
                        <a:rPr lang="en-US" sz="900" dirty="0">
                          <a:solidFill>
                            <a:schemeClr val="bg1"/>
                          </a:solidFill>
                        </a:rPr>
                        <a:t>$704.86</a:t>
                      </a:r>
                    </a:p>
                  </a:txBody>
                  <a:tcPr anchor="ctr">
                    <a:noFill/>
                  </a:tcPr>
                </a:tc>
                <a:tc>
                  <a:txBody>
                    <a:bodyPr/>
                    <a:lstStyle/>
                    <a:p>
                      <a:pPr algn="ctr"/>
                      <a:r>
                        <a:rPr lang="en-US" sz="900" dirty="0">
                          <a:solidFill>
                            <a:schemeClr val="bg1"/>
                          </a:solidFill>
                        </a:rPr>
                        <a:t>$274.17</a:t>
                      </a:r>
                    </a:p>
                  </a:txBody>
                  <a:tcPr anchor="ctr">
                    <a:noFill/>
                  </a:tcPr>
                </a:tc>
                <a:extLst>
                  <a:ext uri="{0D108BD9-81ED-4DB2-BD59-A6C34878D82A}">
                    <a16:rowId xmlns:a16="http://schemas.microsoft.com/office/drawing/2014/main" val="2159702854"/>
                  </a:ext>
                </a:extLst>
              </a:tr>
              <a:tr h="277513">
                <a:tc>
                  <a:txBody>
                    <a:bodyPr/>
                    <a:lstStyle/>
                    <a:p>
                      <a:pPr marL="0" algn="l" defTabSz="914400" rtl="0" eaLnBrk="1" latinLnBrk="0" hangingPunct="1"/>
                      <a:r>
                        <a:rPr lang="en-US" sz="900" b="0" kern="1200" dirty="0">
                          <a:solidFill>
                            <a:schemeClr val="bg1"/>
                          </a:solidFill>
                          <a:latin typeface="+mn-lt"/>
                          <a:ea typeface="+mn-ea"/>
                          <a:cs typeface="+mn-cs"/>
                        </a:rPr>
                        <a:t>Paper, pads, blank books</a:t>
                      </a:r>
                    </a:p>
                  </a:txBody>
                  <a:tcPr anchor="ctr">
                    <a:noFill/>
                  </a:tcPr>
                </a:tc>
                <a:tc>
                  <a:txBody>
                    <a:bodyPr/>
                    <a:lstStyle/>
                    <a:p>
                      <a:pPr algn="ctr"/>
                      <a:r>
                        <a:rPr lang="en-US" sz="900" baseline="0" dirty="0">
                          <a:solidFill>
                            <a:schemeClr val="bg1"/>
                          </a:solidFill>
                        </a:rPr>
                        <a:t>$92.38</a:t>
                      </a:r>
                    </a:p>
                  </a:txBody>
                  <a:tcPr anchor="ctr">
                    <a:noFill/>
                  </a:tcPr>
                </a:tc>
                <a:tc>
                  <a:txBody>
                    <a:bodyPr/>
                    <a:lstStyle/>
                    <a:p>
                      <a:pPr algn="ctr"/>
                      <a:r>
                        <a:rPr lang="en-US" sz="900" dirty="0">
                          <a:solidFill>
                            <a:schemeClr val="bg1"/>
                          </a:solidFill>
                        </a:rPr>
                        <a:t>$163.53</a:t>
                      </a:r>
                    </a:p>
                  </a:txBody>
                  <a:tcPr anchor="ctr">
                    <a:noFill/>
                  </a:tcPr>
                </a:tc>
                <a:tc>
                  <a:txBody>
                    <a:bodyPr/>
                    <a:lstStyle/>
                    <a:p>
                      <a:pPr algn="ctr"/>
                      <a:r>
                        <a:rPr lang="en-US" sz="900" dirty="0">
                          <a:solidFill>
                            <a:schemeClr val="bg1"/>
                          </a:solidFill>
                        </a:rPr>
                        <a:t>$356.93</a:t>
                      </a:r>
                    </a:p>
                  </a:txBody>
                  <a:tcPr anchor="ctr">
                    <a:noFill/>
                  </a:tcPr>
                </a:tc>
                <a:extLst>
                  <a:ext uri="{0D108BD9-81ED-4DB2-BD59-A6C34878D82A}">
                    <a16:rowId xmlns:a16="http://schemas.microsoft.com/office/drawing/2014/main" val="3343760334"/>
                  </a:ext>
                </a:extLst>
              </a:tr>
              <a:tr h="277513">
                <a:tc>
                  <a:txBody>
                    <a:bodyPr/>
                    <a:lstStyle/>
                    <a:p>
                      <a:r>
                        <a:rPr lang="en-US" sz="900" b="0" dirty="0">
                          <a:solidFill>
                            <a:schemeClr val="bg1"/>
                          </a:solidFill>
                        </a:rPr>
                        <a:t>Canvas, panels, board</a:t>
                      </a:r>
                    </a:p>
                  </a:txBody>
                  <a:tcPr anchor="ctr">
                    <a:noFill/>
                  </a:tcPr>
                </a:tc>
                <a:tc>
                  <a:txBody>
                    <a:bodyPr/>
                    <a:lstStyle/>
                    <a:p>
                      <a:pPr algn="ctr"/>
                      <a:r>
                        <a:rPr lang="en-US" sz="900" baseline="0" dirty="0">
                          <a:solidFill>
                            <a:schemeClr val="bg1"/>
                          </a:solidFill>
                        </a:rPr>
                        <a:t>$155.31</a:t>
                      </a:r>
                      <a:endParaRPr lang="en-US" sz="900" baseline="30000" dirty="0">
                        <a:solidFill>
                          <a:schemeClr val="bg1"/>
                        </a:solidFill>
                      </a:endParaRPr>
                    </a:p>
                  </a:txBody>
                  <a:tcPr anchor="ctr">
                    <a:noFill/>
                  </a:tcPr>
                </a:tc>
                <a:tc>
                  <a:txBody>
                    <a:bodyPr/>
                    <a:lstStyle/>
                    <a:p>
                      <a:pPr algn="ctr"/>
                      <a:r>
                        <a:rPr lang="en-US" sz="900" dirty="0">
                          <a:solidFill>
                            <a:schemeClr val="bg1"/>
                          </a:solidFill>
                        </a:rPr>
                        <a:t>$669.72</a:t>
                      </a:r>
                    </a:p>
                  </a:txBody>
                  <a:tcPr anchor="ctr">
                    <a:noFill/>
                  </a:tcPr>
                </a:tc>
                <a:tc>
                  <a:txBody>
                    <a:bodyPr/>
                    <a:lstStyle/>
                    <a:p>
                      <a:pPr algn="ctr"/>
                      <a:r>
                        <a:rPr lang="en-US" sz="900" dirty="0">
                          <a:solidFill>
                            <a:schemeClr val="bg1"/>
                          </a:solidFill>
                        </a:rPr>
                        <a:t>$206.79</a:t>
                      </a:r>
                    </a:p>
                  </a:txBody>
                  <a:tcPr anchor="ctr">
                    <a:noFill/>
                  </a:tcPr>
                </a:tc>
                <a:extLst>
                  <a:ext uri="{0D108BD9-81ED-4DB2-BD59-A6C34878D82A}">
                    <a16:rowId xmlns:a16="http://schemas.microsoft.com/office/drawing/2014/main" val="1260973540"/>
                  </a:ext>
                </a:extLst>
              </a:tr>
              <a:tr h="277513">
                <a:tc>
                  <a:txBody>
                    <a:bodyPr/>
                    <a:lstStyle/>
                    <a:p>
                      <a:r>
                        <a:rPr lang="en-US" sz="900" b="0" dirty="0">
                          <a:solidFill>
                            <a:schemeClr val="bg1"/>
                          </a:solidFill>
                        </a:rPr>
                        <a:t>Furniture, easels, lighting, storage, portfolios, etc.</a:t>
                      </a:r>
                    </a:p>
                  </a:txBody>
                  <a:tcPr anchor="ctr">
                    <a:noFill/>
                  </a:tcPr>
                </a:tc>
                <a:tc>
                  <a:txBody>
                    <a:bodyPr/>
                    <a:lstStyle/>
                    <a:p>
                      <a:pPr algn="ctr"/>
                      <a:r>
                        <a:rPr lang="en-US" sz="900" baseline="0" dirty="0">
                          <a:solidFill>
                            <a:schemeClr val="bg1"/>
                          </a:solidFill>
                        </a:rPr>
                        <a:t>$107.70</a:t>
                      </a:r>
                      <a:endParaRPr lang="en-US" sz="900" baseline="30000" dirty="0">
                        <a:solidFill>
                          <a:schemeClr val="bg1"/>
                        </a:solidFill>
                      </a:endParaRPr>
                    </a:p>
                  </a:txBody>
                  <a:tcPr anchor="ctr">
                    <a:noFill/>
                  </a:tcPr>
                </a:tc>
                <a:tc>
                  <a:txBody>
                    <a:bodyPr/>
                    <a:lstStyle/>
                    <a:p>
                      <a:pPr algn="ctr"/>
                      <a:r>
                        <a:rPr lang="en-US" sz="900" dirty="0">
                          <a:solidFill>
                            <a:schemeClr val="bg1"/>
                          </a:solidFill>
                        </a:rPr>
                        <a:t>$409.75</a:t>
                      </a:r>
                    </a:p>
                  </a:txBody>
                  <a:tcPr anchor="ctr">
                    <a:noFill/>
                  </a:tcPr>
                </a:tc>
                <a:tc>
                  <a:txBody>
                    <a:bodyPr/>
                    <a:lstStyle/>
                    <a:p>
                      <a:pPr algn="ctr"/>
                      <a:r>
                        <a:rPr lang="en-US" sz="900" dirty="0">
                          <a:solidFill>
                            <a:schemeClr val="bg1"/>
                          </a:solidFill>
                        </a:rPr>
                        <a:t>$218.55</a:t>
                      </a:r>
                    </a:p>
                  </a:txBody>
                  <a:tcPr anchor="ctr">
                    <a:noFill/>
                  </a:tcPr>
                </a:tc>
                <a:extLst>
                  <a:ext uri="{0D108BD9-81ED-4DB2-BD59-A6C34878D82A}">
                    <a16:rowId xmlns:a16="http://schemas.microsoft.com/office/drawing/2014/main" val="1118177052"/>
                  </a:ext>
                </a:extLst>
              </a:tr>
              <a:tr h="444020">
                <a:tc>
                  <a:txBody>
                    <a:bodyPr/>
                    <a:lstStyle/>
                    <a:p>
                      <a:r>
                        <a:rPr lang="en-US" sz="900" b="0" dirty="0">
                          <a:solidFill>
                            <a:schemeClr val="bg1"/>
                          </a:solidFill>
                        </a:rPr>
                        <a:t>Books, magazines, videos, digital content, software, apps</a:t>
                      </a:r>
                    </a:p>
                  </a:txBody>
                  <a:tcPr anchor="ctr">
                    <a:noFill/>
                  </a:tcPr>
                </a:tc>
                <a:tc>
                  <a:txBody>
                    <a:bodyPr/>
                    <a:lstStyle/>
                    <a:p>
                      <a:pPr algn="ctr"/>
                      <a:r>
                        <a:rPr lang="en-US" sz="900" baseline="0" dirty="0">
                          <a:solidFill>
                            <a:schemeClr val="bg1"/>
                          </a:solidFill>
                        </a:rPr>
                        <a:t>$152.64</a:t>
                      </a:r>
                    </a:p>
                  </a:txBody>
                  <a:tcPr anchor="ctr">
                    <a:noFill/>
                  </a:tcPr>
                </a:tc>
                <a:tc>
                  <a:txBody>
                    <a:bodyPr/>
                    <a:lstStyle/>
                    <a:p>
                      <a:pPr algn="ctr"/>
                      <a:r>
                        <a:rPr lang="en-US" sz="900" dirty="0">
                          <a:solidFill>
                            <a:schemeClr val="bg1"/>
                          </a:solidFill>
                        </a:rPr>
                        <a:t>$222.18</a:t>
                      </a:r>
                    </a:p>
                  </a:txBody>
                  <a:tcPr anchor="ctr">
                    <a:noFill/>
                  </a:tcPr>
                </a:tc>
                <a:tc>
                  <a:txBody>
                    <a:bodyPr/>
                    <a:lstStyle/>
                    <a:p>
                      <a:pPr algn="ctr"/>
                      <a:r>
                        <a:rPr lang="en-US" sz="900" dirty="0">
                          <a:solidFill>
                            <a:schemeClr val="bg1"/>
                          </a:solidFill>
                        </a:rPr>
                        <a:t>$194.82</a:t>
                      </a:r>
                    </a:p>
                  </a:txBody>
                  <a:tcPr anchor="ctr">
                    <a:noFill/>
                  </a:tcPr>
                </a:tc>
                <a:extLst>
                  <a:ext uri="{0D108BD9-81ED-4DB2-BD59-A6C34878D82A}">
                    <a16:rowId xmlns:a16="http://schemas.microsoft.com/office/drawing/2014/main" val="1258902560"/>
                  </a:ext>
                </a:extLst>
              </a:tr>
              <a:tr h="277513">
                <a:tc>
                  <a:txBody>
                    <a:bodyPr/>
                    <a:lstStyle/>
                    <a:p>
                      <a:r>
                        <a:rPr lang="en-US" sz="900" b="0" dirty="0">
                          <a:solidFill>
                            <a:schemeClr val="bg1"/>
                          </a:solidFill>
                        </a:rPr>
                        <a:t>Paints: oil</a:t>
                      </a:r>
                    </a:p>
                  </a:txBody>
                  <a:tcPr anchor="ctr">
                    <a:noFill/>
                  </a:tcPr>
                </a:tc>
                <a:tc>
                  <a:txBody>
                    <a:bodyPr/>
                    <a:lstStyle/>
                    <a:p>
                      <a:pPr algn="ctr"/>
                      <a:r>
                        <a:rPr lang="en-US" sz="900" baseline="0" dirty="0">
                          <a:solidFill>
                            <a:schemeClr val="bg1"/>
                          </a:solidFill>
                        </a:rPr>
                        <a:t>$160.45</a:t>
                      </a:r>
                      <a:endParaRPr lang="en-US" sz="900" baseline="30000" dirty="0">
                        <a:solidFill>
                          <a:schemeClr val="bg1"/>
                        </a:solidFill>
                      </a:endParaRPr>
                    </a:p>
                  </a:txBody>
                  <a:tcPr anchor="ctr">
                    <a:noFill/>
                  </a:tcPr>
                </a:tc>
                <a:tc>
                  <a:txBody>
                    <a:bodyPr/>
                    <a:lstStyle/>
                    <a:p>
                      <a:pPr algn="ctr"/>
                      <a:r>
                        <a:rPr lang="en-US" sz="900" dirty="0">
                          <a:solidFill>
                            <a:schemeClr val="bg1"/>
                          </a:solidFill>
                        </a:rPr>
                        <a:t>$374.26</a:t>
                      </a:r>
                    </a:p>
                  </a:txBody>
                  <a:tcPr anchor="ctr">
                    <a:noFill/>
                  </a:tcPr>
                </a:tc>
                <a:tc>
                  <a:txBody>
                    <a:bodyPr/>
                    <a:lstStyle/>
                    <a:p>
                      <a:pPr algn="ctr"/>
                      <a:r>
                        <a:rPr lang="en-US" sz="900" dirty="0">
                          <a:solidFill>
                            <a:schemeClr val="bg1"/>
                          </a:solidFill>
                        </a:rPr>
                        <a:t>$151.19</a:t>
                      </a:r>
                    </a:p>
                  </a:txBody>
                  <a:tcPr anchor="ctr">
                    <a:noFill/>
                  </a:tcPr>
                </a:tc>
                <a:extLst>
                  <a:ext uri="{0D108BD9-81ED-4DB2-BD59-A6C34878D82A}">
                    <a16:rowId xmlns:a16="http://schemas.microsoft.com/office/drawing/2014/main" val="735358387"/>
                  </a:ext>
                </a:extLst>
              </a:tr>
              <a:tr h="277513">
                <a:tc>
                  <a:txBody>
                    <a:bodyPr/>
                    <a:lstStyle/>
                    <a:p>
                      <a:r>
                        <a:rPr lang="en-US" sz="900" b="0" dirty="0">
                          <a:solidFill>
                            <a:schemeClr val="bg1"/>
                          </a:solidFill>
                        </a:rPr>
                        <a:t>Paints: watercolor</a:t>
                      </a:r>
                    </a:p>
                  </a:txBody>
                  <a:tcPr anchor="ctr">
                    <a:noFill/>
                  </a:tcPr>
                </a:tc>
                <a:tc>
                  <a:txBody>
                    <a:bodyPr/>
                    <a:lstStyle/>
                    <a:p>
                      <a:pPr algn="ctr"/>
                      <a:r>
                        <a:rPr lang="en-US" sz="900" baseline="0" dirty="0">
                          <a:solidFill>
                            <a:schemeClr val="bg1"/>
                          </a:solidFill>
                        </a:rPr>
                        <a:t>$95.30</a:t>
                      </a:r>
                      <a:endParaRPr lang="en-US" sz="900" baseline="30000" dirty="0">
                        <a:solidFill>
                          <a:schemeClr val="bg1"/>
                        </a:solidFill>
                      </a:endParaRPr>
                    </a:p>
                  </a:txBody>
                  <a:tcPr anchor="ctr">
                    <a:noFill/>
                  </a:tcPr>
                </a:tc>
                <a:tc>
                  <a:txBody>
                    <a:bodyPr/>
                    <a:lstStyle/>
                    <a:p>
                      <a:pPr algn="ctr"/>
                      <a:r>
                        <a:rPr lang="en-US" sz="900" dirty="0">
                          <a:solidFill>
                            <a:schemeClr val="bg1"/>
                          </a:solidFill>
                        </a:rPr>
                        <a:t>$445.40</a:t>
                      </a:r>
                    </a:p>
                  </a:txBody>
                  <a:tcPr anchor="ctr">
                    <a:noFill/>
                  </a:tcPr>
                </a:tc>
                <a:tc>
                  <a:txBody>
                    <a:bodyPr/>
                    <a:lstStyle/>
                    <a:p>
                      <a:pPr algn="ctr"/>
                      <a:r>
                        <a:rPr lang="en-US" sz="900" dirty="0">
                          <a:solidFill>
                            <a:schemeClr val="bg1"/>
                          </a:solidFill>
                        </a:rPr>
                        <a:t>$131.07</a:t>
                      </a:r>
                    </a:p>
                  </a:txBody>
                  <a:tcPr anchor="ctr">
                    <a:noFill/>
                  </a:tcPr>
                </a:tc>
                <a:extLst>
                  <a:ext uri="{0D108BD9-81ED-4DB2-BD59-A6C34878D82A}">
                    <a16:rowId xmlns:a16="http://schemas.microsoft.com/office/drawing/2014/main" val="1026097448"/>
                  </a:ext>
                </a:extLst>
              </a:tr>
              <a:tr h="277513">
                <a:tc>
                  <a:txBody>
                    <a:bodyPr/>
                    <a:lstStyle/>
                    <a:p>
                      <a:r>
                        <a:rPr lang="en-US" sz="900" b="0" dirty="0">
                          <a:solidFill>
                            <a:schemeClr val="bg1"/>
                          </a:solidFill>
                        </a:rPr>
                        <a:t>Paints: other</a:t>
                      </a:r>
                    </a:p>
                  </a:txBody>
                  <a:tcPr anchor="ctr">
                    <a:noFill/>
                  </a:tcPr>
                </a:tc>
                <a:tc>
                  <a:txBody>
                    <a:bodyPr/>
                    <a:lstStyle/>
                    <a:p>
                      <a:pPr algn="ctr"/>
                      <a:r>
                        <a:rPr lang="en-US" sz="900" baseline="0" dirty="0">
                          <a:solidFill>
                            <a:schemeClr val="bg1"/>
                          </a:solidFill>
                        </a:rPr>
                        <a:t>$68.25</a:t>
                      </a:r>
                      <a:endParaRPr lang="en-US" sz="900" baseline="30000" dirty="0">
                        <a:solidFill>
                          <a:schemeClr val="bg1"/>
                        </a:solidFill>
                      </a:endParaRPr>
                    </a:p>
                  </a:txBody>
                  <a:tcPr anchor="ctr">
                    <a:noFill/>
                  </a:tcPr>
                </a:tc>
                <a:tc>
                  <a:txBody>
                    <a:bodyPr/>
                    <a:lstStyle/>
                    <a:p>
                      <a:pPr algn="ctr"/>
                      <a:r>
                        <a:rPr lang="en-US" sz="900" dirty="0">
                          <a:solidFill>
                            <a:schemeClr val="bg1"/>
                          </a:solidFill>
                        </a:rPr>
                        <a:t>$348.82</a:t>
                      </a:r>
                    </a:p>
                  </a:txBody>
                  <a:tcPr anchor="ctr">
                    <a:noFill/>
                  </a:tcPr>
                </a:tc>
                <a:tc>
                  <a:txBody>
                    <a:bodyPr/>
                    <a:lstStyle/>
                    <a:p>
                      <a:pPr algn="ctr"/>
                      <a:r>
                        <a:rPr lang="en-US" sz="900" dirty="0">
                          <a:solidFill>
                            <a:schemeClr val="bg1"/>
                          </a:solidFill>
                        </a:rPr>
                        <a:t>$111.51</a:t>
                      </a:r>
                    </a:p>
                  </a:txBody>
                  <a:tcPr anchor="ctr">
                    <a:noFill/>
                  </a:tcPr>
                </a:tc>
                <a:extLst>
                  <a:ext uri="{0D108BD9-81ED-4DB2-BD59-A6C34878D82A}">
                    <a16:rowId xmlns:a16="http://schemas.microsoft.com/office/drawing/2014/main" val="410731987"/>
                  </a:ext>
                </a:extLst>
              </a:tr>
              <a:tr h="277513">
                <a:tc>
                  <a:txBody>
                    <a:bodyPr/>
                    <a:lstStyle/>
                    <a:p>
                      <a:r>
                        <a:rPr lang="en-US" sz="900" b="0" dirty="0">
                          <a:solidFill>
                            <a:schemeClr val="bg1"/>
                          </a:solidFill>
                        </a:rPr>
                        <a:t>Drawing materials </a:t>
                      </a:r>
                    </a:p>
                  </a:txBody>
                  <a:tcPr anchor="ctr">
                    <a:noFill/>
                  </a:tcPr>
                </a:tc>
                <a:tc>
                  <a:txBody>
                    <a:bodyPr/>
                    <a:lstStyle/>
                    <a:p>
                      <a:pPr algn="ctr"/>
                      <a:r>
                        <a:rPr lang="en-US" sz="900" baseline="0" dirty="0">
                          <a:solidFill>
                            <a:schemeClr val="bg1"/>
                          </a:solidFill>
                        </a:rPr>
                        <a:t>$108.38</a:t>
                      </a:r>
                    </a:p>
                  </a:txBody>
                  <a:tcPr anchor="ctr">
                    <a:noFill/>
                  </a:tcPr>
                </a:tc>
                <a:tc>
                  <a:txBody>
                    <a:bodyPr/>
                    <a:lstStyle/>
                    <a:p>
                      <a:pPr algn="ctr"/>
                      <a:r>
                        <a:rPr lang="en-US" sz="900" dirty="0">
                          <a:solidFill>
                            <a:schemeClr val="bg1"/>
                          </a:solidFill>
                        </a:rPr>
                        <a:t>$166.13</a:t>
                      </a:r>
                    </a:p>
                  </a:txBody>
                  <a:tcPr anchor="ctr">
                    <a:noFill/>
                  </a:tcPr>
                </a:tc>
                <a:tc>
                  <a:txBody>
                    <a:bodyPr/>
                    <a:lstStyle/>
                    <a:p>
                      <a:pPr algn="ctr"/>
                      <a:r>
                        <a:rPr lang="en-US" sz="900" dirty="0">
                          <a:solidFill>
                            <a:schemeClr val="bg1"/>
                          </a:solidFill>
                        </a:rPr>
                        <a:t>$131.01</a:t>
                      </a:r>
                    </a:p>
                  </a:txBody>
                  <a:tcPr anchor="ctr">
                    <a:noFill/>
                  </a:tcPr>
                </a:tc>
                <a:extLst>
                  <a:ext uri="{0D108BD9-81ED-4DB2-BD59-A6C34878D82A}">
                    <a16:rowId xmlns:a16="http://schemas.microsoft.com/office/drawing/2014/main" val="2245520876"/>
                  </a:ext>
                </a:extLst>
              </a:tr>
              <a:tr h="277513">
                <a:tc>
                  <a:txBody>
                    <a:bodyPr/>
                    <a:lstStyle/>
                    <a:p>
                      <a:r>
                        <a:rPr lang="en-US" sz="900" b="0" dirty="0">
                          <a:solidFill>
                            <a:schemeClr val="bg1"/>
                          </a:solidFill>
                        </a:rPr>
                        <a:t>Brushes and other tools</a:t>
                      </a:r>
                    </a:p>
                  </a:txBody>
                  <a:tcPr anchor="ctr">
                    <a:noFill/>
                  </a:tcPr>
                </a:tc>
                <a:tc>
                  <a:txBody>
                    <a:bodyPr/>
                    <a:lstStyle/>
                    <a:p>
                      <a:pPr algn="ctr"/>
                      <a:r>
                        <a:rPr lang="en-US" sz="900" baseline="0" dirty="0">
                          <a:solidFill>
                            <a:schemeClr val="bg1"/>
                          </a:solidFill>
                        </a:rPr>
                        <a:t>$94.63</a:t>
                      </a:r>
                      <a:endParaRPr lang="en-US" sz="900" baseline="30000" dirty="0">
                        <a:solidFill>
                          <a:schemeClr val="bg1"/>
                        </a:solidFill>
                      </a:endParaRPr>
                    </a:p>
                  </a:txBody>
                  <a:tcPr anchor="ctr">
                    <a:noFill/>
                  </a:tcPr>
                </a:tc>
                <a:tc>
                  <a:txBody>
                    <a:bodyPr/>
                    <a:lstStyle/>
                    <a:p>
                      <a:pPr algn="ctr"/>
                      <a:r>
                        <a:rPr lang="en-US" sz="900" dirty="0">
                          <a:solidFill>
                            <a:schemeClr val="bg1"/>
                          </a:solidFill>
                        </a:rPr>
                        <a:t>$200.98</a:t>
                      </a:r>
                    </a:p>
                  </a:txBody>
                  <a:tcPr anchor="ctr">
                    <a:noFill/>
                  </a:tcPr>
                </a:tc>
                <a:tc>
                  <a:txBody>
                    <a:bodyPr/>
                    <a:lstStyle/>
                    <a:p>
                      <a:pPr algn="ctr"/>
                      <a:r>
                        <a:rPr lang="en-US" sz="900" dirty="0">
                          <a:solidFill>
                            <a:schemeClr val="bg1"/>
                          </a:solidFill>
                        </a:rPr>
                        <a:t>$98.01</a:t>
                      </a:r>
                    </a:p>
                  </a:txBody>
                  <a:tcPr anchor="ctr">
                    <a:noFill/>
                  </a:tcPr>
                </a:tc>
                <a:extLst>
                  <a:ext uri="{0D108BD9-81ED-4DB2-BD59-A6C34878D82A}">
                    <a16:rowId xmlns:a16="http://schemas.microsoft.com/office/drawing/2014/main" val="3241140402"/>
                  </a:ext>
                </a:extLst>
              </a:tr>
              <a:tr h="277513">
                <a:tc>
                  <a:txBody>
                    <a:bodyPr/>
                    <a:lstStyle/>
                    <a:p>
                      <a:r>
                        <a:rPr lang="en-US" sz="900" b="0" dirty="0">
                          <a:solidFill>
                            <a:schemeClr val="bg1"/>
                          </a:solidFill>
                        </a:rPr>
                        <a:t>Printmaking inks, tools, supplies</a:t>
                      </a:r>
                    </a:p>
                  </a:txBody>
                  <a:tcPr anchor="ctr">
                    <a:noFill/>
                  </a:tcPr>
                </a:tc>
                <a:tc>
                  <a:txBody>
                    <a:bodyPr/>
                    <a:lstStyle/>
                    <a:p>
                      <a:pPr algn="ctr"/>
                      <a:r>
                        <a:rPr lang="en-US" sz="900" baseline="0" dirty="0">
                          <a:solidFill>
                            <a:schemeClr val="bg1"/>
                          </a:solidFill>
                        </a:rPr>
                        <a:t>$106.19</a:t>
                      </a:r>
                      <a:endParaRPr lang="en-US" sz="900" baseline="30000" dirty="0">
                        <a:solidFill>
                          <a:schemeClr val="bg1"/>
                        </a:solidFill>
                      </a:endParaRPr>
                    </a:p>
                  </a:txBody>
                  <a:tcPr anchor="ctr">
                    <a:noFill/>
                  </a:tcPr>
                </a:tc>
                <a:tc>
                  <a:txBody>
                    <a:bodyPr/>
                    <a:lstStyle/>
                    <a:p>
                      <a:pPr algn="ctr"/>
                      <a:r>
                        <a:rPr lang="en-US" sz="900" dirty="0">
                          <a:solidFill>
                            <a:schemeClr val="bg1"/>
                          </a:solidFill>
                        </a:rPr>
                        <a:t>$178.06</a:t>
                      </a:r>
                    </a:p>
                  </a:txBody>
                  <a:tcPr anchor="ctr">
                    <a:noFill/>
                  </a:tcPr>
                </a:tc>
                <a:tc>
                  <a:txBody>
                    <a:bodyPr/>
                    <a:lstStyle/>
                    <a:p>
                      <a:pPr algn="ctr"/>
                      <a:r>
                        <a:rPr lang="en-US" sz="900" dirty="0">
                          <a:solidFill>
                            <a:schemeClr val="bg1"/>
                          </a:solidFill>
                        </a:rPr>
                        <a:t>$78.96</a:t>
                      </a:r>
                    </a:p>
                  </a:txBody>
                  <a:tcPr anchor="ctr">
                    <a:noFill/>
                  </a:tcPr>
                </a:tc>
                <a:extLst>
                  <a:ext uri="{0D108BD9-81ED-4DB2-BD59-A6C34878D82A}">
                    <a16:rowId xmlns:a16="http://schemas.microsoft.com/office/drawing/2014/main" val="1478962705"/>
                  </a:ext>
                </a:extLst>
              </a:tr>
              <a:tr h="371634">
                <a:tc>
                  <a:txBody>
                    <a:bodyPr/>
                    <a:lstStyle/>
                    <a:p>
                      <a:r>
                        <a:rPr lang="en-US" sz="900" b="0" dirty="0">
                          <a:solidFill>
                            <a:schemeClr val="bg1"/>
                          </a:solidFill>
                        </a:rPr>
                        <a:t>Other</a:t>
                      </a:r>
                    </a:p>
                  </a:txBody>
                  <a:tcPr anchor="ctr">
                    <a:noFill/>
                  </a:tcPr>
                </a:tc>
                <a:tc>
                  <a:txBody>
                    <a:bodyPr/>
                    <a:lstStyle/>
                    <a:p>
                      <a:pPr algn="ctr"/>
                      <a:r>
                        <a:rPr lang="en-US" sz="900" baseline="0" dirty="0">
                          <a:solidFill>
                            <a:schemeClr val="bg1"/>
                          </a:solidFill>
                        </a:rPr>
                        <a:t>$371.40</a:t>
                      </a:r>
                    </a:p>
                  </a:txBody>
                  <a:tcPr anchor="ctr">
                    <a:noFill/>
                  </a:tcPr>
                </a:tc>
                <a:tc>
                  <a:txBody>
                    <a:bodyPr/>
                    <a:lstStyle/>
                    <a:p>
                      <a:pPr algn="ctr"/>
                      <a:r>
                        <a:rPr lang="en-US" sz="900" dirty="0">
                          <a:solidFill>
                            <a:schemeClr val="bg1"/>
                          </a:solidFill>
                        </a:rPr>
                        <a:t>$746.44</a:t>
                      </a:r>
                    </a:p>
                  </a:txBody>
                  <a:tcPr anchor="ctr">
                    <a:noFill/>
                  </a:tcPr>
                </a:tc>
                <a:tc>
                  <a:txBody>
                    <a:bodyPr/>
                    <a:lstStyle/>
                    <a:p>
                      <a:pPr algn="ctr"/>
                      <a:r>
                        <a:rPr lang="en-US" sz="900" dirty="0">
                          <a:solidFill>
                            <a:schemeClr val="bg1"/>
                          </a:solidFill>
                        </a:rPr>
                        <a:t>$515.57</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22. How much did you spend in the past 12 months on art-related supplies?</a:t>
            </a:r>
          </a:p>
        </p:txBody>
      </p:sp>
      <p:sp>
        <p:nvSpPr>
          <p:cNvPr id="7" name="Text Placeholder 6">
            <a:extLst>
              <a:ext uri="{FF2B5EF4-FFF2-40B4-BE49-F238E27FC236}">
                <a16:creationId xmlns:a16="http://schemas.microsoft.com/office/drawing/2014/main" id="{D4E9CF93-5CC8-4311-ABEB-121F500A6AA4}"/>
              </a:ext>
            </a:extLst>
          </p:cNvPr>
          <p:cNvSpPr txBox="1">
            <a:spLocks/>
          </p:cNvSpPr>
          <p:nvPr/>
        </p:nvSpPr>
        <p:spPr>
          <a:xfrm>
            <a:off x="228600" y="6096000"/>
            <a:ext cx="53340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Entries are average amount spent per category in 12 month period.</a:t>
            </a:r>
            <a:endParaRPr lang="en-US" sz="800" b="1" kern="0" dirty="0">
              <a:solidFill>
                <a:schemeClr val="accent4"/>
              </a:solidFill>
            </a:endParaRPr>
          </a:p>
        </p:txBody>
      </p:sp>
      <p:sp>
        <p:nvSpPr>
          <p:cNvPr id="9" name="Slide Number Placeholder 1">
            <a:extLst>
              <a:ext uri="{FF2B5EF4-FFF2-40B4-BE49-F238E27FC236}">
                <a16:creationId xmlns:a16="http://schemas.microsoft.com/office/drawing/2014/main" id="{E78E3C56-A135-4E0A-96D5-73979D04E934}"/>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63</a:t>
            </a:fld>
            <a:endParaRPr lang="en-US" dirty="0"/>
          </a:p>
        </p:txBody>
      </p:sp>
      <p:sp>
        <p:nvSpPr>
          <p:cNvPr id="8" name="TextBox 7">
            <a:extLst>
              <a:ext uri="{FF2B5EF4-FFF2-40B4-BE49-F238E27FC236}">
                <a16:creationId xmlns:a16="http://schemas.microsoft.com/office/drawing/2014/main" id="{AF9CF5A0-01F6-446A-A2DA-EB2130F4B967}"/>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4150665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4246402161"/>
              </p:ext>
            </p:extLst>
          </p:nvPr>
        </p:nvGraphicFramePr>
        <p:xfrm>
          <a:off x="228600" y="2282997"/>
          <a:ext cx="6629400" cy="1823429"/>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pPr marL="0" algn="l" defTabSz="914400" rtl="0" eaLnBrk="1" latinLnBrk="0" hangingPunct="1"/>
                      <a:r>
                        <a:rPr lang="en-US" sz="1200" kern="1200" dirty="0">
                          <a:solidFill>
                            <a:sysClr val="windowText" lastClr="000000"/>
                          </a:solidFill>
                          <a:latin typeface="+mn-lt"/>
                          <a:ea typeface="+mn-ea"/>
                          <a:cs typeface="+mn-cs"/>
                        </a:rPr>
                        <a:t>More previous year</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17%</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17%</a:t>
                      </a:r>
                    </a:p>
                  </a:txBody>
                  <a:tcPr anchor="ctr">
                    <a:solidFill>
                      <a:schemeClr val="bg1">
                        <a:lumMod val="20000"/>
                        <a:lumOff val="80000"/>
                      </a:schemeClr>
                    </a:solid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17%</a:t>
                      </a:r>
                    </a:p>
                  </a:txBody>
                  <a:tcPr anchor="ctr">
                    <a:solidFill>
                      <a:schemeClr val="bg1">
                        <a:lumMod val="20000"/>
                        <a:lumOff val="80000"/>
                      </a:schemeClr>
                    </a:solidFill>
                  </a:tcPr>
                </a:tc>
                <a:extLst>
                  <a:ext uri="{0D108BD9-81ED-4DB2-BD59-A6C34878D82A}">
                    <a16:rowId xmlns:a16="http://schemas.microsoft.com/office/drawing/2014/main" val="3042429119"/>
                  </a:ext>
                </a:extLst>
              </a:tr>
              <a:tr h="340710">
                <a:tc>
                  <a:txBody>
                    <a:bodyPr/>
                    <a:lstStyle/>
                    <a:p>
                      <a:pPr marL="0" algn="l" defTabSz="914400" rtl="0" eaLnBrk="1" latinLnBrk="0" hangingPunct="1"/>
                      <a:r>
                        <a:rPr lang="en-US" sz="1200" kern="1200" dirty="0">
                          <a:solidFill>
                            <a:sysClr val="windowText" lastClr="000000"/>
                          </a:solidFill>
                          <a:latin typeface="+mn-lt"/>
                          <a:ea typeface="+mn-ea"/>
                          <a:cs typeface="+mn-cs"/>
                        </a:rPr>
                        <a:t>Same</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36%</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36%</a:t>
                      </a:r>
                    </a:p>
                  </a:txBody>
                  <a:tcPr anchor="ctr">
                    <a:solidFill>
                      <a:schemeClr val="bg1">
                        <a:lumMod val="20000"/>
                        <a:lumOff val="80000"/>
                      </a:schemeClr>
                    </a:solid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35%</a:t>
                      </a:r>
                    </a:p>
                  </a:txBody>
                  <a:tcPr anchor="ctr">
                    <a:solidFill>
                      <a:schemeClr val="bg1">
                        <a:lumMod val="20000"/>
                        <a:lumOff val="80000"/>
                      </a:schemeClr>
                    </a:solidFill>
                  </a:tcPr>
                </a:tc>
                <a:extLst>
                  <a:ext uri="{0D108BD9-81ED-4DB2-BD59-A6C34878D82A}">
                    <a16:rowId xmlns:a16="http://schemas.microsoft.com/office/drawing/2014/main" val="2201088482"/>
                  </a:ext>
                </a:extLst>
              </a:tr>
              <a:tr h="340710">
                <a:tc>
                  <a:txBody>
                    <a:bodyPr/>
                    <a:lstStyle/>
                    <a:p>
                      <a:pPr marL="0" algn="l" defTabSz="914400" rtl="0" eaLnBrk="1" latinLnBrk="0" hangingPunct="1"/>
                      <a:r>
                        <a:rPr lang="en-US" sz="1200" kern="1200" dirty="0">
                          <a:solidFill>
                            <a:sysClr val="windowText" lastClr="000000"/>
                          </a:solidFill>
                          <a:latin typeface="+mn-lt"/>
                          <a:ea typeface="+mn-ea"/>
                          <a:cs typeface="+mn-cs"/>
                        </a:rPr>
                        <a:t>More this year</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48%</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48%</a:t>
                      </a:r>
                    </a:p>
                  </a:txBody>
                  <a:tcPr anchor="ctr">
                    <a:solidFill>
                      <a:schemeClr val="bg1">
                        <a:lumMod val="20000"/>
                        <a:lumOff val="80000"/>
                      </a:schemeClr>
                    </a:solid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48%</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ysClr val="windowText" lastClr="000000"/>
                          </a:solidFill>
                        </a:rPr>
                        <a:t>7,056</a:t>
                      </a:r>
                    </a:p>
                  </a:txBody>
                  <a:tcPr anchor="ctr">
                    <a:noFill/>
                  </a:tcPr>
                </a:tc>
                <a:tc>
                  <a:txBody>
                    <a:bodyPr/>
                    <a:lstStyle/>
                    <a:p>
                      <a:pPr algn="ctr"/>
                      <a:r>
                        <a:rPr lang="en-US" sz="1200" dirty="0">
                          <a:solidFill>
                            <a:sysClr val="windowText" lastClr="000000"/>
                          </a:solidFill>
                        </a:rPr>
                        <a:t>4,451</a:t>
                      </a:r>
                    </a:p>
                  </a:txBody>
                  <a:tcPr anchor="ctr">
                    <a:solidFill>
                      <a:schemeClr val="bg1">
                        <a:lumMod val="20000"/>
                        <a:lumOff val="80000"/>
                      </a:schemeClr>
                    </a:solidFill>
                  </a:tcPr>
                </a:tc>
                <a:tc>
                  <a:txBody>
                    <a:bodyPr/>
                    <a:lstStyle/>
                    <a:p>
                      <a:pPr algn="ctr"/>
                      <a:r>
                        <a:rPr lang="en-US" sz="1200" dirty="0">
                          <a:solidFill>
                            <a:sysClr val="windowText" lastClr="000000"/>
                          </a:solidFill>
                        </a:rPr>
                        <a:t>2,317</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1690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23. How much did you spend on art supplies this year versus the previous year?</a:t>
            </a:r>
            <a:r>
              <a:rPr lang="en-US" sz="1400" dirty="0"/>
              <a:t> </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64</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769917"/>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769916"/>
            <a:ext cx="612648" cy="417577"/>
          </a:xfrm>
          <a:prstGeom prst="rect">
            <a:avLst/>
          </a:prstGeom>
        </p:spPr>
      </p:pic>
      <p:graphicFrame>
        <p:nvGraphicFramePr>
          <p:cNvPr id="8" name="Content Placeholder 5">
            <a:extLst>
              <a:ext uri="{FF2B5EF4-FFF2-40B4-BE49-F238E27FC236}">
                <a16:creationId xmlns:a16="http://schemas.microsoft.com/office/drawing/2014/main" id="{FA091A77-73C8-4BA2-9215-1C22623DA7B8}"/>
              </a:ext>
            </a:extLst>
          </p:cNvPr>
          <p:cNvGraphicFramePr>
            <a:graphicFrameLocks/>
          </p:cNvGraphicFramePr>
          <p:nvPr>
            <p:extLst>
              <p:ext uri="{D42A27DB-BD31-4B8C-83A1-F6EECF244321}">
                <p14:modId xmlns:p14="http://schemas.microsoft.com/office/powerpoint/2010/main" val="3314909595"/>
              </p:ext>
            </p:extLst>
          </p:nvPr>
        </p:nvGraphicFramePr>
        <p:xfrm>
          <a:off x="228600" y="4076628"/>
          <a:ext cx="6629401" cy="1638372"/>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pPr marL="0" algn="l" defTabSz="914400" rtl="0" eaLnBrk="1" latinLnBrk="0" hangingPunct="1"/>
                      <a:r>
                        <a:rPr lang="en-US" sz="1200" kern="1200" dirty="0">
                          <a:solidFill>
                            <a:sysClr val="windowText" lastClr="000000"/>
                          </a:solidFill>
                          <a:latin typeface="+mn-lt"/>
                          <a:ea typeface="+mn-ea"/>
                          <a:cs typeface="+mn-cs"/>
                        </a:rPr>
                        <a:t>More previous year</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18%</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15%</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17%</a:t>
                      </a:r>
                    </a:p>
                  </a:txBody>
                  <a:tcPr anchor="ctr">
                    <a:noFill/>
                  </a:tcPr>
                </a:tc>
                <a:extLst>
                  <a:ext uri="{0D108BD9-81ED-4DB2-BD59-A6C34878D82A}">
                    <a16:rowId xmlns:a16="http://schemas.microsoft.com/office/drawing/2014/main" val="1689184133"/>
                  </a:ext>
                </a:extLst>
              </a:tr>
              <a:tr h="306132">
                <a:tc>
                  <a:txBody>
                    <a:bodyPr/>
                    <a:lstStyle/>
                    <a:p>
                      <a:pPr marL="0" algn="l" defTabSz="914400" rtl="0" eaLnBrk="1" latinLnBrk="0" hangingPunct="1"/>
                      <a:r>
                        <a:rPr lang="en-US" sz="1200" kern="1200" dirty="0">
                          <a:solidFill>
                            <a:sysClr val="windowText" lastClr="000000"/>
                          </a:solidFill>
                          <a:latin typeface="+mn-lt"/>
                          <a:ea typeface="+mn-ea"/>
                          <a:cs typeface="+mn-cs"/>
                        </a:rPr>
                        <a:t>Same</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28%</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42%</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36%</a:t>
                      </a:r>
                    </a:p>
                  </a:txBody>
                  <a:tcPr anchor="ctr">
                    <a:noFill/>
                  </a:tcPr>
                </a:tc>
                <a:extLst>
                  <a:ext uri="{0D108BD9-81ED-4DB2-BD59-A6C34878D82A}">
                    <a16:rowId xmlns:a16="http://schemas.microsoft.com/office/drawing/2014/main" val="1129455353"/>
                  </a:ext>
                </a:extLst>
              </a:tr>
              <a:tr h="306132">
                <a:tc>
                  <a:txBody>
                    <a:bodyPr/>
                    <a:lstStyle/>
                    <a:p>
                      <a:pPr marL="0" algn="l" defTabSz="914400" rtl="0" eaLnBrk="1" latinLnBrk="0" hangingPunct="1"/>
                      <a:r>
                        <a:rPr lang="en-US" sz="1200" kern="1200" dirty="0">
                          <a:solidFill>
                            <a:sysClr val="windowText" lastClr="000000"/>
                          </a:solidFill>
                          <a:latin typeface="+mn-lt"/>
                          <a:ea typeface="+mn-ea"/>
                          <a:cs typeface="+mn-cs"/>
                        </a:rPr>
                        <a:t>More this year</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55%</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43%</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47%</a:t>
                      </a:r>
                    </a:p>
                  </a:txBody>
                  <a:tcPr anchor="ctr">
                    <a:noFill/>
                  </a:tcPr>
                </a:tc>
                <a:extLst>
                  <a:ext uri="{0D108BD9-81ED-4DB2-BD59-A6C34878D82A}">
                    <a16:rowId xmlns:a16="http://schemas.microsoft.com/office/drawing/2014/main" val="4230878191"/>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ysClr val="windowText" lastClr="000000"/>
                          </a:solidFill>
                        </a:rPr>
                        <a:t>721</a:t>
                      </a:r>
                    </a:p>
                  </a:txBody>
                  <a:tcPr anchor="ctr">
                    <a:noFill/>
                  </a:tcPr>
                </a:tc>
                <a:tc>
                  <a:txBody>
                    <a:bodyPr/>
                    <a:lstStyle/>
                    <a:p>
                      <a:pPr algn="ctr"/>
                      <a:r>
                        <a:rPr lang="en-US" sz="1200" dirty="0">
                          <a:solidFill>
                            <a:sysClr val="windowText" lastClr="000000"/>
                          </a:solidFill>
                        </a:rPr>
                        <a:t>653</a:t>
                      </a:r>
                    </a:p>
                  </a:txBody>
                  <a:tcPr anchor="ctr">
                    <a:noFill/>
                  </a:tcPr>
                </a:tc>
                <a:tc>
                  <a:txBody>
                    <a:bodyPr/>
                    <a:lstStyle/>
                    <a:p>
                      <a:pPr algn="ctr"/>
                      <a:r>
                        <a:rPr lang="en-US" sz="1200" dirty="0">
                          <a:solidFill>
                            <a:sysClr val="windowText" lastClr="000000"/>
                          </a:solidFill>
                        </a:rPr>
                        <a:t>5,682</a:t>
                      </a:r>
                    </a:p>
                  </a:txBody>
                  <a:tcPr anchor="ctr">
                    <a:noFill/>
                  </a:tcPr>
                </a:tc>
                <a:extLst>
                  <a:ext uri="{0D108BD9-81ED-4DB2-BD59-A6C34878D82A}">
                    <a16:rowId xmlns:a16="http://schemas.microsoft.com/office/drawing/2014/main" val="3624663771"/>
                  </a:ext>
                </a:extLst>
              </a:tr>
            </a:tbl>
          </a:graphicData>
        </a:graphic>
      </p:graphicFrame>
      <p:sp>
        <p:nvSpPr>
          <p:cNvPr id="11" name="TextBox 10">
            <a:extLst>
              <a:ext uri="{FF2B5EF4-FFF2-40B4-BE49-F238E27FC236}">
                <a16:creationId xmlns:a16="http://schemas.microsoft.com/office/drawing/2014/main" id="{EC4C8174-3649-4B9E-BCFC-5626B3F83FB8}"/>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1984050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49033541"/>
              </p:ext>
            </p:extLst>
          </p:nvPr>
        </p:nvGraphicFramePr>
        <p:xfrm>
          <a:off x="228600" y="1788628"/>
          <a:ext cx="6629400" cy="4307372"/>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r>
                        <a:rPr lang="en-US" sz="1200" dirty="0">
                          <a:solidFill>
                            <a:schemeClr val="bg1"/>
                          </a:solidFill>
                        </a:rPr>
                        <a:t>Bought more/tried new things</a:t>
                      </a:r>
                      <a:endParaRPr lang="en-US" sz="1200" b="1" dirty="0">
                        <a:solidFill>
                          <a:schemeClr val="bg1"/>
                        </a:solidFill>
                      </a:endParaRPr>
                    </a:p>
                  </a:txBody>
                  <a:tcPr anchor="ctr">
                    <a:noFill/>
                  </a:tcPr>
                </a:tc>
                <a:tc>
                  <a:txBody>
                    <a:bodyPr/>
                    <a:lstStyle/>
                    <a:p>
                      <a:pPr algn="ctr"/>
                      <a:r>
                        <a:rPr lang="en-US" sz="1200" dirty="0">
                          <a:solidFill>
                            <a:schemeClr val="bg1"/>
                          </a:solidFill>
                        </a:rPr>
                        <a:t>23%</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23%</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23%</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r>
                        <a:rPr lang="en-US" sz="1200" dirty="0">
                          <a:solidFill>
                            <a:schemeClr val="bg1"/>
                          </a:solidFill>
                        </a:rPr>
                        <a:t>Produced more art</a:t>
                      </a:r>
                      <a:endParaRPr lang="en-US" sz="1200" b="1" dirty="0">
                        <a:solidFill>
                          <a:schemeClr val="bg1"/>
                        </a:solidFill>
                      </a:endParaRPr>
                    </a:p>
                  </a:txBody>
                  <a:tcPr anchor="ctr">
                    <a:noFill/>
                  </a:tcPr>
                </a:tc>
                <a:tc>
                  <a:txBody>
                    <a:bodyPr/>
                    <a:lstStyle/>
                    <a:p>
                      <a:pPr algn="ctr"/>
                      <a:r>
                        <a:rPr lang="en-US" sz="1200" dirty="0">
                          <a:solidFill>
                            <a:schemeClr val="bg1"/>
                          </a:solidFill>
                        </a:rPr>
                        <a:t>22%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23%</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dirty="0">
                          <a:solidFill>
                            <a:schemeClr val="bg1"/>
                          </a:solidFill>
                        </a:rPr>
                        <a:t>Just started/re-started art</a:t>
                      </a:r>
                      <a:endParaRPr lang="en-US" sz="1200" b="1" dirty="0">
                        <a:solidFill>
                          <a:schemeClr val="bg1"/>
                        </a:solidFill>
                      </a:endParaRPr>
                    </a:p>
                  </a:txBody>
                  <a:tcPr anchor="ctr">
                    <a:noFill/>
                  </a:tcPr>
                </a:tc>
                <a:tc>
                  <a:txBody>
                    <a:bodyPr/>
                    <a:lstStyle/>
                    <a:p>
                      <a:pPr algn="ctr"/>
                      <a:r>
                        <a:rPr lang="en-US" sz="1200" dirty="0">
                          <a:solidFill>
                            <a:schemeClr val="bg1"/>
                          </a:solidFill>
                        </a:rPr>
                        <a:t>13%</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r>
                        <a:rPr lang="en-US" sz="1200" dirty="0">
                          <a:solidFill>
                            <a:schemeClr val="bg1"/>
                          </a:solidFill>
                        </a:rPr>
                        <a:t>Worked more time/more seriously</a:t>
                      </a:r>
                      <a:endParaRPr lang="en-US" sz="1200" b="1"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dirty="0">
                          <a:solidFill>
                            <a:schemeClr val="bg1"/>
                          </a:solidFill>
                        </a:rPr>
                        <a:t>Art school/classes</a:t>
                      </a:r>
                      <a:endParaRPr lang="en-US" sz="1200" b="1"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260973540"/>
                  </a:ext>
                </a:extLst>
              </a:tr>
              <a:tr h="334871">
                <a:tc>
                  <a:txBody>
                    <a:bodyPr/>
                    <a:lstStyle/>
                    <a:p>
                      <a:r>
                        <a:rPr lang="en-US" sz="1200" dirty="0">
                          <a:solidFill>
                            <a:schemeClr val="bg1"/>
                          </a:solidFill>
                        </a:rPr>
                        <a:t>Had more money</a:t>
                      </a:r>
                      <a:endParaRPr lang="en-US" sz="1200" b="1" dirty="0">
                        <a:solidFill>
                          <a:schemeClr val="bg1"/>
                        </a:solidFill>
                      </a:endParaRPr>
                    </a:p>
                  </a:txBody>
                  <a:tcPr anchor="ctr">
                    <a:noFill/>
                  </a:tcPr>
                </a:tc>
                <a:tc>
                  <a:txBody>
                    <a:bodyPr/>
                    <a:lstStyle/>
                    <a:p>
                      <a:pPr algn="ctr"/>
                      <a:r>
                        <a:rPr lang="en-US" sz="1200" dirty="0">
                          <a:solidFill>
                            <a:schemeClr val="bg1"/>
                          </a:solidFill>
                        </a:rPr>
                        <a:t>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118177052"/>
                  </a:ext>
                </a:extLst>
              </a:tr>
              <a:tr h="334871">
                <a:tc>
                  <a:txBody>
                    <a:bodyPr/>
                    <a:lstStyle/>
                    <a:p>
                      <a:r>
                        <a:rPr lang="en-US" sz="1200" dirty="0">
                          <a:solidFill>
                            <a:schemeClr val="bg1"/>
                          </a:solidFill>
                        </a:rPr>
                        <a:t>Participated in shows, exhibits, etc.</a:t>
                      </a:r>
                      <a:endParaRPr lang="en-US" sz="1200" b="1" dirty="0">
                        <a:solidFill>
                          <a:schemeClr val="bg1"/>
                        </a:solidFill>
                      </a:endParaRPr>
                    </a:p>
                  </a:txBody>
                  <a:tcPr anchor="ctr">
                    <a:noFill/>
                  </a:tcPr>
                </a:tc>
                <a:tc>
                  <a:txBody>
                    <a:bodyPr/>
                    <a:lstStyle/>
                    <a:p>
                      <a:pPr algn="ctr"/>
                      <a:r>
                        <a:rPr lang="en-US" sz="1200" dirty="0">
                          <a:solidFill>
                            <a:schemeClr val="bg1"/>
                          </a:solidFill>
                        </a:rPr>
                        <a:t>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281829306"/>
                  </a:ext>
                </a:extLst>
              </a:tr>
              <a:tr h="334871">
                <a:tc>
                  <a:txBody>
                    <a:bodyPr/>
                    <a:lstStyle/>
                    <a:p>
                      <a:r>
                        <a:rPr lang="en-US" sz="1200" dirty="0">
                          <a:solidFill>
                            <a:schemeClr val="bg1"/>
                          </a:solidFill>
                        </a:rPr>
                        <a:t>Bought more expensive products/price increases</a:t>
                      </a:r>
                      <a:endParaRPr lang="en-US" sz="1200" b="1"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382403407"/>
                  </a:ext>
                </a:extLst>
              </a:tr>
              <a:tr h="334871">
                <a:tc>
                  <a:txBody>
                    <a:bodyPr/>
                    <a:lstStyle/>
                    <a:p>
                      <a:r>
                        <a:rPr lang="en-US" sz="1200" dirty="0">
                          <a:solidFill>
                            <a:schemeClr val="bg1"/>
                          </a:solidFill>
                        </a:rPr>
                        <a:t>Taught classes/taught more</a:t>
                      </a:r>
                      <a:endParaRPr lang="en-US" sz="1200" b="1" dirty="0">
                        <a:solidFill>
                          <a:schemeClr val="bg1"/>
                        </a:solidFill>
                      </a:endParaRPr>
                    </a:p>
                  </a:txBody>
                  <a:tcPr anchor="ctr">
                    <a:noFill/>
                  </a:tcPr>
                </a:tc>
                <a:tc>
                  <a:txBody>
                    <a:bodyPr/>
                    <a:lstStyle/>
                    <a:p>
                      <a:pPr algn="ctr"/>
                      <a:r>
                        <a:rPr lang="en-US" sz="1200" dirty="0">
                          <a:solidFill>
                            <a:schemeClr val="bg1"/>
                          </a:solidFill>
                        </a:rPr>
                        <a:t>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959147208"/>
                  </a:ext>
                </a:extLst>
              </a:tr>
              <a:tr h="340710">
                <a:tc>
                  <a:txBody>
                    <a:bodyPr/>
                    <a:lstStyle/>
                    <a:p>
                      <a:r>
                        <a:rPr lang="en-US" sz="1200" dirty="0">
                          <a:solidFill>
                            <a:schemeClr val="bg1"/>
                          </a:solidFill>
                        </a:rPr>
                        <a:t>Large project</a:t>
                      </a:r>
                      <a:endParaRPr lang="en-US" sz="1200" b="1" dirty="0">
                        <a:solidFill>
                          <a:schemeClr val="bg1"/>
                        </a:solidFill>
                      </a:endParaRPr>
                    </a:p>
                  </a:txBody>
                  <a:tcPr anchor="ctr">
                    <a:noFill/>
                  </a:tcPr>
                </a:tc>
                <a:tc>
                  <a:txBody>
                    <a:bodyPr/>
                    <a:lstStyle/>
                    <a:p>
                      <a:pPr algn="ctr"/>
                      <a:r>
                        <a:rPr lang="en-US" sz="1200" dirty="0">
                          <a:solidFill>
                            <a:schemeClr val="bg1"/>
                          </a:solidFill>
                        </a:rPr>
                        <a:t>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478962705"/>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3,339</a:t>
                      </a:r>
                    </a:p>
                  </a:txBody>
                  <a:tcPr anchor="ctr">
                    <a:noFill/>
                  </a:tcPr>
                </a:tc>
                <a:tc>
                  <a:txBody>
                    <a:bodyPr/>
                    <a:lstStyle/>
                    <a:p>
                      <a:pPr algn="ctr"/>
                      <a:r>
                        <a:rPr lang="en-US" sz="1200" dirty="0">
                          <a:solidFill>
                            <a:schemeClr val="bg1"/>
                          </a:solidFill>
                        </a:rPr>
                        <a:t>2,110</a:t>
                      </a:r>
                    </a:p>
                  </a:txBody>
                  <a:tcPr anchor="ctr">
                    <a:solidFill>
                      <a:schemeClr val="bg1">
                        <a:lumMod val="20000"/>
                        <a:lumOff val="80000"/>
                      </a:schemeClr>
                    </a:solidFill>
                  </a:tcPr>
                </a:tc>
                <a:tc>
                  <a:txBody>
                    <a:bodyPr/>
                    <a:lstStyle/>
                    <a:p>
                      <a:pPr algn="ctr"/>
                      <a:r>
                        <a:rPr lang="en-US" sz="1200" dirty="0">
                          <a:solidFill>
                            <a:schemeClr val="bg1"/>
                          </a:solidFill>
                        </a:rPr>
                        <a:t>1,117</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2452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23. How much did you spend on art supplies this year versus the previous year? If more or less, please explain why. </a:t>
            </a:r>
            <a:endParaRPr lang="en-US" sz="1400" kern="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65</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275548"/>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275547"/>
            <a:ext cx="612648" cy="417577"/>
          </a:xfrm>
          <a:prstGeom prst="rect">
            <a:avLst/>
          </a:prstGeom>
        </p:spPr>
      </p:pic>
      <p:sp>
        <p:nvSpPr>
          <p:cNvPr id="7" name="Text Placeholder 6">
            <a:extLst>
              <a:ext uri="{FF2B5EF4-FFF2-40B4-BE49-F238E27FC236}">
                <a16:creationId xmlns:a16="http://schemas.microsoft.com/office/drawing/2014/main" id="{C8ACC587-82A5-4FA3-8E53-3D2943FC61BE}"/>
              </a:ext>
            </a:extLst>
          </p:cNvPr>
          <p:cNvSpPr txBox="1">
            <a:spLocks/>
          </p:cNvSpPr>
          <p:nvPr/>
        </p:nvSpPr>
        <p:spPr>
          <a:xfrm>
            <a:off x="228600" y="60960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 – respondents who spent more  </a:t>
            </a:r>
          </a:p>
        </p:txBody>
      </p:sp>
      <p:sp>
        <p:nvSpPr>
          <p:cNvPr id="8" name="TextBox 7">
            <a:extLst>
              <a:ext uri="{FF2B5EF4-FFF2-40B4-BE49-F238E27FC236}">
                <a16:creationId xmlns:a16="http://schemas.microsoft.com/office/drawing/2014/main" id="{5847CE21-F128-4457-AC49-44A3093D4495}"/>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825916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257690453"/>
              </p:ext>
            </p:extLst>
          </p:nvPr>
        </p:nvGraphicFramePr>
        <p:xfrm>
          <a:off x="228600" y="1960880"/>
          <a:ext cx="6629401" cy="3866820"/>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r>
                        <a:rPr lang="en-US" sz="1200" dirty="0">
                          <a:solidFill>
                            <a:schemeClr val="bg1"/>
                          </a:solidFill>
                        </a:rPr>
                        <a:t>Bought more/tried new things</a:t>
                      </a:r>
                      <a:endParaRPr lang="en-US" sz="1200" b="1" dirty="0">
                        <a:solidFill>
                          <a:schemeClr val="bg1"/>
                        </a:solidFill>
                      </a:endParaRPr>
                    </a:p>
                  </a:txBody>
                  <a:tcPr anchor="ctr">
                    <a:noFill/>
                  </a:tcPr>
                </a:tc>
                <a:tc>
                  <a:txBody>
                    <a:bodyPr/>
                    <a:lstStyle/>
                    <a:p>
                      <a:pPr algn="ctr"/>
                      <a:r>
                        <a:rPr lang="en-US" sz="1200" baseline="0" dirty="0">
                          <a:solidFill>
                            <a:schemeClr val="bg1"/>
                          </a:solidFill>
                        </a:rPr>
                        <a:t>15%</a:t>
                      </a:r>
                      <a:endParaRPr lang="en-US" sz="1200" baseline="30000" dirty="0">
                        <a:solidFill>
                          <a:schemeClr val="bg1"/>
                        </a:solidFill>
                      </a:endParaRPr>
                    </a:p>
                  </a:txBody>
                  <a:tcPr anchor="ctr">
                    <a:noFill/>
                  </a:tcPr>
                </a:tc>
                <a:tc>
                  <a:txBody>
                    <a:bodyPr/>
                    <a:lstStyle/>
                    <a:p>
                      <a:pPr algn="ctr"/>
                      <a:r>
                        <a:rPr lang="en-US" sz="1200" dirty="0">
                          <a:solidFill>
                            <a:schemeClr val="bg1"/>
                          </a:solidFill>
                        </a:rPr>
                        <a:t>23%</a:t>
                      </a:r>
                    </a:p>
                  </a:txBody>
                  <a:tcPr anchor="ctr">
                    <a:noFill/>
                  </a:tcPr>
                </a:tc>
                <a:tc>
                  <a:txBody>
                    <a:bodyPr/>
                    <a:lstStyle/>
                    <a:p>
                      <a:pPr algn="ctr"/>
                      <a:r>
                        <a:rPr lang="en-US" sz="1200" dirty="0">
                          <a:solidFill>
                            <a:schemeClr val="bg1"/>
                          </a:solidFill>
                        </a:rPr>
                        <a:t>24%</a:t>
                      </a:r>
                    </a:p>
                  </a:txBody>
                  <a:tcPr anchor="ctr">
                    <a:noFill/>
                  </a:tcPr>
                </a:tc>
                <a:extLst>
                  <a:ext uri="{0D108BD9-81ED-4DB2-BD59-A6C34878D82A}">
                    <a16:rowId xmlns:a16="http://schemas.microsoft.com/office/drawing/2014/main" val="4230878191"/>
                  </a:ext>
                </a:extLst>
              </a:tr>
              <a:tr h="306132">
                <a:tc>
                  <a:txBody>
                    <a:bodyPr/>
                    <a:lstStyle/>
                    <a:p>
                      <a:r>
                        <a:rPr lang="en-US" sz="1200" dirty="0">
                          <a:solidFill>
                            <a:schemeClr val="bg1"/>
                          </a:solidFill>
                        </a:rPr>
                        <a:t>Produced more art</a:t>
                      </a:r>
                      <a:endParaRPr lang="en-US" sz="1200" b="1" dirty="0">
                        <a:solidFill>
                          <a:schemeClr val="bg1"/>
                        </a:solidFill>
                      </a:endParaRPr>
                    </a:p>
                  </a:txBody>
                  <a:tcPr anchor="ctr">
                    <a:noFill/>
                  </a:tcPr>
                </a:tc>
                <a:tc>
                  <a:txBody>
                    <a:bodyPr/>
                    <a:lstStyle/>
                    <a:p>
                      <a:pPr algn="ctr"/>
                      <a:r>
                        <a:rPr lang="en-US" sz="1200" baseline="0" dirty="0">
                          <a:solidFill>
                            <a:schemeClr val="bg1"/>
                          </a:solidFill>
                        </a:rPr>
                        <a:t>15%</a:t>
                      </a:r>
                      <a:endParaRPr lang="en-US" sz="1200" baseline="30000" dirty="0">
                        <a:solidFill>
                          <a:schemeClr val="bg1"/>
                        </a:solidFill>
                      </a:endParaRPr>
                    </a:p>
                  </a:txBody>
                  <a:tcPr anchor="ctr">
                    <a:noFill/>
                  </a:tcPr>
                </a:tc>
                <a:tc>
                  <a:txBody>
                    <a:bodyPr/>
                    <a:lstStyle/>
                    <a:p>
                      <a:pPr algn="ctr"/>
                      <a:r>
                        <a:rPr lang="en-US" sz="1200" dirty="0">
                          <a:solidFill>
                            <a:schemeClr val="bg1"/>
                          </a:solidFill>
                        </a:rPr>
                        <a:t>33%</a:t>
                      </a:r>
                    </a:p>
                  </a:txBody>
                  <a:tcPr anchor="ctr">
                    <a:noFill/>
                  </a:tcPr>
                </a:tc>
                <a:tc>
                  <a:txBody>
                    <a:bodyPr/>
                    <a:lstStyle/>
                    <a:p>
                      <a:pPr algn="ctr"/>
                      <a:r>
                        <a:rPr lang="en-US" sz="1200" dirty="0">
                          <a:solidFill>
                            <a:schemeClr val="bg1"/>
                          </a:solidFill>
                        </a:rPr>
                        <a:t>22%</a:t>
                      </a:r>
                    </a:p>
                  </a:txBody>
                  <a:tcPr anchor="ctr">
                    <a:noFill/>
                  </a:tcPr>
                </a:tc>
                <a:extLst>
                  <a:ext uri="{0D108BD9-81ED-4DB2-BD59-A6C34878D82A}">
                    <a16:rowId xmlns:a16="http://schemas.microsoft.com/office/drawing/2014/main" val="399659408"/>
                  </a:ext>
                </a:extLst>
              </a:tr>
              <a:tr h="306132">
                <a:tc>
                  <a:txBody>
                    <a:bodyPr/>
                    <a:lstStyle/>
                    <a:p>
                      <a:r>
                        <a:rPr lang="en-US" sz="1200" dirty="0">
                          <a:solidFill>
                            <a:schemeClr val="bg1"/>
                          </a:solidFill>
                        </a:rPr>
                        <a:t>Just started/re-started art</a:t>
                      </a:r>
                      <a:endParaRPr lang="en-US" sz="1200" b="1" dirty="0">
                        <a:solidFill>
                          <a:schemeClr val="bg1"/>
                        </a:solidFill>
                      </a:endParaRPr>
                    </a:p>
                  </a:txBody>
                  <a:tcPr anchor="ctr">
                    <a:noFill/>
                  </a:tcPr>
                </a:tc>
                <a:tc>
                  <a:txBody>
                    <a:bodyPr/>
                    <a:lstStyle/>
                    <a:p>
                      <a:pPr algn="ctr"/>
                      <a:r>
                        <a:rPr lang="en-US" sz="1200" baseline="0" dirty="0">
                          <a:solidFill>
                            <a:schemeClr val="bg1"/>
                          </a:solidFill>
                        </a:rPr>
                        <a:t>5%</a:t>
                      </a:r>
                      <a:endParaRPr lang="en-US" sz="1200" baseline="30000" dirty="0">
                        <a:solidFill>
                          <a:schemeClr val="bg1"/>
                        </a:solidFill>
                      </a:endParaRPr>
                    </a:p>
                  </a:txBody>
                  <a:tcPr anchor="ctr">
                    <a:noFill/>
                  </a:tcPr>
                </a:tc>
                <a:tc>
                  <a:txBody>
                    <a:bodyPr/>
                    <a:lstStyle/>
                    <a:p>
                      <a:pPr algn="ctr"/>
                      <a:r>
                        <a:rPr lang="en-US" sz="1200" dirty="0">
                          <a:solidFill>
                            <a:schemeClr val="bg1"/>
                          </a:solidFill>
                        </a:rPr>
                        <a:t>3%</a:t>
                      </a:r>
                    </a:p>
                  </a:txBody>
                  <a:tcPr anchor="ctr">
                    <a:noFill/>
                  </a:tcPr>
                </a:tc>
                <a:tc>
                  <a:txBody>
                    <a:bodyPr/>
                    <a:lstStyle/>
                    <a:p>
                      <a:pPr algn="ctr"/>
                      <a:r>
                        <a:rPr lang="en-US" sz="1200" dirty="0">
                          <a:solidFill>
                            <a:schemeClr val="bg1"/>
                          </a:solidFill>
                        </a:rPr>
                        <a:t>15%</a:t>
                      </a:r>
                    </a:p>
                  </a:txBody>
                  <a:tcPr anchor="ctr">
                    <a:noFill/>
                  </a:tcPr>
                </a:tc>
                <a:extLst>
                  <a:ext uri="{0D108BD9-81ED-4DB2-BD59-A6C34878D82A}">
                    <a16:rowId xmlns:a16="http://schemas.microsoft.com/office/drawing/2014/main" val="2159702854"/>
                  </a:ext>
                </a:extLst>
              </a:tr>
              <a:tr h="306132">
                <a:tc>
                  <a:txBody>
                    <a:bodyPr/>
                    <a:lstStyle/>
                    <a:p>
                      <a:r>
                        <a:rPr lang="en-US" sz="1200" dirty="0">
                          <a:solidFill>
                            <a:schemeClr val="bg1"/>
                          </a:solidFill>
                        </a:rPr>
                        <a:t>Worked more time/more seriously</a:t>
                      </a:r>
                      <a:endParaRPr lang="en-US" sz="1200" b="1" dirty="0">
                        <a:solidFill>
                          <a:schemeClr val="bg1"/>
                        </a:solidFill>
                      </a:endParaRPr>
                    </a:p>
                  </a:txBody>
                  <a:tcPr anchor="ctr">
                    <a:noFill/>
                  </a:tcPr>
                </a:tc>
                <a:tc>
                  <a:txBody>
                    <a:bodyPr/>
                    <a:lstStyle/>
                    <a:p>
                      <a:pPr algn="ctr"/>
                      <a:r>
                        <a:rPr lang="en-US" sz="1200" baseline="0" dirty="0">
                          <a:solidFill>
                            <a:schemeClr val="bg1"/>
                          </a:solidFill>
                        </a:rPr>
                        <a:t>6%</a:t>
                      </a:r>
                      <a:endParaRPr lang="en-US" sz="1200" baseline="30000" dirty="0">
                        <a:solidFill>
                          <a:schemeClr val="bg1"/>
                        </a:solidFill>
                      </a:endParaRPr>
                    </a:p>
                  </a:txBody>
                  <a:tcPr anchor="ctr">
                    <a:noFill/>
                  </a:tcPr>
                </a:tc>
                <a:tc>
                  <a:txBody>
                    <a:bodyPr/>
                    <a:lstStyle/>
                    <a:p>
                      <a:pPr algn="ctr"/>
                      <a:r>
                        <a:rPr lang="en-US" sz="1200" dirty="0">
                          <a:solidFill>
                            <a:schemeClr val="bg1"/>
                          </a:solidFill>
                        </a:rPr>
                        <a:t>6%</a:t>
                      </a:r>
                    </a:p>
                  </a:txBody>
                  <a:tcPr anchor="ctr">
                    <a:noFill/>
                  </a:tcPr>
                </a:tc>
                <a:tc>
                  <a:txBody>
                    <a:bodyPr/>
                    <a:lstStyle/>
                    <a:p>
                      <a:pPr algn="ctr"/>
                      <a:r>
                        <a:rPr lang="en-US" sz="1200" dirty="0">
                          <a:solidFill>
                            <a:schemeClr val="bg1"/>
                          </a:solidFill>
                        </a:rPr>
                        <a:t>13%</a:t>
                      </a:r>
                    </a:p>
                  </a:txBody>
                  <a:tcPr anchor="ctr">
                    <a:noFill/>
                  </a:tcPr>
                </a:tc>
                <a:extLst>
                  <a:ext uri="{0D108BD9-81ED-4DB2-BD59-A6C34878D82A}">
                    <a16:rowId xmlns:a16="http://schemas.microsoft.com/office/drawing/2014/main" val="3343760334"/>
                  </a:ext>
                </a:extLst>
              </a:tr>
              <a:tr h="306132">
                <a:tc>
                  <a:txBody>
                    <a:bodyPr/>
                    <a:lstStyle/>
                    <a:p>
                      <a:r>
                        <a:rPr lang="en-US" sz="1200" dirty="0">
                          <a:solidFill>
                            <a:schemeClr val="bg1"/>
                          </a:solidFill>
                        </a:rPr>
                        <a:t>Art school/classes</a:t>
                      </a:r>
                      <a:endParaRPr lang="en-US" sz="1200" b="1" dirty="0">
                        <a:solidFill>
                          <a:schemeClr val="bg1"/>
                        </a:solidFill>
                      </a:endParaRPr>
                    </a:p>
                  </a:txBody>
                  <a:tcPr anchor="ctr">
                    <a:noFill/>
                  </a:tcPr>
                </a:tc>
                <a:tc>
                  <a:txBody>
                    <a:bodyPr/>
                    <a:lstStyle/>
                    <a:p>
                      <a:pPr algn="ctr"/>
                      <a:r>
                        <a:rPr lang="en-US" sz="1200" baseline="0" dirty="0">
                          <a:solidFill>
                            <a:schemeClr val="bg1"/>
                          </a:solidFill>
                        </a:rPr>
                        <a:t>46%</a:t>
                      </a:r>
                      <a:endParaRPr lang="en-US" sz="1200" baseline="30000" dirty="0">
                        <a:solidFill>
                          <a:schemeClr val="bg1"/>
                        </a:solidFill>
                      </a:endParaRPr>
                    </a:p>
                  </a:txBody>
                  <a:tcPr anchor="ctr">
                    <a:noFill/>
                  </a:tcPr>
                </a:tc>
                <a:tc>
                  <a:txBody>
                    <a:bodyPr/>
                    <a:lstStyle/>
                    <a:p>
                      <a:pPr algn="ctr"/>
                      <a:r>
                        <a:rPr lang="en-US" sz="1200" dirty="0">
                          <a:solidFill>
                            <a:schemeClr val="bg1"/>
                          </a:solidFill>
                        </a:rPr>
                        <a:t>5%</a:t>
                      </a:r>
                    </a:p>
                  </a:txBody>
                  <a:tcPr anchor="ctr">
                    <a:noFill/>
                  </a:tcPr>
                </a:tc>
                <a:tc>
                  <a:txBody>
                    <a:bodyPr/>
                    <a:lstStyle/>
                    <a:p>
                      <a:pPr algn="ctr"/>
                      <a:r>
                        <a:rPr lang="en-US" sz="1200" dirty="0">
                          <a:solidFill>
                            <a:schemeClr val="bg1"/>
                          </a:solidFill>
                        </a:rPr>
                        <a:t>7%</a:t>
                      </a:r>
                    </a:p>
                  </a:txBody>
                  <a:tcPr anchor="ctr">
                    <a:noFill/>
                  </a:tcPr>
                </a:tc>
                <a:extLst>
                  <a:ext uri="{0D108BD9-81ED-4DB2-BD59-A6C34878D82A}">
                    <a16:rowId xmlns:a16="http://schemas.microsoft.com/office/drawing/2014/main" val="1260973540"/>
                  </a:ext>
                </a:extLst>
              </a:tr>
              <a:tr h="284284">
                <a:tc>
                  <a:txBody>
                    <a:bodyPr/>
                    <a:lstStyle/>
                    <a:p>
                      <a:r>
                        <a:rPr lang="en-US" sz="1200" dirty="0">
                          <a:solidFill>
                            <a:schemeClr val="bg1"/>
                          </a:solidFill>
                        </a:rPr>
                        <a:t>Had more money</a:t>
                      </a:r>
                      <a:endParaRPr lang="en-US" sz="1200" b="1" dirty="0">
                        <a:solidFill>
                          <a:schemeClr val="bg1"/>
                        </a:solidFill>
                      </a:endParaRPr>
                    </a:p>
                  </a:txBody>
                  <a:tcPr anchor="ctr">
                    <a:noFill/>
                  </a:tcPr>
                </a:tc>
                <a:tc>
                  <a:txBody>
                    <a:bodyPr/>
                    <a:lstStyle/>
                    <a:p>
                      <a:pPr algn="ctr"/>
                      <a:r>
                        <a:rPr lang="en-US" sz="1200" baseline="0" dirty="0">
                          <a:solidFill>
                            <a:schemeClr val="bg1"/>
                          </a:solidFill>
                        </a:rPr>
                        <a:t>2%</a:t>
                      </a:r>
                      <a:endParaRPr lang="en-US" sz="1200" baseline="30000" dirty="0">
                        <a:solidFill>
                          <a:schemeClr val="bg1"/>
                        </a:solidFill>
                      </a:endParaRPr>
                    </a:p>
                  </a:txBody>
                  <a:tcPr anchor="ctr">
                    <a:noFill/>
                  </a:tcPr>
                </a:tc>
                <a:tc>
                  <a:txBody>
                    <a:bodyPr/>
                    <a:lstStyle/>
                    <a:p>
                      <a:pPr algn="ctr"/>
                      <a:r>
                        <a:rPr lang="en-US" sz="1200" dirty="0">
                          <a:solidFill>
                            <a:schemeClr val="bg1"/>
                          </a:solidFill>
                        </a:rPr>
                        <a:t>10%</a:t>
                      </a:r>
                    </a:p>
                  </a:txBody>
                  <a:tcPr anchor="ctr">
                    <a:noFill/>
                  </a:tcPr>
                </a:tc>
                <a:tc>
                  <a:txBody>
                    <a:bodyPr/>
                    <a:lstStyle/>
                    <a:p>
                      <a:pPr algn="ctr"/>
                      <a:r>
                        <a:rPr lang="en-US" sz="1200" dirty="0">
                          <a:solidFill>
                            <a:schemeClr val="bg1"/>
                          </a:solidFill>
                        </a:rPr>
                        <a:t>5%</a:t>
                      </a:r>
                    </a:p>
                  </a:txBody>
                  <a:tcPr anchor="ctr">
                    <a:noFill/>
                  </a:tcPr>
                </a:tc>
                <a:extLst>
                  <a:ext uri="{0D108BD9-81ED-4DB2-BD59-A6C34878D82A}">
                    <a16:rowId xmlns:a16="http://schemas.microsoft.com/office/drawing/2014/main" val="1118177052"/>
                  </a:ext>
                </a:extLst>
              </a:tr>
              <a:tr h="284284">
                <a:tc>
                  <a:txBody>
                    <a:bodyPr/>
                    <a:lstStyle/>
                    <a:p>
                      <a:r>
                        <a:rPr lang="en-US" sz="1200" dirty="0">
                          <a:solidFill>
                            <a:schemeClr val="bg1"/>
                          </a:solidFill>
                        </a:rPr>
                        <a:t>Participated in shows, exhibits, etc.</a:t>
                      </a:r>
                      <a:endParaRPr lang="en-US" sz="1200" b="1" dirty="0">
                        <a:solidFill>
                          <a:schemeClr val="bg1"/>
                        </a:solidFill>
                      </a:endParaRPr>
                    </a:p>
                  </a:txBody>
                  <a:tcPr anchor="ctr">
                    <a:noFill/>
                  </a:tcPr>
                </a:tc>
                <a:tc>
                  <a:txBody>
                    <a:bodyPr/>
                    <a:lstStyle/>
                    <a:p>
                      <a:pPr algn="ctr"/>
                      <a:r>
                        <a:rPr lang="en-US" sz="1200" baseline="0" dirty="0">
                          <a:solidFill>
                            <a:schemeClr val="bg1"/>
                          </a:solidFill>
                        </a:rPr>
                        <a:t>3%</a:t>
                      </a:r>
                      <a:endParaRPr lang="en-US" sz="1200" baseline="30000" dirty="0">
                        <a:solidFill>
                          <a:schemeClr val="bg1"/>
                        </a:solidFill>
                      </a:endParaRPr>
                    </a:p>
                  </a:txBody>
                  <a:tcPr anchor="ctr">
                    <a:noFill/>
                  </a:tcPr>
                </a:tc>
                <a:tc>
                  <a:txBody>
                    <a:bodyPr/>
                    <a:lstStyle/>
                    <a:p>
                      <a:pPr algn="ctr"/>
                      <a:r>
                        <a:rPr lang="en-US" sz="1200" dirty="0">
                          <a:solidFill>
                            <a:schemeClr val="bg1"/>
                          </a:solidFill>
                        </a:rPr>
                        <a:t>7%</a:t>
                      </a:r>
                    </a:p>
                  </a:txBody>
                  <a:tcPr anchor="ctr">
                    <a:noFill/>
                  </a:tcPr>
                </a:tc>
                <a:tc>
                  <a:txBody>
                    <a:bodyPr/>
                    <a:lstStyle/>
                    <a:p>
                      <a:pPr algn="ctr"/>
                      <a:r>
                        <a:rPr lang="en-US" sz="1200" dirty="0">
                          <a:solidFill>
                            <a:schemeClr val="bg1"/>
                          </a:solidFill>
                        </a:rPr>
                        <a:t>5%</a:t>
                      </a:r>
                    </a:p>
                  </a:txBody>
                  <a:tcPr anchor="ctr">
                    <a:noFill/>
                  </a:tcPr>
                </a:tc>
                <a:extLst>
                  <a:ext uri="{0D108BD9-81ED-4DB2-BD59-A6C34878D82A}">
                    <a16:rowId xmlns:a16="http://schemas.microsoft.com/office/drawing/2014/main" val="397109603"/>
                  </a:ext>
                </a:extLst>
              </a:tr>
              <a:tr h="284284">
                <a:tc>
                  <a:txBody>
                    <a:bodyPr/>
                    <a:lstStyle/>
                    <a:p>
                      <a:r>
                        <a:rPr lang="en-US" sz="1200" dirty="0">
                          <a:solidFill>
                            <a:schemeClr val="bg1"/>
                          </a:solidFill>
                        </a:rPr>
                        <a:t>Bought more expensive products/price increases</a:t>
                      </a:r>
                      <a:endParaRPr lang="en-US" sz="1200" b="1" dirty="0">
                        <a:solidFill>
                          <a:schemeClr val="bg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2245520876"/>
                  </a:ext>
                </a:extLst>
              </a:tr>
              <a:tr h="284284">
                <a:tc>
                  <a:txBody>
                    <a:bodyPr/>
                    <a:lstStyle/>
                    <a:p>
                      <a:r>
                        <a:rPr lang="en-US" sz="1200" dirty="0">
                          <a:solidFill>
                            <a:schemeClr val="bg1"/>
                          </a:solidFill>
                        </a:rPr>
                        <a:t>Taught classes/taught more</a:t>
                      </a:r>
                      <a:endParaRPr lang="en-US" sz="1200" b="1" dirty="0">
                        <a:solidFill>
                          <a:schemeClr val="bg1"/>
                        </a:solidFill>
                      </a:endParaRPr>
                    </a:p>
                  </a:txBody>
                  <a:tcPr anchor="ctr">
                    <a:noFill/>
                  </a:tcPr>
                </a:tc>
                <a:tc>
                  <a:txBody>
                    <a:bodyPr/>
                    <a:lstStyle/>
                    <a:p>
                      <a:pPr algn="ctr"/>
                      <a:r>
                        <a:rPr lang="en-US" sz="1200" baseline="0" dirty="0">
                          <a:solidFill>
                            <a:schemeClr val="bg1"/>
                          </a:solidFill>
                        </a:rPr>
                        <a:t>2%</a:t>
                      </a:r>
                      <a:endParaRPr lang="en-US" sz="1200" baseline="30000"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dirty="0">
                          <a:solidFill>
                            <a:schemeClr val="bg1"/>
                          </a:solidFill>
                        </a:rPr>
                        <a:t>2%</a:t>
                      </a:r>
                    </a:p>
                  </a:txBody>
                  <a:tcPr anchor="ctr">
                    <a:noFill/>
                  </a:tcPr>
                </a:tc>
                <a:extLst>
                  <a:ext uri="{0D108BD9-81ED-4DB2-BD59-A6C34878D82A}">
                    <a16:rowId xmlns:a16="http://schemas.microsoft.com/office/drawing/2014/main" val="3241140402"/>
                  </a:ext>
                </a:extLst>
              </a:tr>
              <a:tr h="306132">
                <a:tc>
                  <a:txBody>
                    <a:bodyPr/>
                    <a:lstStyle/>
                    <a:p>
                      <a:r>
                        <a:rPr lang="en-US" sz="1200" dirty="0">
                          <a:solidFill>
                            <a:schemeClr val="bg1"/>
                          </a:solidFill>
                        </a:rPr>
                        <a:t>Large project</a:t>
                      </a:r>
                      <a:endParaRPr lang="en-US" sz="1200" b="1" dirty="0">
                        <a:solidFill>
                          <a:schemeClr val="bg1"/>
                        </a:solidFill>
                      </a:endParaRPr>
                    </a:p>
                  </a:txBody>
                  <a:tcPr anchor="ctr">
                    <a:noFill/>
                  </a:tcPr>
                </a:tc>
                <a:tc>
                  <a:txBody>
                    <a:bodyPr/>
                    <a:lstStyle/>
                    <a:p>
                      <a:pPr algn="ctr"/>
                      <a:r>
                        <a:rPr lang="en-US" sz="1200" baseline="0" dirty="0">
                          <a:solidFill>
                            <a:schemeClr val="bg1"/>
                          </a:solidFill>
                        </a:rPr>
                        <a:t>1%</a:t>
                      </a:r>
                      <a:endParaRPr lang="en-US" sz="1200" baseline="30000" dirty="0">
                        <a:solidFill>
                          <a:schemeClr val="bg1"/>
                        </a:solidFill>
                      </a:endParaRPr>
                    </a:p>
                  </a:txBody>
                  <a:tcPr anchor="ctr">
                    <a:noFill/>
                  </a:tcPr>
                </a:tc>
                <a:tc>
                  <a:txBody>
                    <a:bodyPr/>
                    <a:lstStyle/>
                    <a:p>
                      <a:pPr algn="ctr"/>
                      <a:r>
                        <a:rPr lang="en-US" sz="1200" dirty="0">
                          <a:solidFill>
                            <a:schemeClr val="bg1"/>
                          </a:solidFill>
                        </a:rPr>
                        <a:t>3%</a:t>
                      </a:r>
                    </a:p>
                  </a:txBody>
                  <a:tcPr anchor="ctr">
                    <a:noFill/>
                  </a:tcPr>
                </a:tc>
                <a:tc>
                  <a:txBody>
                    <a:bodyPr/>
                    <a:lstStyle/>
                    <a:p>
                      <a:pPr algn="ctr"/>
                      <a:r>
                        <a:rPr lang="en-US" sz="1200" dirty="0">
                          <a:solidFill>
                            <a:schemeClr val="bg1"/>
                          </a:solidFill>
                        </a:rPr>
                        <a:t>1%</a:t>
                      </a: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394</a:t>
                      </a:r>
                    </a:p>
                  </a:txBody>
                  <a:tcPr anchor="ctr">
                    <a:noFill/>
                  </a:tcPr>
                </a:tc>
                <a:tc>
                  <a:txBody>
                    <a:bodyPr/>
                    <a:lstStyle/>
                    <a:p>
                      <a:pPr algn="ctr"/>
                      <a:r>
                        <a:rPr lang="en-US" sz="1200" dirty="0">
                          <a:solidFill>
                            <a:schemeClr val="bg1"/>
                          </a:solidFill>
                        </a:rPr>
                        <a:t>282</a:t>
                      </a:r>
                    </a:p>
                  </a:txBody>
                  <a:tcPr anchor="ctr">
                    <a:noFill/>
                  </a:tcPr>
                </a:tc>
                <a:tc>
                  <a:txBody>
                    <a:bodyPr/>
                    <a:lstStyle/>
                    <a:p>
                      <a:pPr algn="ctr"/>
                      <a:r>
                        <a:rPr lang="en-US" sz="1200" dirty="0">
                          <a:solidFill>
                            <a:schemeClr val="bg1"/>
                          </a:solidFill>
                        </a:rPr>
                        <a:t>2,663</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7162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23. How much did you spend on art supplies this year versus the previous year? If more or less, please explain why. </a:t>
            </a:r>
            <a:endParaRPr lang="en-US" sz="1400" kern="0" dirty="0"/>
          </a:p>
        </p:txBody>
      </p:sp>
      <p:sp>
        <p:nvSpPr>
          <p:cNvPr id="7" name="Slide Number Placeholder 1">
            <a:extLst>
              <a:ext uri="{FF2B5EF4-FFF2-40B4-BE49-F238E27FC236}">
                <a16:creationId xmlns:a16="http://schemas.microsoft.com/office/drawing/2014/main" id="{4568CC74-E07A-4569-BD16-DFA52F6C2F32}"/>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66</a:t>
            </a:fld>
            <a:endParaRPr lang="en-US" dirty="0"/>
          </a:p>
        </p:txBody>
      </p:sp>
      <p:sp>
        <p:nvSpPr>
          <p:cNvPr id="8" name="Text Placeholder 6">
            <a:extLst>
              <a:ext uri="{FF2B5EF4-FFF2-40B4-BE49-F238E27FC236}">
                <a16:creationId xmlns:a16="http://schemas.microsoft.com/office/drawing/2014/main" id="{BD46C08C-1BEB-4134-B1CF-35FDA54FAECD}"/>
              </a:ext>
            </a:extLst>
          </p:cNvPr>
          <p:cNvSpPr txBox="1">
            <a:spLocks/>
          </p:cNvSpPr>
          <p:nvPr/>
        </p:nvSpPr>
        <p:spPr>
          <a:xfrm>
            <a:off x="228600" y="58674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 – respondents who spent more  </a:t>
            </a:r>
          </a:p>
        </p:txBody>
      </p:sp>
      <p:sp>
        <p:nvSpPr>
          <p:cNvPr id="9" name="TextBox 8">
            <a:extLst>
              <a:ext uri="{FF2B5EF4-FFF2-40B4-BE49-F238E27FC236}">
                <a16:creationId xmlns:a16="http://schemas.microsoft.com/office/drawing/2014/main" id="{27A733EE-E050-4AF2-9ACC-779A4DEAA61A}"/>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8788082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411421625"/>
              </p:ext>
            </p:extLst>
          </p:nvPr>
        </p:nvGraphicFramePr>
        <p:xfrm>
          <a:off x="228600" y="1808481"/>
          <a:ext cx="6629400" cy="4307372"/>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pPr marL="0" algn="l" defTabSz="914400" rtl="0" eaLnBrk="1" latinLnBrk="0" hangingPunct="1"/>
                      <a:r>
                        <a:rPr lang="en-US" sz="1200" kern="1200" dirty="0">
                          <a:solidFill>
                            <a:schemeClr val="bg1"/>
                          </a:solidFill>
                          <a:latin typeface="+mn-lt"/>
                          <a:ea typeface="+mn-ea"/>
                          <a:cs typeface="+mn-cs"/>
                        </a:rPr>
                        <a:t>Had enough supplies</a:t>
                      </a:r>
                    </a:p>
                  </a:txBody>
                  <a:tcPr anchor="ctr">
                    <a:noFill/>
                  </a:tcPr>
                </a:tc>
                <a:tc>
                  <a:txBody>
                    <a:bodyPr/>
                    <a:lstStyle/>
                    <a:p>
                      <a:pPr marL="0" algn="ctr" defTabSz="914400" rtl="0" eaLnBrk="1" latinLnBrk="0" hangingPunct="1"/>
                      <a:r>
                        <a:rPr lang="en-US" sz="1200" kern="1200" dirty="0">
                          <a:solidFill>
                            <a:schemeClr val="bg1"/>
                          </a:solidFill>
                          <a:latin typeface="+mn-lt"/>
                          <a:ea typeface="+mn-ea"/>
                          <a:cs typeface="+mn-cs"/>
                        </a:rPr>
                        <a:t>35%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bg1"/>
                          </a:solidFill>
                          <a:latin typeface="+mn-lt"/>
                          <a:ea typeface="+mn-ea"/>
                          <a:cs typeface="+mn-cs"/>
                        </a:rPr>
                        <a:t>34%</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bg1"/>
                          </a:solidFill>
                          <a:latin typeface="+mn-lt"/>
                          <a:ea typeface="+mn-ea"/>
                          <a:cs typeface="+mn-cs"/>
                        </a:rPr>
                        <a:t>36%</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r>
                        <a:rPr lang="en-US" sz="1200" dirty="0">
                          <a:solidFill>
                            <a:schemeClr val="bg1"/>
                          </a:solidFill>
                        </a:rPr>
                        <a:t>Change in life circumstances</a:t>
                      </a:r>
                      <a:endParaRPr lang="en-US" sz="1200" b="1" dirty="0">
                        <a:solidFill>
                          <a:schemeClr val="bg1"/>
                        </a:solidFill>
                      </a:endParaRPr>
                    </a:p>
                  </a:txBody>
                  <a:tcPr anchor="ctr">
                    <a:noFill/>
                  </a:tcPr>
                </a:tc>
                <a:tc>
                  <a:txBody>
                    <a:bodyPr/>
                    <a:lstStyle/>
                    <a:p>
                      <a:pPr algn="ctr"/>
                      <a:r>
                        <a:rPr lang="en-US" sz="1200" dirty="0">
                          <a:solidFill>
                            <a:schemeClr val="bg1"/>
                          </a:solidFill>
                        </a:rPr>
                        <a:t>13%</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399659408"/>
                  </a:ext>
                </a:extLst>
              </a:tr>
              <a:tr h="340710">
                <a:tc>
                  <a:txBody>
                    <a:bodyPr/>
                    <a:lstStyle/>
                    <a:p>
                      <a:r>
                        <a:rPr lang="en-US" sz="1200" dirty="0">
                          <a:solidFill>
                            <a:schemeClr val="bg1"/>
                          </a:solidFill>
                        </a:rPr>
                        <a:t>Had less money</a:t>
                      </a:r>
                      <a:endParaRPr lang="en-US" sz="1200" b="1" dirty="0">
                        <a:solidFill>
                          <a:schemeClr val="bg1"/>
                        </a:solidFill>
                      </a:endParaRPr>
                    </a:p>
                  </a:txBody>
                  <a:tcPr anchor="ctr">
                    <a:noFill/>
                  </a:tcPr>
                </a:tc>
                <a:tc>
                  <a:txBody>
                    <a:bodyPr/>
                    <a:lstStyle/>
                    <a:p>
                      <a:pPr algn="ctr"/>
                      <a:r>
                        <a:rPr lang="en-US" sz="1200" dirty="0">
                          <a:solidFill>
                            <a:schemeClr val="bg1"/>
                          </a:solidFill>
                        </a:rPr>
                        <a:t>12%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13%</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2159702854"/>
                  </a:ext>
                </a:extLst>
              </a:tr>
              <a:tr h="340710">
                <a:tc>
                  <a:txBody>
                    <a:bodyPr/>
                    <a:lstStyle/>
                    <a:p>
                      <a:r>
                        <a:rPr lang="en-US" sz="1200" dirty="0">
                          <a:solidFill>
                            <a:schemeClr val="bg1"/>
                          </a:solidFill>
                        </a:rPr>
                        <a:t>Produced less</a:t>
                      </a:r>
                      <a:endParaRPr lang="en-US" sz="1200" b="1" dirty="0">
                        <a:solidFill>
                          <a:schemeClr val="bg1"/>
                        </a:solidFill>
                      </a:endParaRPr>
                    </a:p>
                  </a:txBody>
                  <a:tcPr anchor="ctr">
                    <a:noFill/>
                  </a:tcPr>
                </a:tc>
                <a:tc>
                  <a:txBody>
                    <a:bodyPr/>
                    <a:lstStyle/>
                    <a:p>
                      <a:pPr algn="ctr"/>
                      <a:r>
                        <a:rPr lang="en-US" sz="1200" dirty="0">
                          <a:solidFill>
                            <a:schemeClr val="bg1"/>
                          </a:solidFill>
                        </a:rPr>
                        <a:t>12%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dirty="0">
                          <a:solidFill>
                            <a:schemeClr val="bg1"/>
                          </a:solidFill>
                        </a:rPr>
                        <a:t>Had less time/less interested in art</a:t>
                      </a:r>
                      <a:endParaRPr lang="en-US" sz="1200" b="1" dirty="0">
                        <a:solidFill>
                          <a:schemeClr val="bg1"/>
                        </a:solidFill>
                      </a:endParaRPr>
                    </a:p>
                  </a:txBody>
                  <a:tcPr anchor="ctr">
                    <a:noFill/>
                  </a:tcPr>
                </a:tc>
                <a:tc>
                  <a:txBody>
                    <a:bodyPr/>
                    <a:lstStyle/>
                    <a:p>
                      <a:pPr algn="ctr"/>
                      <a:r>
                        <a:rPr lang="en-US" sz="1200" dirty="0">
                          <a:solidFill>
                            <a:schemeClr val="bg1"/>
                          </a:solidFill>
                        </a:rPr>
                        <a:t>10%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8%</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260973540"/>
                  </a:ext>
                </a:extLst>
              </a:tr>
              <a:tr h="334871">
                <a:tc>
                  <a:txBody>
                    <a:bodyPr/>
                    <a:lstStyle/>
                    <a:p>
                      <a:r>
                        <a:rPr lang="en-US" sz="1200" dirty="0">
                          <a:solidFill>
                            <a:schemeClr val="bg1"/>
                          </a:solidFill>
                        </a:rPr>
                        <a:t>Ended classes/fewer classes</a:t>
                      </a:r>
                      <a:endParaRPr lang="en-US" sz="1200" b="1" dirty="0">
                        <a:solidFill>
                          <a:schemeClr val="bg1"/>
                        </a:solidFill>
                      </a:endParaRPr>
                    </a:p>
                  </a:txBody>
                  <a:tcPr anchor="ctr">
                    <a:noFill/>
                  </a:tcPr>
                </a:tc>
                <a:tc>
                  <a:txBody>
                    <a:bodyPr/>
                    <a:lstStyle/>
                    <a:p>
                      <a:pPr algn="ctr"/>
                      <a:r>
                        <a:rPr lang="en-US" sz="1200" dirty="0">
                          <a:solidFill>
                            <a:schemeClr val="bg1"/>
                          </a:solidFill>
                        </a:rPr>
                        <a:t>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118177052"/>
                  </a:ext>
                </a:extLst>
              </a:tr>
              <a:tr h="334871">
                <a:tc>
                  <a:txBody>
                    <a:bodyPr/>
                    <a:lstStyle/>
                    <a:p>
                      <a:r>
                        <a:rPr lang="en-US" sz="1200" dirty="0">
                          <a:solidFill>
                            <a:schemeClr val="bg1"/>
                          </a:solidFill>
                        </a:rPr>
                        <a:t>Purchased more expensive items/ set up studio in previous year</a:t>
                      </a:r>
                      <a:endParaRPr lang="en-US" sz="1200" b="1"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281829306"/>
                  </a:ext>
                </a:extLst>
              </a:tr>
              <a:tr h="334871">
                <a:tc>
                  <a:txBody>
                    <a:bodyPr/>
                    <a:lstStyle/>
                    <a:p>
                      <a:r>
                        <a:rPr lang="en-US" sz="1200" dirty="0">
                          <a:solidFill>
                            <a:schemeClr val="bg1"/>
                          </a:solidFill>
                        </a:rPr>
                        <a:t>Changed type of art/mediums used</a:t>
                      </a:r>
                      <a:endParaRPr lang="en-US" sz="1200" b="1"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dirty="0">
                          <a:solidFill>
                            <a:schemeClr val="bg1"/>
                          </a:solidFill>
                        </a:rPr>
                        <a:t>4%</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382403407"/>
                  </a:ext>
                </a:extLst>
              </a:tr>
              <a:tr h="334871">
                <a:tc>
                  <a:txBody>
                    <a:bodyPr/>
                    <a:lstStyle/>
                    <a:p>
                      <a:r>
                        <a:rPr lang="en-US" sz="1200" dirty="0">
                          <a:solidFill>
                            <a:schemeClr val="bg1"/>
                          </a:solidFill>
                        </a:rPr>
                        <a:t>Just getting started/re-started</a:t>
                      </a:r>
                      <a:endParaRPr lang="en-US" sz="1200" b="1" dirty="0">
                        <a:solidFill>
                          <a:schemeClr val="bg1"/>
                        </a:solidFill>
                      </a:endParaRPr>
                    </a:p>
                  </a:txBody>
                  <a:tcPr anchor="ctr">
                    <a:noFill/>
                  </a:tcPr>
                </a:tc>
                <a:tc>
                  <a:txBody>
                    <a:bodyPr/>
                    <a:lstStyle/>
                    <a:p>
                      <a:pPr algn="ctr"/>
                      <a:r>
                        <a:rPr lang="en-US" sz="1200" dirty="0">
                          <a:solidFill>
                            <a:schemeClr val="bg1"/>
                          </a:solidFill>
                        </a:rPr>
                        <a:t>1%</a:t>
                      </a:r>
                    </a:p>
                  </a:txBody>
                  <a:tcPr anchor="ctr">
                    <a:noFill/>
                  </a:tcPr>
                </a:tc>
                <a:tc>
                  <a:txBody>
                    <a:bodyPr/>
                    <a:lstStyle/>
                    <a:p>
                      <a:pPr algn="ctr"/>
                      <a:r>
                        <a:rPr lang="en-US" sz="1200" dirty="0">
                          <a:solidFill>
                            <a:schemeClr val="bg1"/>
                          </a:solidFill>
                        </a:rPr>
                        <a:t>1%</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959147208"/>
                  </a:ext>
                </a:extLst>
              </a:tr>
              <a:tr h="340710">
                <a:tc>
                  <a:txBody>
                    <a:bodyPr/>
                    <a:lstStyle/>
                    <a:p>
                      <a:r>
                        <a:rPr lang="en-US" sz="1200" dirty="0">
                          <a:solidFill>
                            <a:schemeClr val="bg1"/>
                          </a:solidFill>
                        </a:rPr>
                        <a:t>Given supplies, etc. as gifts</a:t>
                      </a:r>
                      <a:endParaRPr lang="en-US" sz="1200" b="1" dirty="0">
                        <a:solidFill>
                          <a:schemeClr val="bg1"/>
                        </a:solidFill>
                      </a:endParaRPr>
                    </a:p>
                  </a:txBody>
                  <a:tcPr anchor="ctr">
                    <a:noFill/>
                  </a:tcPr>
                </a:tc>
                <a:tc>
                  <a:txBody>
                    <a:bodyPr/>
                    <a:lstStyle/>
                    <a:p>
                      <a:pPr algn="ctr"/>
                      <a:r>
                        <a:rPr lang="en-US" sz="1200" dirty="0">
                          <a:solidFill>
                            <a:schemeClr val="bg1"/>
                          </a:solidFill>
                        </a:rPr>
                        <a:t>1%</a:t>
                      </a:r>
                    </a:p>
                  </a:txBody>
                  <a:tcPr anchor="ctr">
                    <a:noFill/>
                  </a:tcPr>
                </a:tc>
                <a:tc>
                  <a:txBody>
                    <a:bodyPr/>
                    <a:lstStyle/>
                    <a:p>
                      <a:pPr algn="ctr"/>
                      <a:r>
                        <a:rPr lang="en-US" sz="1200" dirty="0">
                          <a:solidFill>
                            <a:schemeClr val="bg1"/>
                          </a:solidFill>
                        </a:rPr>
                        <a:t>1%</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extLst>
                  <a:ext uri="{0D108BD9-81ED-4DB2-BD59-A6C34878D82A}">
                    <a16:rowId xmlns:a16="http://schemas.microsoft.com/office/drawing/2014/main" val="1478962705"/>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1,169</a:t>
                      </a:r>
                    </a:p>
                  </a:txBody>
                  <a:tcPr anchor="ctr">
                    <a:noFill/>
                  </a:tcPr>
                </a:tc>
                <a:tc>
                  <a:txBody>
                    <a:bodyPr/>
                    <a:lstStyle/>
                    <a:p>
                      <a:pPr algn="ctr"/>
                      <a:r>
                        <a:rPr lang="en-US" sz="1200" dirty="0">
                          <a:solidFill>
                            <a:schemeClr val="bg1"/>
                          </a:solidFill>
                        </a:rPr>
                        <a:t>745</a:t>
                      </a:r>
                    </a:p>
                  </a:txBody>
                  <a:tcPr anchor="ctr">
                    <a:solidFill>
                      <a:schemeClr val="bg1">
                        <a:lumMod val="20000"/>
                        <a:lumOff val="80000"/>
                      </a:schemeClr>
                    </a:solidFill>
                  </a:tcPr>
                </a:tc>
                <a:tc>
                  <a:txBody>
                    <a:bodyPr/>
                    <a:lstStyle/>
                    <a:p>
                      <a:pPr algn="ctr"/>
                      <a:r>
                        <a:rPr lang="en-US" sz="1200" dirty="0">
                          <a:solidFill>
                            <a:schemeClr val="bg1"/>
                          </a:solidFill>
                        </a:rPr>
                        <a:t>386</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1690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23. How much did you spend on art supplies this year versus the previous year? If more or less, please explain why. </a:t>
            </a:r>
            <a:endParaRPr lang="en-US" sz="1400" kern="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67</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29540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295400"/>
            <a:ext cx="612648" cy="417577"/>
          </a:xfrm>
          <a:prstGeom prst="rect">
            <a:avLst/>
          </a:prstGeom>
        </p:spPr>
      </p:pic>
      <p:sp>
        <p:nvSpPr>
          <p:cNvPr id="7" name="Text Placeholder 6">
            <a:extLst>
              <a:ext uri="{FF2B5EF4-FFF2-40B4-BE49-F238E27FC236}">
                <a16:creationId xmlns:a16="http://schemas.microsoft.com/office/drawing/2014/main" id="{C8ACC587-82A5-4FA3-8E53-3D2943FC61BE}"/>
              </a:ext>
            </a:extLst>
          </p:cNvPr>
          <p:cNvSpPr txBox="1">
            <a:spLocks/>
          </p:cNvSpPr>
          <p:nvPr/>
        </p:nvSpPr>
        <p:spPr>
          <a:xfrm>
            <a:off x="228600" y="60960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 – respondents who spent less  </a:t>
            </a:r>
          </a:p>
        </p:txBody>
      </p:sp>
      <p:sp>
        <p:nvSpPr>
          <p:cNvPr id="8" name="TextBox 7">
            <a:extLst>
              <a:ext uri="{FF2B5EF4-FFF2-40B4-BE49-F238E27FC236}">
                <a16:creationId xmlns:a16="http://schemas.microsoft.com/office/drawing/2014/main" id="{4C7D2497-3E90-4742-94CD-89E7B76D4C43}"/>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1967243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66684097"/>
              </p:ext>
            </p:extLst>
          </p:nvPr>
        </p:nvGraphicFramePr>
        <p:xfrm>
          <a:off x="228600" y="1960880"/>
          <a:ext cx="6629401" cy="3866820"/>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pPr marL="0" algn="l" defTabSz="914400" rtl="0" eaLnBrk="1" latinLnBrk="0" hangingPunct="1"/>
                      <a:r>
                        <a:rPr lang="en-US" sz="1200" kern="1200" dirty="0">
                          <a:solidFill>
                            <a:schemeClr val="bg1"/>
                          </a:solidFill>
                          <a:latin typeface="+mn-lt"/>
                          <a:ea typeface="+mn-ea"/>
                          <a:cs typeface="+mn-cs"/>
                        </a:rPr>
                        <a:t>Had enough supplies</a:t>
                      </a:r>
                    </a:p>
                  </a:txBody>
                  <a:tcPr anchor="ctr">
                    <a:noFill/>
                  </a:tcPr>
                </a:tc>
                <a:tc>
                  <a:txBody>
                    <a:bodyPr/>
                    <a:lstStyle/>
                    <a:p>
                      <a:pPr marL="0" algn="ctr" defTabSz="914400" rtl="0" eaLnBrk="1" latinLnBrk="0" hangingPunct="1"/>
                      <a:r>
                        <a:rPr lang="en-US" sz="1200" kern="1200" dirty="0">
                          <a:solidFill>
                            <a:schemeClr val="bg1"/>
                          </a:solidFill>
                          <a:latin typeface="+mn-lt"/>
                          <a:ea typeface="+mn-ea"/>
                          <a:cs typeface="+mn-cs"/>
                        </a:rPr>
                        <a:t>33%</a:t>
                      </a:r>
                    </a:p>
                  </a:txBody>
                  <a:tcPr anchor="ctr">
                    <a:noFill/>
                  </a:tcPr>
                </a:tc>
                <a:tc>
                  <a:txBody>
                    <a:bodyPr/>
                    <a:lstStyle/>
                    <a:p>
                      <a:pPr marL="0" algn="ctr" defTabSz="914400" rtl="0" eaLnBrk="1" latinLnBrk="0" hangingPunct="1"/>
                      <a:r>
                        <a:rPr lang="en-US" sz="1200" kern="1200" dirty="0">
                          <a:solidFill>
                            <a:schemeClr val="bg1"/>
                          </a:solidFill>
                          <a:latin typeface="+mn-lt"/>
                          <a:ea typeface="+mn-ea"/>
                          <a:cs typeface="+mn-cs"/>
                        </a:rPr>
                        <a:t>40%</a:t>
                      </a:r>
                    </a:p>
                  </a:txBody>
                  <a:tcPr anchor="ctr">
                    <a:noFill/>
                  </a:tcPr>
                </a:tc>
                <a:tc>
                  <a:txBody>
                    <a:bodyPr/>
                    <a:lstStyle/>
                    <a:p>
                      <a:pPr marL="0" algn="ctr" defTabSz="914400" rtl="0" eaLnBrk="1" latinLnBrk="0" hangingPunct="1"/>
                      <a:r>
                        <a:rPr lang="en-US" sz="1200" kern="1200" dirty="0">
                          <a:solidFill>
                            <a:schemeClr val="bg1"/>
                          </a:solidFill>
                          <a:latin typeface="+mn-lt"/>
                          <a:ea typeface="+mn-ea"/>
                          <a:cs typeface="+mn-cs"/>
                        </a:rPr>
                        <a:t>35%</a:t>
                      </a:r>
                    </a:p>
                  </a:txBody>
                  <a:tcPr anchor="ctr">
                    <a:noFill/>
                  </a:tcPr>
                </a:tc>
                <a:extLst>
                  <a:ext uri="{0D108BD9-81ED-4DB2-BD59-A6C34878D82A}">
                    <a16:rowId xmlns:a16="http://schemas.microsoft.com/office/drawing/2014/main" val="4230878191"/>
                  </a:ext>
                </a:extLst>
              </a:tr>
              <a:tr h="306132">
                <a:tc>
                  <a:txBody>
                    <a:bodyPr/>
                    <a:lstStyle/>
                    <a:p>
                      <a:r>
                        <a:rPr lang="en-US" sz="1200" dirty="0">
                          <a:solidFill>
                            <a:schemeClr val="bg1"/>
                          </a:solidFill>
                        </a:rPr>
                        <a:t>Change in life circumstances</a:t>
                      </a:r>
                      <a:endParaRPr lang="en-US" sz="1200" b="1" dirty="0">
                        <a:solidFill>
                          <a:schemeClr val="bg1"/>
                        </a:solidFill>
                      </a:endParaRPr>
                    </a:p>
                  </a:txBody>
                  <a:tcPr anchor="ctr">
                    <a:noFill/>
                  </a:tcPr>
                </a:tc>
                <a:tc>
                  <a:txBody>
                    <a:bodyPr/>
                    <a:lstStyle/>
                    <a:p>
                      <a:pPr algn="ctr"/>
                      <a:r>
                        <a:rPr lang="en-US" sz="1200" dirty="0">
                          <a:solidFill>
                            <a:schemeClr val="bg1"/>
                          </a:solidFill>
                        </a:rPr>
                        <a:t>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399659408"/>
                  </a:ext>
                </a:extLst>
              </a:tr>
              <a:tr h="306132">
                <a:tc>
                  <a:txBody>
                    <a:bodyPr/>
                    <a:lstStyle/>
                    <a:p>
                      <a:r>
                        <a:rPr lang="en-US" sz="1200" dirty="0">
                          <a:solidFill>
                            <a:schemeClr val="bg1"/>
                          </a:solidFill>
                        </a:rPr>
                        <a:t>Had less money</a:t>
                      </a:r>
                      <a:endParaRPr lang="en-US" sz="1200" b="1"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8%</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2159702854"/>
                  </a:ext>
                </a:extLst>
              </a:tr>
              <a:tr h="306132">
                <a:tc>
                  <a:txBody>
                    <a:bodyPr/>
                    <a:lstStyle/>
                    <a:p>
                      <a:r>
                        <a:rPr lang="en-US" sz="1200" dirty="0">
                          <a:solidFill>
                            <a:schemeClr val="bg1"/>
                          </a:solidFill>
                        </a:rPr>
                        <a:t>Produced less</a:t>
                      </a:r>
                      <a:endParaRPr lang="en-US" sz="1200" b="1" dirty="0">
                        <a:solidFill>
                          <a:schemeClr val="bg1"/>
                        </a:solidFill>
                      </a:endParaRPr>
                    </a:p>
                  </a:txBody>
                  <a:tcPr anchor="ctr">
                    <a:noFill/>
                  </a:tcPr>
                </a:tc>
                <a:tc>
                  <a:txBody>
                    <a:bodyPr/>
                    <a:lstStyle/>
                    <a:p>
                      <a:pPr algn="ctr"/>
                      <a:r>
                        <a:rPr lang="en-US" sz="1200" dirty="0">
                          <a:solidFill>
                            <a:schemeClr val="bg1"/>
                          </a:solidFill>
                        </a:rPr>
                        <a:t>4%</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19%</a:t>
                      </a:r>
                      <a:r>
                        <a:rPr lang="en-US" sz="1200" baseline="30000" dirty="0">
                          <a:solidFill>
                            <a:schemeClr val="bg1"/>
                          </a:solidFill>
                        </a:rPr>
                        <a:t>(</a:t>
                      </a:r>
                      <a:r>
                        <a:rPr lang="en-US" sz="1200" baseline="30000" dirty="0" err="1">
                          <a:solidFill>
                            <a:schemeClr val="bg1"/>
                          </a:solidFill>
                        </a:rPr>
                        <a:t>c,e</a:t>
                      </a:r>
                      <a:r>
                        <a:rPr lang="en-US" sz="1200" baseline="30000" dirty="0">
                          <a:solidFill>
                            <a:schemeClr val="bg1"/>
                          </a:solidFill>
                        </a:rPr>
                        <a:t>)</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3343760334"/>
                  </a:ext>
                </a:extLst>
              </a:tr>
              <a:tr h="306132">
                <a:tc>
                  <a:txBody>
                    <a:bodyPr/>
                    <a:lstStyle/>
                    <a:p>
                      <a:r>
                        <a:rPr lang="en-US" sz="1200" dirty="0">
                          <a:solidFill>
                            <a:schemeClr val="bg1"/>
                          </a:solidFill>
                        </a:rPr>
                        <a:t>Had less time/less interested in art</a:t>
                      </a:r>
                      <a:endParaRPr lang="en-US" sz="1200" b="1" dirty="0">
                        <a:solidFill>
                          <a:schemeClr val="bg1"/>
                        </a:solidFill>
                      </a:endParaRPr>
                    </a:p>
                  </a:txBody>
                  <a:tcPr anchor="ctr">
                    <a:noFill/>
                  </a:tcPr>
                </a:tc>
                <a:tc>
                  <a:txBody>
                    <a:bodyPr/>
                    <a:lstStyle/>
                    <a:p>
                      <a:pPr algn="ctr"/>
                      <a:r>
                        <a:rPr lang="en-US" sz="1200" dirty="0">
                          <a:solidFill>
                            <a:schemeClr val="bg1"/>
                          </a:solidFill>
                        </a:rPr>
                        <a:t>6%</a:t>
                      </a:r>
                      <a:endParaRPr lang="en-US" sz="1200" baseline="30000" dirty="0">
                        <a:solidFill>
                          <a:schemeClr val="bg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a:t>
                      </a:r>
                      <a:r>
                        <a:rPr lang="en-US" sz="1200" baseline="30000" dirty="0">
                          <a:solidFill>
                            <a:schemeClr val="bg1"/>
                          </a:solidFill>
                        </a:rPr>
                        <a:t>(e)</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11%</a:t>
                      </a:r>
                      <a:r>
                        <a:rPr lang="en-US" sz="1200" baseline="30000" dirty="0">
                          <a:solidFill>
                            <a:schemeClr val="bg1"/>
                          </a:solidFill>
                        </a:rPr>
                        <a:t>(d)</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1260973540"/>
                  </a:ext>
                </a:extLst>
              </a:tr>
              <a:tr h="284284">
                <a:tc>
                  <a:txBody>
                    <a:bodyPr/>
                    <a:lstStyle/>
                    <a:p>
                      <a:r>
                        <a:rPr lang="en-US" sz="1200" dirty="0">
                          <a:solidFill>
                            <a:schemeClr val="bg1"/>
                          </a:solidFill>
                        </a:rPr>
                        <a:t>Ended classes/fewer classes</a:t>
                      </a:r>
                      <a:endParaRPr lang="en-US" sz="1200" b="1" dirty="0">
                        <a:solidFill>
                          <a:schemeClr val="bg1"/>
                        </a:solidFill>
                      </a:endParaRPr>
                    </a:p>
                  </a:txBody>
                  <a:tcPr anchor="ctr">
                    <a:noFill/>
                  </a:tcPr>
                </a:tc>
                <a:tc>
                  <a:txBody>
                    <a:bodyPr/>
                    <a:lstStyle/>
                    <a:p>
                      <a:pPr algn="ctr"/>
                      <a:r>
                        <a:rPr lang="en-US" sz="1200" dirty="0">
                          <a:solidFill>
                            <a:schemeClr val="bg1"/>
                          </a:solidFill>
                        </a:rPr>
                        <a:t>19%</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a:t>
                      </a:r>
                      <a:r>
                        <a:rPr lang="en-US" sz="1200" baseline="30000" dirty="0">
                          <a:solidFill>
                            <a:schemeClr val="bg1"/>
                          </a:solidFill>
                        </a:rPr>
                        <a:t>(c)</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r>
                        <a:rPr lang="en-US" sz="1200" baseline="30000" dirty="0">
                          <a:solidFill>
                            <a:schemeClr val="bg1"/>
                          </a:solidFill>
                        </a:rPr>
                        <a:t>(c)</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1118177052"/>
                  </a:ext>
                </a:extLst>
              </a:tr>
              <a:tr h="284284">
                <a:tc>
                  <a:txBody>
                    <a:bodyPr/>
                    <a:lstStyle/>
                    <a:p>
                      <a:r>
                        <a:rPr lang="en-US" sz="1200" dirty="0">
                          <a:solidFill>
                            <a:schemeClr val="bg1"/>
                          </a:solidFill>
                        </a:rPr>
                        <a:t>Purchased more expensive items/ set up studio in previous year</a:t>
                      </a:r>
                      <a:endParaRPr lang="en-US" sz="1200" b="1"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397109603"/>
                  </a:ext>
                </a:extLst>
              </a:tr>
              <a:tr h="284284">
                <a:tc>
                  <a:txBody>
                    <a:bodyPr/>
                    <a:lstStyle/>
                    <a:p>
                      <a:r>
                        <a:rPr lang="en-US" sz="1200" dirty="0">
                          <a:solidFill>
                            <a:schemeClr val="bg1"/>
                          </a:solidFill>
                        </a:rPr>
                        <a:t>Changed type of art/mediums used</a:t>
                      </a:r>
                      <a:endParaRPr lang="en-US" sz="1200" b="1" dirty="0">
                        <a:solidFill>
                          <a:schemeClr val="bg1"/>
                        </a:solidFill>
                      </a:endParaRPr>
                    </a:p>
                  </a:txBody>
                  <a:tcPr anchor="ctr">
                    <a:noFill/>
                  </a:tcPr>
                </a:tc>
                <a:tc>
                  <a:txBody>
                    <a:bodyPr/>
                    <a:lstStyle/>
                    <a:p>
                      <a:pPr algn="ctr"/>
                      <a:r>
                        <a:rPr lang="en-US" sz="1200" dirty="0">
                          <a:solidFill>
                            <a:schemeClr val="bg1"/>
                          </a:solidFill>
                        </a:rPr>
                        <a:t>9%</a:t>
                      </a:r>
                      <a:r>
                        <a:rPr lang="en-US" sz="1200" baseline="30000" dirty="0">
                          <a:solidFill>
                            <a:schemeClr val="bg1"/>
                          </a:solidFill>
                        </a:rPr>
                        <a:t>(e)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r>
                        <a:rPr lang="en-US" sz="1200" baseline="30000" dirty="0">
                          <a:solidFill>
                            <a:schemeClr val="bg1"/>
                          </a:solidFill>
                        </a:rPr>
                        <a:t>(c)</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2245520876"/>
                  </a:ext>
                </a:extLst>
              </a:tr>
              <a:tr h="284284">
                <a:tc>
                  <a:txBody>
                    <a:bodyPr/>
                    <a:lstStyle/>
                    <a:p>
                      <a:r>
                        <a:rPr lang="en-US" sz="1200" dirty="0">
                          <a:solidFill>
                            <a:schemeClr val="bg1"/>
                          </a:solidFill>
                        </a:rPr>
                        <a:t>Just getting started/re-started</a:t>
                      </a:r>
                      <a:endParaRPr lang="en-US" sz="1200" b="1" dirty="0">
                        <a:solidFill>
                          <a:schemeClr val="bg1"/>
                        </a:solidFill>
                      </a:endParaRPr>
                    </a:p>
                  </a:txBody>
                  <a:tcPr anchor="ctr">
                    <a:noFill/>
                  </a:tcPr>
                </a:tc>
                <a:tc>
                  <a:txBody>
                    <a:bodyPr/>
                    <a:lstStyle/>
                    <a:p>
                      <a:pPr algn="ctr"/>
                      <a:r>
                        <a:rPr lang="en-US" sz="1200" dirty="0">
                          <a:solidFill>
                            <a:schemeClr val="bg1"/>
                          </a:solidFill>
                        </a:rPr>
                        <a:t>0%</a:t>
                      </a:r>
                      <a:endParaRPr lang="en-US" sz="1200" baseline="30000" dirty="0">
                        <a:solidFill>
                          <a:schemeClr val="bg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3241140402"/>
                  </a:ext>
                </a:extLst>
              </a:tr>
              <a:tr h="306132">
                <a:tc>
                  <a:txBody>
                    <a:bodyPr/>
                    <a:lstStyle/>
                    <a:p>
                      <a:r>
                        <a:rPr lang="en-US" sz="1200" dirty="0">
                          <a:solidFill>
                            <a:schemeClr val="bg1"/>
                          </a:solidFill>
                        </a:rPr>
                        <a:t>Given supplies, etc. as gifts</a:t>
                      </a:r>
                      <a:endParaRPr lang="en-US" sz="1200" b="1" dirty="0">
                        <a:solidFill>
                          <a:schemeClr val="bg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1%</a:t>
                      </a:r>
                    </a:p>
                  </a:txBody>
                  <a:tcPr anchor="ctr">
                    <a:noFill/>
                  </a:tcPr>
                </a:tc>
                <a:extLst>
                  <a:ext uri="{0D108BD9-81ED-4DB2-BD59-A6C34878D82A}">
                    <a16:rowId xmlns:a16="http://schemas.microsoft.com/office/drawing/2014/main" val="1478962705"/>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123</a:t>
                      </a:r>
                    </a:p>
                  </a:txBody>
                  <a:tcPr anchor="ctr">
                    <a:noFill/>
                  </a:tcPr>
                </a:tc>
                <a:tc>
                  <a:txBody>
                    <a:bodyPr/>
                    <a:lstStyle/>
                    <a:p>
                      <a:pPr algn="ctr"/>
                      <a:r>
                        <a:rPr lang="en-US" sz="1200" dirty="0">
                          <a:solidFill>
                            <a:schemeClr val="bg1"/>
                          </a:solidFill>
                        </a:rPr>
                        <a:t>95</a:t>
                      </a:r>
                    </a:p>
                  </a:txBody>
                  <a:tcPr anchor="ctr">
                    <a:noFill/>
                  </a:tcPr>
                </a:tc>
                <a:tc>
                  <a:txBody>
                    <a:bodyPr/>
                    <a:lstStyle/>
                    <a:p>
                      <a:pPr algn="ctr"/>
                      <a:r>
                        <a:rPr lang="en-US" sz="1200" dirty="0">
                          <a:solidFill>
                            <a:schemeClr val="bg1"/>
                          </a:solidFill>
                        </a:rPr>
                        <a:t>951</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72390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23. How much did you spend on art supplies this year versus the previous year? If more or less, please explain why. </a:t>
            </a:r>
            <a:endParaRPr lang="en-US" sz="1400" kern="0" dirty="0"/>
          </a:p>
        </p:txBody>
      </p:sp>
      <p:sp>
        <p:nvSpPr>
          <p:cNvPr id="5" name="Text Placeholder 6">
            <a:extLst>
              <a:ext uri="{FF2B5EF4-FFF2-40B4-BE49-F238E27FC236}">
                <a16:creationId xmlns:a16="http://schemas.microsoft.com/office/drawing/2014/main" id="{6896655F-49FD-465E-9F45-717153192893}"/>
              </a:ext>
            </a:extLst>
          </p:cNvPr>
          <p:cNvSpPr txBox="1">
            <a:spLocks/>
          </p:cNvSpPr>
          <p:nvPr/>
        </p:nvSpPr>
        <p:spPr>
          <a:xfrm>
            <a:off x="228600" y="5867400"/>
            <a:ext cx="4495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Top 10 responses – respondents who spent less  </a:t>
            </a:r>
          </a:p>
        </p:txBody>
      </p:sp>
      <p:sp>
        <p:nvSpPr>
          <p:cNvPr id="7" name="Slide Number Placeholder 1">
            <a:extLst>
              <a:ext uri="{FF2B5EF4-FFF2-40B4-BE49-F238E27FC236}">
                <a16:creationId xmlns:a16="http://schemas.microsoft.com/office/drawing/2014/main" id="{2BAC67FB-A340-44B0-8B6F-05D4A9692127}"/>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68</a:t>
            </a:fld>
            <a:endParaRPr lang="en-US" dirty="0"/>
          </a:p>
        </p:txBody>
      </p:sp>
      <p:sp>
        <p:nvSpPr>
          <p:cNvPr id="8" name="TextBox 7">
            <a:extLst>
              <a:ext uri="{FF2B5EF4-FFF2-40B4-BE49-F238E27FC236}">
                <a16:creationId xmlns:a16="http://schemas.microsoft.com/office/drawing/2014/main" id="{5889A84E-4E7D-4DEC-97B5-CA49AE267658}"/>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45114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Smart Phone/Mobile Device Use</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The questions for 2015 and 2018 are quite different, however, the responses tell a similar story – mobile apps and smart phones are not frequently used sources of viewing or buying art supplies</a:t>
            </a:r>
            <a:r>
              <a:rPr lang="en-US" b="0" dirty="0">
                <a:solidFill>
                  <a:schemeClr val="bg1"/>
                </a:solidFill>
              </a:rPr>
              <a:t>.</a:t>
            </a:r>
          </a:p>
          <a:p>
            <a:pPr lvl="1">
              <a:buFont typeface="Wingdings" panose="05000000000000000000" pitchFamily="2" charset="2"/>
              <a:buChar char="Ø"/>
            </a:pPr>
            <a:r>
              <a:rPr lang="en-US" b="0" dirty="0">
                <a:solidFill>
                  <a:schemeClr val="bg1"/>
                </a:solidFill>
              </a:rPr>
              <a:t>The devices are more frequently used in the U.S. than Canada.</a:t>
            </a:r>
          </a:p>
          <a:p>
            <a:pPr lvl="1">
              <a:buFont typeface="Wingdings" panose="05000000000000000000" pitchFamily="2" charset="2"/>
              <a:buChar char="Ø"/>
            </a:pPr>
            <a:endParaRPr lang="en-US" b="0" dirty="0">
              <a:solidFill>
                <a:schemeClr val="bg1"/>
              </a:solidFill>
            </a:endParaRP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69</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276600"/>
          <a:ext cx="4749800" cy="100584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U.S.</a:t>
                      </a:r>
                    </a:p>
                  </a:txBody>
                  <a:tcP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Mostly/ Yes, always</a:t>
                      </a:r>
                    </a:p>
                  </a:txBody>
                  <a:tcPr anchor="ctr"/>
                </a:tc>
                <a:tc>
                  <a:txBody>
                    <a:bodyPr/>
                    <a:lstStyle/>
                    <a:p>
                      <a:pPr algn="ctr"/>
                      <a:r>
                        <a:rPr lang="en-US" sz="1000" dirty="0">
                          <a:solidFill>
                            <a:schemeClr val="bg1"/>
                          </a:solidFill>
                        </a:rPr>
                        <a:t>12%</a:t>
                      </a:r>
                    </a:p>
                  </a:txBody>
                  <a:tcPr/>
                </a:tc>
                <a:tc>
                  <a:txBody>
                    <a:bodyPr/>
                    <a:lstStyle/>
                    <a:p>
                      <a:pPr algn="ctr"/>
                      <a:r>
                        <a:rPr lang="en-US" sz="1000" b="0" baseline="0" dirty="0">
                          <a:solidFill>
                            <a:schemeClr val="bg1"/>
                          </a:solidFill>
                        </a:rPr>
                        <a:t>19%</a:t>
                      </a: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Sometimes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49%</a:t>
                      </a:r>
                    </a:p>
                  </a:txBody>
                  <a:tcPr/>
                </a:tc>
                <a:tc>
                  <a:txBody>
                    <a:bodyPr/>
                    <a:lstStyle/>
                    <a:p>
                      <a:pPr algn="ctr"/>
                      <a:r>
                        <a:rPr lang="en-US" sz="1000" baseline="0" dirty="0">
                          <a:solidFill>
                            <a:schemeClr val="bg1"/>
                          </a:solidFill>
                        </a:rPr>
                        <a:t>32%</a:t>
                      </a:r>
                      <a:endParaRPr lang="en-US" sz="1000" baseline="30000" dirty="0">
                        <a:solidFill>
                          <a:schemeClr val="bg1"/>
                        </a:solidFill>
                      </a:endParaRP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Never</a:t>
                      </a:r>
                    </a:p>
                  </a:txBody>
                  <a:tcPr anchor="ctr"/>
                </a:tc>
                <a:tc>
                  <a:txBody>
                    <a:bodyPr/>
                    <a:lstStyle/>
                    <a:p>
                      <a:pPr algn="ctr"/>
                      <a:r>
                        <a:rPr lang="en-US" sz="1000" dirty="0">
                          <a:solidFill>
                            <a:schemeClr val="bg1"/>
                          </a:solidFill>
                        </a:rPr>
                        <a:t>39%</a:t>
                      </a:r>
                    </a:p>
                  </a:txBody>
                  <a:tcPr/>
                </a:tc>
                <a:tc>
                  <a:txBody>
                    <a:bodyPr/>
                    <a:lstStyle/>
                    <a:p>
                      <a:pPr algn="ctr"/>
                      <a:r>
                        <a:rPr lang="en-US" sz="1000" baseline="0" dirty="0">
                          <a:solidFill>
                            <a:schemeClr val="bg1"/>
                          </a:solidFill>
                        </a:rPr>
                        <a:t>49%</a:t>
                      </a:r>
                      <a:endParaRPr lang="en-US" sz="1000" baseline="30000" dirty="0">
                        <a:solidFill>
                          <a:schemeClr val="bg1"/>
                        </a:solidFill>
                      </a:endParaRPr>
                    </a:p>
                  </a:txBody>
                  <a:tcPr anchor="ctr"/>
                </a:tc>
                <a:extLst>
                  <a:ext uri="{0D108BD9-81ED-4DB2-BD59-A6C34878D82A}">
                    <a16:rowId xmlns:a16="http://schemas.microsoft.com/office/drawing/2014/main" val="1094235235"/>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1" y="6248400"/>
            <a:ext cx="6553200" cy="553998"/>
          </a:xfrm>
          <a:prstGeom prst="rect">
            <a:avLst/>
          </a:prstGeom>
          <a:noFill/>
        </p:spPr>
        <p:txBody>
          <a:bodyPr wrap="square" rtlCol="0">
            <a:spAutoFit/>
          </a:bodyPr>
          <a:lstStyle/>
          <a:p>
            <a:r>
              <a:rPr lang="en-US" sz="1000" dirty="0">
                <a:solidFill>
                  <a:schemeClr val="bg1"/>
                </a:solidFill>
              </a:rPr>
              <a:t>Note:  this question was asked in a materially different way in previous years and percentages were not reported in these years.  Not asked in 2012   </a:t>
            </a:r>
          </a:p>
          <a:p>
            <a:endParaRPr lang="en-US" sz="1000" dirty="0">
              <a:solidFill>
                <a:schemeClr val="bg1"/>
              </a:solidFill>
            </a:endParaRPr>
          </a:p>
        </p:txBody>
      </p:sp>
      <p:graphicFrame>
        <p:nvGraphicFramePr>
          <p:cNvPr id="8" name="Table 7">
            <a:extLst>
              <a:ext uri="{FF2B5EF4-FFF2-40B4-BE49-F238E27FC236}">
                <a16:creationId xmlns:a16="http://schemas.microsoft.com/office/drawing/2014/main" id="{F06D9460-35ED-4487-8FA1-AF2391BCD979}"/>
              </a:ext>
            </a:extLst>
          </p:cNvPr>
          <p:cNvGraphicFramePr>
            <a:graphicFrameLocks noGrp="1"/>
          </p:cNvGraphicFramePr>
          <p:nvPr>
            <p:extLst/>
          </p:nvPr>
        </p:nvGraphicFramePr>
        <p:xfrm>
          <a:off x="1524000" y="4632960"/>
          <a:ext cx="4749800" cy="100584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970495069"/>
                    </a:ext>
                  </a:extLst>
                </a:gridCol>
                <a:gridCol w="965200">
                  <a:extLst>
                    <a:ext uri="{9D8B030D-6E8A-4147-A177-3AD203B41FA5}">
                      <a16:colId xmlns:a16="http://schemas.microsoft.com/office/drawing/2014/main" val="804559722"/>
                    </a:ext>
                  </a:extLst>
                </a:gridCol>
                <a:gridCol w="965200">
                  <a:extLst>
                    <a:ext uri="{9D8B030D-6E8A-4147-A177-3AD203B41FA5}">
                      <a16:colId xmlns:a16="http://schemas.microsoft.com/office/drawing/2014/main" val="1514445244"/>
                    </a:ext>
                  </a:extLst>
                </a:gridCol>
              </a:tblGrid>
              <a:tr h="0">
                <a:tc>
                  <a:txBody>
                    <a:bodyPr/>
                    <a:lstStyle/>
                    <a:p>
                      <a:r>
                        <a:rPr lang="en-US" sz="1200" b="1" dirty="0">
                          <a:solidFill>
                            <a:schemeClr val="bg1"/>
                          </a:solidFill>
                        </a:rPr>
                        <a:t>Canada</a:t>
                      </a:r>
                    </a:p>
                  </a:txBody>
                  <a:tcP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Mostly/ Yes, always</a:t>
                      </a:r>
                    </a:p>
                  </a:txBody>
                  <a:tcPr anchor="ctr"/>
                </a:tc>
                <a:tc>
                  <a:txBody>
                    <a:bodyPr/>
                    <a:lstStyle/>
                    <a:p>
                      <a:pPr algn="ctr"/>
                      <a:r>
                        <a:rPr lang="en-US" sz="1000" dirty="0">
                          <a:solidFill>
                            <a:schemeClr val="bg1"/>
                          </a:solidFill>
                        </a:rPr>
                        <a:t>10%</a:t>
                      </a:r>
                    </a:p>
                  </a:txBody>
                  <a:tcPr/>
                </a:tc>
                <a:tc>
                  <a:txBody>
                    <a:bodyPr/>
                    <a:lstStyle/>
                    <a:p>
                      <a:pPr algn="ctr"/>
                      <a:r>
                        <a:rPr lang="en-US" sz="1000" b="0" baseline="0" dirty="0">
                          <a:solidFill>
                            <a:schemeClr val="bg1"/>
                          </a:solidFill>
                        </a:rPr>
                        <a:t>6%</a:t>
                      </a: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Sometimes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38%</a:t>
                      </a:r>
                    </a:p>
                  </a:txBody>
                  <a:tcPr/>
                </a:tc>
                <a:tc>
                  <a:txBody>
                    <a:bodyPr/>
                    <a:lstStyle/>
                    <a:p>
                      <a:pPr algn="ctr"/>
                      <a:r>
                        <a:rPr lang="en-US" sz="1000" baseline="0" dirty="0">
                          <a:solidFill>
                            <a:schemeClr val="bg1"/>
                          </a:solidFill>
                        </a:rPr>
                        <a:t>20%</a:t>
                      </a: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Never</a:t>
                      </a:r>
                    </a:p>
                  </a:txBody>
                  <a:tcPr anchor="ctr"/>
                </a:tc>
                <a:tc>
                  <a:txBody>
                    <a:bodyPr/>
                    <a:lstStyle/>
                    <a:p>
                      <a:pPr algn="ctr"/>
                      <a:r>
                        <a:rPr lang="en-US" sz="1000" dirty="0">
                          <a:solidFill>
                            <a:schemeClr val="bg1"/>
                          </a:solidFill>
                        </a:rPr>
                        <a:t>51%</a:t>
                      </a:r>
                    </a:p>
                  </a:txBody>
                  <a:tcPr/>
                </a:tc>
                <a:tc>
                  <a:txBody>
                    <a:bodyPr/>
                    <a:lstStyle/>
                    <a:p>
                      <a:pPr algn="ctr"/>
                      <a:r>
                        <a:rPr lang="en-US" sz="1000" baseline="0" dirty="0">
                          <a:solidFill>
                            <a:schemeClr val="bg1"/>
                          </a:solidFill>
                        </a:rPr>
                        <a:t>74%</a:t>
                      </a:r>
                    </a:p>
                  </a:txBody>
                  <a:tcPr anchor="ctr"/>
                </a:tc>
                <a:extLst>
                  <a:ext uri="{0D108BD9-81ED-4DB2-BD59-A6C34878D82A}">
                    <a16:rowId xmlns:a16="http://schemas.microsoft.com/office/drawing/2014/main" val="1094235235"/>
                  </a:ext>
                </a:extLst>
              </a:tr>
            </a:tbl>
          </a:graphicData>
        </a:graphic>
      </p:graphicFrame>
    </p:spTree>
    <p:extLst>
      <p:ext uri="{BB962C8B-B14F-4D97-AF65-F5344CB8AC3E}">
        <p14:creationId xmlns:p14="http://schemas.microsoft.com/office/powerpoint/2010/main" val="91428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Executive Summary - Trends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Paintings, drawings and mixed media/collage have been the 3 most frequently types of art created in both the U.S. and Canada across all three years reported.</a:t>
            </a:r>
          </a:p>
          <a:p>
            <a:pPr>
              <a:buFont typeface="Wingdings" panose="05000000000000000000" pitchFamily="2" charset="2"/>
              <a:buChar char="Ø"/>
            </a:pPr>
            <a:r>
              <a:rPr lang="en-US" dirty="0">
                <a:solidFill>
                  <a:schemeClr val="bg1"/>
                </a:solidFill>
              </a:rPr>
              <a:t>Acrylic paintings continue a slow upward trend as a favorite type of art to create in both the U.S. and Canada.</a:t>
            </a:r>
          </a:p>
          <a:p>
            <a:pPr>
              <a:buFont typeface="Wingdings" panose="05000000000000000000" pitchFamily="2" charset="2"/>
              <a:buChar char="Ø"/>
            </a:pPr>
            <a:r>
              <a:rPr lang="en-US" dirty="0">
                <a:solidFill>
                  <a:schemeClr val="bg1"/>
                </a:solidFill>
              </a:rPr>
              <a:t>Use of acrylic paint, drawing pencils, and watercolors remain the most frequently used mediums and also demonstrate an upward trend.</a:t>
            </a:r>
          </a:p>
          <a:p>
            <a:pPr>
              <a:buFont typeface="Wingdings" panose="05000000000000000000" pitchFamily="2" charset="2"/>
              <a:buChar char="Ø"/>
            </a:pPr>
            <a:r>
              <a:rPr lang="en-US" dirty="0">
                <a:solidFill>
                  <a:schemeClr val="bg1"/>
                </a:solidFill>
              </a:rPr>
              <a:t>Paper and canvas are the most used other materials in the U.S. and Canada, however, the use of adhesives and glue has increased considerably since 2012.</a:t>
            </a:r>
          </a:p>
          <a:p>
            <a:pPr>
              <a:buFont typeface="Wingdings" panose="05000000000000000000" pitchFamily="2" charset="2"/>
              <a:buChar char="Ø"/>
            </a:pPr>
            <a:r>
              <a:rPr lang="en-US" dirty="0">
                <a:solidFill>
                  <a:schemeClr val="bg1"/>
                </a:solidFill>
              </a:rPr>
              <a:t>Books, artists websites, or blogs are the most frequently referenced sources of information and inspiration in both countries.</a:t>
            </a:r>
          </a:p>
          <a:p>
            <a:pPr>
              <a:buFont typeface="Wingdings" panose="05000000000000000000" pitchFamily="2" charset="2"/>
              <a:buChar char="Ø"/>
            </a:pPr>
            <a:r>
              <a:rPr lang="en-US" dirty="0">
                <a:solidFill>
                  <a:schemeClr val="bg1"/>
                </a:solidFill>
              </a:rPr>
              <a:t>Currently the most popular apps are Instagram, Pinterest and YouTube.</a:t>
            </a:r>
          </a:p>
          <a:p>
            <a:pPr>
              <a:buFont typeface="Wingdings" panose="05000000000000000000" pitchFamily="2" charset="2"/>
              <a:buChar char="Ø"/>
            </a:pPr>
            <a:endParaRPr lang="en-US" dirty="0">
              <a:solidFill>
                <a:schemeClr val="bg1"/>
              </a:solidFill>
            </a:endParaRP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7</a:t>
            </a:fld>
            <a:endParaRPr lang="en-US" dirty="0"/>
          </a:p>
        </p:txBody>
      </p:sp>
    </p:spTree>
    <p:extLst>
      <p:ext uri="{BB962C8B-B14F-4D97-AF65-F5344CB8AC3E}">
        <p14:creationId xmlns:p14="http://schemas.microsoft.com/office/powerpoint/2010/main" val="36163127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723495847"/>
              </p:ext>
            </p:extLst>
          </p:nvPr>
        </p:nvGraphicFramePr>
        <p:xfrm>
          <a:off x="228600" y="1808481"/>
          <a:ext cx="6629400" cy="1823429"/>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340710">
                <a:tc>
                  <a:txBody>
                    <a:bodyPr/>
                    <a:lstStyle/>
                    <a:p>
                      <a:pPr marL="0" algn="l" defTabSz="914400" rtl="0" eaLnBrk="1" latinLnBrk="0" hangingPunct="1"/>
                      <a:r>
                        <a:rPr lang="en-US" sz="1200" kern="1200" dirty="0">
                          <a:solidFill>
                            <a:sysClr val="windowText" lastClr="000000"/>
                          </a:solidFill>
                          <a:latin typeface="+mn-lt"/>
                          <a:ea typeface="+mn-ea"/>
                          <a:cs typeface="+mn-cs"/>
                        </a:rPr>
                        <a:t>Yes, always</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14%</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19%</a:t>
                      </a:r>
                    </a:p>
                  </a:txBody>
                  <a:tcPr anchor="ctr">
                    <a:solidFill>
                      <a:schemeClr val="bg1">
                        <a:lumMod val="20000"/>
                        <a:lumOff val="80000"/>
                      </a:schemeClr>
                    </a:solid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6%</a:t>
                      </a:r>
                    </a:p>
                  </a:txBody>
                  <a:tcPr anchor="ctr">
                    <a:solidFill>
                      <a:schemeClr val="bg1">
                        <a:lumMod val="20000"/>
                        <a:lumOff val="80000"/>
                      </a:schemeClr>
                    </a:solidFill>
                  </a:tcPr>
                </a:tc>
                <a:extLst>
                  <a:ext uri="{0D108BD9-81ED-4DB2-BD59-A6C34878D82A}">
                    <a16:rowId xmlns:a16="http://schemas.microsoft.com/office/drawing/2014/main" val="3042429119"/>
                  </a:ext>
                </a:extLst>
              </a:tr>
              <a:tr h="340710">
                <a:tc>
                  <a:txBody>
                    <a:bodyPr/>
                    <a:lstStyle/>
                    <a:p>
                      <a:pPr marL="0" algn="l" defTabSz="914400" rtl="0" eaLnBrk="1" latinLnBrk="0" hangingPunct="1"/>
                      <a:r>
                        <a:rPr lang="en-US" sz="1200" kern="1200" dirty="0">
                          <a:solidFill>
                            <a:sysClr val="windowText" lastClr="000000"/>
                          </a:solidFill>
                          <a:latin typeface="+mn-lt"/>
                          <a:ea typeface="+mn-ea"/>
                          <a:cs typeface="+mn-cs"/>
                        </a:rPr>
                        <a:t>Sometimes</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28%</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32%</a:t>
                      </a:r>
                    </a:p>
                  </a:txBody>
                  <a:tcPr anchor="ctr">
                    <a:solidFill>
                      <a:schemeClr val="bg1">
                        <a:lumMod val="20000"/>
                        <a:lumOff val="80000"/>
                      </a:schemeClr>
                    </a:solid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20%</a:t>
                      </a:r>
                    </a:p>
                  </a:txBody>
                  <a:tcPr anchor="ctr">
                    <a:solidFill>
                      <a:schemeClr val="bg1">
                        <a:lumMod val="20000"/>
                        <a:lumOff val="80000"/>
                      </a:schemeClr>
                    </a:solidFill>
                  </a:tcPr>
                </a:tc>
                <a:extLst>
                  <a:ext uri="{0D108BD9-81ED-4DB2-BD59-A6C34878D82A}">
                    <a16:rowId xmlns:a16="http://schemas.microsoft.com/office/drawing/2014/main" val="2201088482"/>
                  </a:ext>
                </a:extLst>
              </a:tr>
              <a:tr h="340710">
                <a:tc>
                  <a:txBody>
                    <a:bodyPr/>
                    <a:lstStyle/>
                    <a:p>
                      <a:pPr marL="0" algn="l" defTabSz="914400" rtl="0" eaLnBrk="1" latinLnBrk="0" hangingPunct="1"/>
                      <a:r>
                        <a:rPr lang="en-US" sz="1200" kern="1200" dirty="0">
                          <a:solidFill>
                            <a:sysClr val="windowText" lastClr="000000"/>
                          </a:solidFill>
                          <a:latin typeface="+mn-lt"/>
                          <a:ea typeface="+mn-ea"/>
                          <a:cs typeface="+mn-cs"/>
                        </a:rPr>
                        <a:t>No, never</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58%</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49%</a:t>
                      </a:r>
                    </a:p>
                  </a:txBody>
                  <a:tcPr anchor="ctr">
                    <a:solidFill>
                      <a:schemeClr val="bg1">
                        <a:lumMod val="20000"/>
                        <a:lumOff val="80000"/>
                      </a:schemeClr>
                    </a:solid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74%</a:t>
                      </a:r>
                    </a:p>
                  </a:txBody>
                  <a:tcPr anchor="ctr">
                    <a:solidFill>
                      <a:schemeClr val="bg1">
                        <a:lumMod val="20000"/>
                        <a:lumOff val="80000"/>
                      </a:schemeClr>
                    </a:solidFill>
                  </a:tcPr>
                </a:tc>
                <a:extLst>
                  <a:ext uri="{0D108BD9-81ED-4DB2-BD59-A6C34878D82A}">
                    <a16:rowId xmlns:a16="http://schemas.microsoft.com/office/drawing/2014/main" val="4230878191"/>
                  </a:ext>
                </a:extLst>
              </a:tr>
              <a:tr h="34071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24. Do you buy art supplies using your mobile device?</a:t>
            </a:r>
            <a:endParaRPr lang="en-US" sz="140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70</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29540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295400"/>
            <a:ext cx="612648" cy="417577"/>
          </a:xfrm>
          <a:prstGeom prst="rect">
            <a:avLst/>
          </a:prstGeom>
        </p:spPr>
      </p:pic>
      <p:graphicFrame>
        <p:nvGraphicFramePr>
          <p:cNvPr id="8" name="Content Placeholder 5">
            <a:extLst>
              <a:ext uri="{FF2B5EF4-FFF2-40B4-BE49-F238E27FC236}">
                <a16:creationId xmlns:a16="http://schemas.microsoft.com/office/drawing/2014/main" id="{FA091A77-73C8-4BA2-9215-1C22623DA7B8}"/>
              </a:ext>
            </a:extLst>
          </p:cNvPr>
          <p:cNvGraphicFramePr>
            <a:graphicFrameLocks/>
          </p:cNvGraphicFramePr>
          <p:nvPr>
            <p:extLst>
              <p:ext uri="{D42A27DB-BD31-4B8C-83A1-F6EECF244321}">
                <p14:modId xmlns:p14="http://schemas.microsoft.com/office/powerpoint/2010/main" val="1082556271"/>
              </p:ext>
            </p:extLst>
          </p:nvPr>
        </p:nvGraphicFramePr>
        <p:xfrm>
          <a:off x="228600" y="3602112"/>
          <a:ext cx="6629401" cy="1638372"/>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6132">
                <a:tc>
                  <a:txBody>
                    <a:bodyPr/>
                    <a:lstStyle/>
                    <a:p>
                      <a:pPr marL="0" algn="l" defTabSz="914400" rtl="0" eaLnBrk="1" latinLnBrk="0" hangingPunct="1"/>
                      <a:r>
                        <a:rPr lang="en-US" sz="1200" kern="1200" dirty="0">
                          <a:solidFill>
                            <a:sysClr val="windowText" lastClr="000000"/>
                          </a:solidFill>
                          <a:latin typeface="+mn-lt"/>
                          <a:ea typeface="+mn-ea"/>
                          <a:cs typeface="+mn-cs"/>
                        </a:rPr>
                        <a:t>Yes, always</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13%</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17%</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14%</a:t>
                      </a:r>
                    </a:p>
                  </a:txBody>
                  <a:tcPr anchor="ctr">
                    <a:noFill/>
                  </a:tcPr>
                </a:tc>
                <a:extLst>
                  <a:ext uri="{0D108BD9-81ED-4DB2-BD59-A6C34878D82A}">
                    <a16:rowId xmlns:a16="http://schemas.microsoft.com/office/drawing/2014/main" val="1689184133"/>
                  </a:ext>
                </a:extLst>
              </a:tr>
              <a:tr h="306132">
                <a:tc>
                  <a:txBody>
                    <a:bodyPr/>
                    <a:lstStyle/>
                    <a:p>
                      <a:pPr marL="0" algn="l" defTabSz="914400" rtl="0" eaLnBrk="1" latinLnBrk="0" hangingPunct="1"/>
                      <a:r>
                        <a:rPr lang="en-US" sz="1200" kern="1200" dirty="0">
                          <a:solidFill>
                            <a:sysClr val="windowText" lastClr="000000"/>
                          </a:solidFill>
                          <a:latin typeface="+mn-lt"/>
                          <a:ea typeface="+mn-ea"/>
                          <a:cs typeface="+mn-cs"/>
                        </a:rPr>
                        <a:t>Sometimes</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30%</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30%</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27%</a:t>
                      </a:r>
                    </a:p>
                  </a:txBody>
                  <a:tcPr anchor="ctr">
                    <a:noFill/>
                  </a:tcPr>
                </a:tc>
                <a:extLst>
                  <a:ext uri="{0D108BD9-81ED-4DB2-BD59-A6C34878D82A}">
                    <a16:rowId xmlns:a16="http://schemas.microsoft.com/office/drawing/2014/main" val="1129455353"/>
                  </a:ext>
                </a:extLst>
              </a:tr>
              <a:tr h="306132">
                <a:tc>
                  <a:txBody>
                    <a:bodyPr/>
                    <a:lstStyle/>
                    <a:p>
                      <a:pPr marL="0" algn="l" defTabSz="914400" rtl="0" eaLnBrk="1" latinLnBrk="0" hangingPunct="1"/>
                      <a:r>
                        <a:rPr lang="en-US" sz="1200" kern="1200" dirty="0">
                          <a:solidFill>
                            <a:sysClr val="windowText" lastClr="000000"/>
                          </a:solidFill>
                          <a:latin typeface="+mn-lt"/>
                          <a:ea typeface="+mn-ea"/>
                          <a:cs typeface="+mn-cs"/>
                        </a:rPr>
                        <a:t>No, never</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57%</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53%</a:t>
                      </a:r>
                    </a:p>
                  </a:txBody>
                  <a:tcPr anchor="ctr">
                    <a:noFill/>
                  </a:tcPr>
                </a:tc>
                <a:tc>
                  <a:txBody>
                    <a:bodyPr/>
                    <a:lstStyle/>
                    <a:p>
                      <a:pPr marL="0" algn="ctr" defTabSz="914400" rtl="0" eaLnBrk="1" latinLnBrk="0" hangingPunct="1"/>
                      <a:r>
                        <a:rPr lang="en-US" sz="1200" kern="1200" dirty="0">
                          <a:solidFill>
                            <a:sysClr val="windowText" lastClr="000000"/>
                          </a:solidFill>
                          <a:latin typeface="+mn-lt"/>
                          <a:ea typeface="+mn-ea"/>
                          <a:cs typeface="+mn-cs"/>
                        </a:rPr>
                        <a:t>58%</a:t>
                      </a:r>
                    </a:p>
                  </a:txBody>
                  <a:tcPr anchor="ctr">
                    <a:noFill/>
                  </a:tcPr>
                </a:tc>
                <a:extLst>
                  <a:ext uri="{0D108BD9-81ED-4DB2-BD59-A6C34878D82A}">
                    <a16:rowId xmlns:a16="http://schemas.microsoft.com/office/drawing/2014/main" val="4230878191"/>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ysClr val="windowText" lastClr="000000"/>
                          </a:solidFill>
                        </a:rPr>
                        <a:t>723</a:t>
                      </a:r>
                    </a:p>
                  </a:txBody>
                  <a:tcPr anchor="ctr">
                    <a:noFill/>
                  </a:tcPr>
                </a:tc>
                <a:tc>
                  <a:txBody>
                    <a:bodyPr/>
                    <a:lstStyle/>
                    <a:p>
                      <a:pPr algn="ctr"/>
                      <a:r>
                        <a:rPr lang="en-US" sz="1200" dirty="0">
                          <a:solidFill>
                            <a:sysClr val="windowText" lastClr="000000"/>
                          </a:solidFill>
                        </a:rPr>
                        <a:t>654</a:t>
                      </a:r>
                    </a:p>
                  </a:txBody>
                  <a:tcPr anchor="ctr">
                    <a:noFill/>
                  </a:tcPr>
                </a:tc>
                <a:tc>
                  <a:txBody>
                    <a:bodyPr/>
                    <a:lstStyle/>
                    <a:p>
                      <a:pPr algn="ctr"/>
                      <a:r>
                        <a:rPr lang="en-US" sz="1200" dirty="0">
                          <a:solidFill>
                            <a:sysClr val="windowText" lastClr="000000"/>
                          </a:solidFill>
                        </a:rPr>
                        <a:t>5,713</a:t>
                      </a:r>
                    </a:p>
                  </a:txBody>
                  <a:tcPr anchor="ctr">
                    <a:noFill/>
                  </a:tcPr>
                </a:tc>
                <a:extLst>
                  <a:ext uri="{0D108BD9-81ED-4DB2-BD59-A6C34878D82A}">
                    <a16:rowId xmlns:a16="http://schemas.microsoft.com/office/drawing/2014/main" val="3624663771"/>
                  </a:ext>
                </a:extLst>
              </a:tr>
            </a:tbl>
          </a:graphicData>
        </a:graphic>
      </p:graphicFrame>
      <p:sp>
        <p:nvSpPr>
          <p:cNvPr id="11" name="TextBox 10">
            <a:extLst>
              <a:ext uri="{FF2B5EF4-FFF2-40B4-BE49-F238E27FC236}">
                <a16:creationId xmlns:a16="http://schemas.microsoft.com/office/drawing/2014/main" id="{E2218879-8170-49EF-BCB4-6FA80D78507D}"/>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4770654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Where the Money is Spent – U.S.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Despite some differences in category recording in 2018, results are fairly stable across the years.</a:t>
            </a:r>
          </a:p>
          <a:p>
            <a:pPr lvl="1">
              <a:buFont typeface="Wingdings" panose="05000000000000000000" pitchFamily="2" charset="2"/>
              <a:buChar char="Ø"/>
            </a:pPr>
            <a:r>
              <a:rPr lang="en-US" b="0" dirty="0">
                <a:solidFill>
                  <a:schemeClr val="bg1"/>
                </a:solidFill>
              </a:rPr>
              <a:t>The only noteworthy trends are a slow drop off in the percentage spent with online art supply stores and a slow increase in the percentage spent with online general retailers.</a:t>
            </a:r>
          </a:p>
          <a:p>
            <a:pPr lvl="1">
              <a:buFont typeface="Wingdings" panose="05000000000000000000" pitchFamily="2" charset="2"/>
              <a:buChar char="Ø"/>
            </a:pPr>
            <a:r>
              <a:rPr lang="en-US" b="0" dirty="0">
                <a:solidFill>
                  <a:schemeClr val="bg1"/>
                </a:solidFill>
              </a:rPr>
              <a:t>The gap between local and online art supply stores grew slightly between 2015 and 2018.</a:t>
            </a:r>
          </a:p>
          <a:p>
            <a:pPr lvl="1">
              <a:buFont typeface="Wingdings" panose="05000000000000000000" pitchFamily="2" charset="2"/>
              <a:buChar char="Ø"/>
            </a:pPr>
            <a:endParaRPr lang="en-US" b="0" dirty="0">
              <a:solidFill>
                <a:schemeClr val="bg1"/>
              </a:solidFill>
            </a:endParaRP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71</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3276600"/>
          <a:ext cx="4749799" cy="3108960"/>
        </p:xfrm>
        <a:graphic>
          <a:graphicData uri="http://schemas.openxmlformats.org/drawingml/2006/table">
            <a:tbl>
              <a:tblPr firstRow="1" bandRow="1">
                <a:tableStyleId>{5940675A-B579-460E-94D1-54222C63F5DA}</a:tableStyleId>
              </a:tblPr>
              <a:tblGrid>
                <a:gridCol w="2343235">
                  <a:extLst>
                    <a:ext uri="{9D8B030D-6E8A-4147-A177-3AD203B41FA5}">
                      <a16:colId xmlns:a16="http://schemas.microsoft.com/office/drawing/2014/main" val="970495069"/>
                    </a:ext>
                  </a:extLst>
                </a:gridCol>
                <a:gridCol w="802188">
                  <a:extLst>
                    <a:ext uri="{9D8B030D-6E8A-4147-A177-3AD203B41FA5}">
                      <a16:colId xmlns:a16="http://schemas.microsoft.com/office/drawing/2014/main" val="2978318278"/>
                    </a:ext>
                  </a:extLst>
                </a:gridCol>
                <a:gridCol w="802188">
                  <a:extLst>
                    <a:ext uri="{9D8B030D-6E8A-4147-A177-3AD203B41FA5}">
                      <a16:colId xmlns:a16="http://schemas.microsoft.com/office/drawing/2014/main" val="804559722"/>
                    </a:ext>
                  </a:extLst>
                </a:gridCol>
                <a:gridCol w="802188">
                  <a:extLst>
                    <a:ext uri="{9D8B030D-6E8A-4147-A177-3AD203B41FA5}">
                      <a16:colId xmlns:a16="http://schemas.microsoft.com/office/drawing/2014/main" val="1514445244"/>
                    </a:ext>
                  </a:extLst>
                </a:gridCol>
              </a:tblGrid>
              <a:tr h="0">
                <a:tc>
                  <a:txBody>
                    <a:bodyPr/>
                    <a:lstStyle/>
                    <a:p>
                      <a:endParaRPr lang="en-US" sz="1200" b="1" dirty="0">
                        <a:solidFill>
                          <a:schemeClr val="bg1"/>
                        </a:solidFill>
                      </a:endParaRPr>
                    </a:p>
                  </a:txBody>
                  <a:tcPr/>
                </a:tc>
                <a:tc>
                  <a:txBody>
                    <a:bodyPr/>
                    <a:lstStyle/>
                    <a:p>
                      <a:pPr algn="ctr"/>
                      <a:r>
                        <a:rPr lang="en-US" sz="1200" b="1" dirty="0">
                          <a:solidFill>
                            <a:schemeClr val="bg1"/>
                          </a:solidFill>
                        </a:rPr>
                        <a:t>2012</a:t>
                      </a:r>
                    </a:p>
                  </a:txBody>
                  <a:tcPr anchor="ct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Local art supply store</a:t>
                      </a:r>
                    </a:p>
                  </a:txBody>
                  <a:tcPr anchor="ctr"/>
                </a:tc>
                <a:tc>
                  <a:txBody>
                    <a:bodyPr/>
                    <a:lstStyle/>
                    <a:p>
                      <a:pPr algn="ctr"/>
                      <a:r>
                        <a:rPr lang="en-US" sz="1000" dirty="0">
                          <a:solidFill>
                            <a:schemeClr val="bg1"/>
                          </a:solidFill>
                        </a:rPr>
                        <a:t>31%</a:t>
                      </a:r>
                    </a:p>
                  </a:txBody>
                  <a:tcPr/>
                </a:tc>
                <a:tc>
                  <a:txBody>
                    <a:bodyPr/>
                    <a:lstStyle/>
                    <a:p>
                      <a:pPr algn="ctr"/>
                      <a:r>
                        <a:rPr lang="en-US" sz="1000" dirty="0">
                          <a:solidFill>
                            <a:schemeClr val="bg1"/>
                          </a:solidFill>
                        </a:rPr>
                        <a:t>33%</a:t>
                      </a:r>
                    </a:p>
                  </a:txBody>
                  <a:tcPr/>
                </a:tc>
                <a:tc>
                  <a:txBody>
                    <a:bodyPr/>
                    <a:lstStyle/>
                    <a:p>
                      <a:pPr algn="ctr"/>
                      <a:r>
                        <a:rPr lang="en-US" sz="1000" baseline="0" dirty="0">
                          <a:solidFill>
                            <a:schemeClr val="bg1"/>
                          </a:solidFill>
                        </a:rPr>
                        <a:t>33%</a:t>
                      </a: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Online art supply stores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28%</a:t>
                      </a:r>
                    </a:p>
                  </a:txBody>
                  <a:tcPr/>
                </a:tc>
                <a:tc>
                  <a:txBody>
                    <a:bodyPr/>
                    <a:lstStyle/>
                    <a:p>
                      <a:pPr algn="ctr"/>
                      <a:r>
                        <a:rPr lang="en-US" sz="1000" baseline="0" dirty="0">
                          <a:solidFill>
                            <a:schemeClr val="bg1"/>
                          </a:solidFill>
                        </a:rPr>
                        <a:t>25%</a:t>
                      </a: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Crafts chain stores</a:t>
                      </a:r>
                    </a:p>
                  </a:txBody>
                  <a:tcPr anchor="ctr"/>
                </a:tc>
                <a:tc>
                  <a:txBody>
                    <a:bodyPr/>
                    <a:lstStyle/>
                    <a:p>
                      <a:pPr algn="ctr"/>
                      <a:r>
                        <a:rPr lang="en-US" sz="1000" dirty="0">
                          <a:solidFill>
                            <a:schemeClr val="bg1"/>
                          </a:solidFill>
                        </a:rPr>
                        <a:t>17%</a:t>
                      </a:r>
                    </a:p>
                  </a:txBody>
                  <a:tcPr/>
                </a:tc>
                <a:tc>
                  <a:txBody>
                    <a:bodyPr/>
                    <a:lstStyle/>
                    <a:p>
                      <a:pPr algn="ctr"/>
                      <a:r>
                        <a:rPr lang="en-US" sz="1000" dirty="0">
                          <a:solidFill>
                            <a:schemeClr val="bg1"/>
                          </a:solidFill>
                        </a:rPr>
                        <a:t>16%</a:t>
                      </a:r>
                    </a:p>
                  </a:txBody>
                  <a:tcPr/>
                </a:tc>
                <a:tc>
                  <a:txBody>
                    <a:bodyPr/>
                    <a:lstStyle/>
                    <a:p>
                      <a:pPr algn="ctr"/>
                      <a:r>
                        <a:rPr lang="en-US" sz="1000" baseline="0" dirty="0">
                          <a:solidFill>
                            <a:schemeClr val="bg1"/>
                          </a:solidFill>
                        </a:rPr>
                        <a:t>17%</a:t>
                      </a: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Online general retailers</a:t>
                      </a:r>
                      <a:endParaRPr lang="en-US" sz="1000" b="1" kern="1200" dirty="0">
                        <a:solidFill>
                          <a:schemeClr val="bg1"/>
                        </a:solidFill>
                        <a:latin typeface="+mn-lt"/>
                        <a:ea typeface="+mn-ea"/>
                        <a:cs typeface="+mn-cs"/>
                      </a:endParaRPr>
                    </a:p>
                  </a:txBody>
                  <a:tcPr anchor="ctr"/>
                </a:tc>
                <a:tc>
                  <a:txBody>
                    <a:bodyPr/>
                    <a:lstStyle/>
                    <a:p>
                      <a:pPr algn="ctr"/>
                      <a:r>
                        <a:rPr lang="en-US" sz="1000" dirty="0">
                          <a:solidFill>
                            <a:schemeClr val="bg1"/>
                          </a:solidFill>
                        </a:rPr>
                        <a:t>5%</a:t>
                      </a:r>
                    </a:p>
                  </a:txBody>
                  <a:tcPr/>
                </a:tc>
                <a:tc>
                  <a:txBody>
                    <a:bodyPr/>
                    <a:lstStyle/>
                    <a:p>
                      <a:pPr algn="ctr"/>
                      <a:r>
                        <a:rPr lang="en-US" sz="1000" dirty="0">
                          <a:solidFill>
                            <a:schemeClr val="bg1"/>
                          </a:solidFill>
                        </a:rPr>
                        <a:t>6%</a:t>
                      </a:r>
                    </a:p>
                  </a:txBody>
                  <a:tcPr/>
                </a:tc>
                <a:tc>
                  <a:txBody>
                    <a:bodyPr/>
                    <a:lstStyle/>
                    <a:p>
                      <a:pPr algn="ctr"/>
                      <a:r>
                        <a:rPr lang="en-US" sz="1000" baseline="0" dirty="0">
                          <a:solidFill>
                            <a:schemeClr val="bg1"/>
                          </a:solidFill>
                        </a:rPr>
                        <a:t>11%</a:t>
                      </a: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Craft stores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mn-lt"/>
                          <a:ea typeface="+mn-ea"/>
                          <a:cs typeface="+mn-cs"/>
                        </a:rPr>
                        <a:t>NR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NR</a:t>
                      </a:r>
                    </a:p>
                  </a:txBody>
                  <a:tcPr anchor="ctr"/>
                </a:tc>
                <a:tc>
                  <a:txBody>
                    <a:bodyPr/>
                    <a:lstStyle/>
                    <a:p>
                      <a:pPr algn="ctr"/>
                      <a:r>
                        <a:rPr lang="en-US" sz="1000" baseline="0" dirty="0">
                          <a:solidFill>
                            <a:schemeClr val="bg1"/>
                          </a:solidFill>
                        </a:rPr>
                        <a:t>6%</a:t>
                      </a: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Mass merchandisers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mn-lt"/>
                          <a:ea typeface="+mn-ea"/>
                          <a:cs typeface="+mn-cs"/>
                        </a:rPr>
                        <a:t>NR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1%</a:t>
                      </a:r>
                    </a:p>
                  </a:txBody>
                  <a:tcPr anchor="ctr"/>
                </a:tc>
                <a:tc>
                  <a:txBody>
                    <a:bodyPr/>
                    <a:lstStyle/>
                    <a:p>
                      <a:pPr algn="ctr"/>
                      <a:r>
                        <a:rPr lang="en-US" sz="1000" baseline="0" dirty="0">
                          <a:solidFill>
                            <a:schemeClr val="bg1"/>
                          </a:solidFill>
                        </a:rPr>
                        <a:t>3%</a:t>
                      </a: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Dollar stores</a:t>
                      </a:r>
                    </a:p>
                  </a:txBody>
                  <a:tcPr anchor="ctr"/>
                </a:tc>
                <a:tc>
                  <a:txBody>
                    <a:bodyPr/>
                    <a:lstStyle/>
                    <a:p>
                      <a:pPr algn="ctr"/>
                      <a:r>
                        <a:rPr lang="en-US" sz="1000" dirty="0">
                          <a:solidFill>
                            <a:schemeClr val="bg1"/>
                          </a:solidFill>
                        </a:rPr>
                        <a:t>NR</a:t>
                      </a:r>
                    </a:p>
                  </a:txBody>
                  <a:tcPr/>
                </a:tc>
                <a:tc>
                  <a:txBody>
                    <a:bodyPr/>
                    <a:lstStyle/>
                    <a:p>
                      <a:pPr algn="ctr"/>
                      <a:r>
                        <a:rPr lang="en-US" sz="1000" dirty="0">
                          <a:solidFill>
                            <a:schemeClr val="bg1"/>
                          </a:solidFill>
                        </a:rPr>
                        <a:t>NR</a:t>
                      </a:r>
                    </a:p>
                  </a:txBody>
                  <a:tcPr/>
                </a:tc>
                <a:tc>
                  <a:txBody>
                    <a:bodyPr/>
                    <a:lstStyle/>
                    <a:p>
                      <a:pPr algn="ctr"/>
                      <a:r>
                        <a:rPr lang="en-US" sz="1000" baseline="0" dirty="0">
                          <a:solidFill>
                            <a:schemeClr val="bg1"/>
                          </a:solidFill>
                        </a:rPr>
                        <a:t>1%</a:t>
                      </a:r>
                    </a:p>
                  </a:txBody>
                  <a:tcPr anchor="ctr"/>
                </a:tc>
                <a:extLst>
                  <a:ext uri="{0D108BD9-81ED-4DB2-BD59-A6C34878D82A}">
                    <a16:rowId xmlns:a16="http://schemas.microsoft.com/office/drawing/2014/main" val="949953466"/>
                  </a:ext>
                </a:extLst>
              </a:tr>
              <a:tr h="0">
                <a:tc>
                  <a:txBody>
                    <a:bodyPr/>
                    <a:lstStyle/>
                    <a:p>
                      <a:r>
                        <a:rPr lang="en-US" sz="1000" b="1" dirty="0">
                          <a:solidFill>
                            <a:schemeClr val="bg1"/>
                          </a:solidFill>
                        </a:rPr>
                        <a:t>Online craft stores</a:t>
                      </a:r>
                    </a:p>
                  </a:txBody>
                  <a:tcPr anchor="ctr"/>
                </a:tc>
                <a:tc>
                  <a:txBody>
                    <a:bodyPr/>
                    <a:lstStyle/>
                    <a:p>
                      <a:pPr algn="ctr"/>
                      <a:r>
                        <a:rPr lang="en-US" sz="1000" dirty="0">
                          <a:solidFill>
                            <a:schemeClr val="bg1"/>
                          </a:solidFill>
                        </a:rPr>
                        <a:t>NR</a:t>
                      </a:r>
                    </a:p>
                  </a:txBody>
                  <a:tcPr/>
                </a:tc>
                <a:tc>
                  <a:txBody>
                    <a:bodyPr/>
                    <a:lstStyle/>
                    <a:p>
                      <a:pPr algn="ctr"/>
                      <a:r>
                        <a:rPr lang="en-US" sz="1000" dirty="0">
                          <a:solidFill>
                            <a:schemeClr val="bg1"/>
                          </a:solidFill>
                        </a:rPr>
                        <a:t>NR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1%</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128697687"/>
                  </a:ext>
                </a:extLst>
              </a:tr>
              <a:tr h="145366">
                <a:tc>
                  <a:txBody>
                    <a:bodyPr/>
                    <a:lstStyle/>
                    <a:p>
                      <a:r>
                        <a:rPr lang="en-US" sz="1000" b="1" dirty="0">
                          <a:solidFill>
                            <a:schemeClr val="bg1"/>
                          </a:solidFill>
                        </a:rPr>
                        <a:t>College bookstores</a:t>
                      </a:r>
                    </a:p>
                  </a:txBody>
                  <a:tcPr anchor="ctr"/>
                </a:tc>
                <a:tc>
                  <a:txBody>
                    <a:bodyPr/>
                    <a:lstStyle/>
                    <a:p>
                      <a:pPr algn="ctr"/>
                      <a:r>
                        <a:rPr lang="en-US" sz="1000" dirty="0">
                          <a:solidFill>
                            <a:schemeClr val="bg1"/>
                          </a:solidFill>
                        </a:rPr>
                        <a:t>NR</a:t>
                      </a:r>
                    </a:p>
                  </a:txBody>
                  <a:tcPr/>
                </a:tc>
                <a:tc>
                  <a:txBody>
                    <a:bodyPr/>
                    <a:lstStyle/>
                    <a:p>
                      <a:pPr algn="ctr"/>
                      <a:r>
                        <a:rPr lang="en-US" sz="1000" dirty="0">
                          <a:solidFill>
                            <a:schemeClr val="bg1"/>
                          </a:solidFill>
                        </a:rPr>
                        <a:t>NR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1%</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3678570858"/>
                  </a:ext>
                </a:extLst>
              </a:tr>
              <a:tr h="145366">
                <a:tc>
                  <a:txBody>
                    <a:bodyPr/>
                    <a:lstStyle/>
                    <a:p>
                      <a:r>
                        <a:rPr lang="en-US" sz="1000" b="1" dirty="0">
                          <a:solidFill>
                            <a:schemeClr val="bg1"/>
                          </a:solidFill>
                        </a:rPr>
                        <a:t>Framers, hardware stores, or bookstores</a:t>
                      </a:r>
                    </a:p>
                  </a:txBody>
                  <a:tcPr anchor="ctr"/>
                </a:tc>
                <a:tc>
                  <a:txBody>
                    <a:bodyPr/>
                    <a:lstStyle/>
                    <a:p>
                      <a:pPr algn="ctr"/>
                      <a:r>
                        <a:rPr lang="en-US" sz="1000" dirty="0">
                          <a:solidFill>
                            <a:schemeClr val="bg1"/>
                          </a:solidFill>
                        </a:rPr>
                        <a:t>10%</a:t>
                      </a:r>
                    </a:p>
                  </a:txBody>
                  <a:tcPr anchor="ctr"/>
                </a:tc>
                <a:tc>
                  <a:txBody>
                    <a:bodyPr/>
                    <a:lstStyle/>
                    <a:p>
                      <a:pPr algn="ctr"/>
                      <a:r>
                        <a:rPr lang="en-US" sz="1000" dirty="0">
                          <a:solidFill>
                            <a:schemeClr val="bg1"/>
                          </a:solidFill>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NR</a:t>
                      </a:r>
                    </a:p>
                  </a:txBody>
                  <a:tcPr anchor="ctr"/>
                </a:tc>
                <a:extLst>
                  <a:ext uri="{0D108BD9-81ED-4DB2-BD59-A6C34878D82A}">
                    <a16:rowId xmlns:a16="http://schemas.microsoft.com/office/drawing/2014/main" val="257115814"/>
                  </a:ext>
                </a:extLst>
              </a:tr>
              <a:tr h="145366">
                <a:tc>
                  <a:txBody>
                    <a:bodyPr/>
                    <a:lstStyle/>
                    <a:p>
                      <a:r>
                        <a:rPr lang="en-US" sz="1000" b="1" dirty="0">
                          <a:solidFill>
                            <a:schemeClr val="bg1"/>
                          </a:solidFill>
                        </a:rPr>
                        <a:t>Other</a:t>
                      </a:r>
                    </a:p>
                  </a:txBody>
                  <a:tcPr anchor="ctr"/>
                </a:tc>
                <a:tc>
                  <a:txBody>
                    <a:bodyPr/>
                    <a:lstStyle/>
                    <a:p>
                      <a:pPr algn="ctr"/>
                      <a:r>
                        <a:rPr lang="en-US" sz="1000" dirty="0">
                          <a:solidFill>
                            <a:schemeClr val="bg1"/>
                          </a:solidFill>
                        </a:rPr>
                        <a:t>5%</a:t>
                      </a:r>
                    </a:p>
                  </a:txBody>
                  <a:tcPr/>
                </a:tc>
                <a:tc>
                  <a:txBody>
                    <a:bodyPr/>
                    <a:lstStyle/>
                    <a:p>
                      <a:pPr algn="ctr"/>
                      <a:r>
                        <a:rPr lang="en-US" sz="1000" dirty="0">
                          <a:solidFill>
                            <a:schemeClr val="bg1"/>
                          </a:solidFill>
                        </a:rPr>
                        <a:t>4%</a:t>
                      </a:r>
                    </a:p>
                  </a:txBody>
                  <a:tcPr/>
                </a:tc>
                <a:tc>
                  <a:txBody>
                    <a:bodyPr/>
                    <a:lstStyle/>
                    <a:p>
                      <a:pPr algn="ctr"/>
                      <a:r>
                        <a:rPr lang="en-US" sz="1000" baseline="0" dirty="0">
                          <a:solidFill>
                            <a:schemeClr val="bg1"/>
                          </a:solidFill>
                        </a:rPr>
                        <a:t>4%</a:t>
                      </a:r>
                    </a:p>
                  </a:txBody>
                  <a:tcPr anchor="ctr"/>
                </a:tc>
                <a:extLst>
                  <a:ext uri="{0D108BD9-81ED-4DB2-BD59-A6C34878D82A}">
                    <a16:rowId xmlns:a16="http://schemas.microsoft.com/office/drawing/2014/main" val="733336381"/>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553200"/>
            <a:ext cx="3576620" cy="400110"/>
          </a:xfrm>
          <a:prstGeom prst="rect">
            <a:avLst/>
          </a:prstGeom>
          <a:noFill/>
        </p:spPr>
        <p:txBody>
          <a:bodyPr wrap="square" rtlCol="0">
            <a:spAutoFit/>
          </a:bodyPr>
          <a:lstStyle/>
          <a:p>
            <a:r>
              <a:rPr lang="en-US" sz="1000" dirty="0">
                <a:solidFill>
                  <a:schemeClr val="bg1"/>
                </a:solidFill>
              </a:rPr>
              <a:t>NR – Not reported as separate category</a:t>
            </a:r>
          </a:p>
          <a:p>
            <a:endParaRPr lang="en-US" sz="1000" dirty="0">
              <a:solidFill>
                <a:schemeClr val="bg1"/>
              </a:solidFill>
            </a:endParaRPr>
          </a:p>
        </p:txBody>
      </p:sp>
    </p:spTree>
    <p:extLst>
      <p:ext uri="{BB962C8B-B14F-4D97-AF65-F5344CB8AC3E}">
        <p14:creationId xmlns:p14="http://schemas.microsoft.com/office/powerpoint/2010/main" val="3288858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Where the Money is Spent – Canada</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The share of spending that local art supply stores get in Canada is much higher than that found in the U.S.</a:t>
            </a:r>
          </a:p>
          <a:p>
            <a:pPr lvl="1">
              <a:buFont typeface="Wingdings" panose="05000000000000000000" pitchFamily="2" charset="2"/>
              <a:buChar char="Ø"/>
            </a:pPr>
            <a:r>
              <a:rPr lang="en-US" b="0" dirty="0">
                <a:solidFill>
                  <a:schemeClr val="bg1"/>
                </a:solidFill>
              </a:rPr>
              <a:t>Like the U.S., percentages in Canada are also fairly stable across the years.</a:t>
            </a:r>
          </a:p>
          <a:p>
            <a:pPr lvl="1">
              <a:buFont typeface="Wingdings" panose="05000000000000000000" pitchFamily="2" charset="2"/>
              <a:buChar char="Ø"/>
            </a:pPr>
            <a:endParaRPr lang="en-US" b="0" dirty="0">
              <a:solidFill>
                <a:schemeClr val="bg1"/>
              </a:solidFill>
            </a:endParaRP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72</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2362200"/>
          <a:ext cx="4749799" cy="3108960"/>
        </p:xfrm>
        <a:graphic>
          <a:graphicData uri="http://schemas.openxmlformats.org/drawingml/2006/table">
            <a:tbl>
              <a:tblPr firstRow="1" bandRow="1">
                <a:tableStyleId>{5940675A-B579-460E-94D1-54222C63F5DA}</a:tableStyleId>
              </a:tblPr>
              <a:tblGrid>
                <a:gridCol w="2343235">
                  <a:extLst>
                    <a:ext uri="{9D8B030D-6E8A-4147-A177-3AD203B41FA5}">
                      <a16:colId xmlns:a16="http://schemas.microsoft.com/office/drawing/2014/main" val="970495069"/>
                    </a:ext>
                  </a:extLst>
                </a:gridCol>
                <a:gridCol w="802188">
                  <a:extLst>
                    <a:ext uri="{9D8B030D-6E8A-4147-A177-3AD203B41FA5}">
                      <a16:colId xmlns:a16="http://schemas.microsoft.com/office/drawing/2014/main" val="2978318278"/>
                    </a:ext>
                  </a:extLst>
                </a:gridCol>
                <a:gridCol w="802188">
                  <a:extLst>
                    <a:ext uri="{9D8B030D-6E8A-4147-A177-3AD203B41FA5}">
                      <a16:colId xmlns:a16="http://schemas.microsoft.com/office/drawing/2014/main" val="804559722"/>
                    </a:ext>
                  </a:extLst>
                </a:gridCol>
                <a:gridCol w="802188">
                  <a:extLst>
                    <a:ext uri="{9D8B030D-6E8A-4147-A177-3AD203B41FA5}">
                      <a16:colId xmlns:a16="http://schemas.microsoft.com/office/drawing/2014/main" val="1514445244"/>
                    </a:ext>
                  </a:extLst>
                </a:gridCol>
              </a:tblGrid>
              <a:tr h="0">
                <a:tc>
                  <a:txBody>
                    <a:bodyPr/>
                    <a:lstStyle/>
                    <a:p>
                      <a:endParaRPr lang="en-US" sz="1200" b="1" dirty="0">
                        <a:solidFill>
                          <a:schemeClr val="bg1"/>
                        </a:solidFill>
                      </a:endParaRPr>
                    </a:p>
                  </a:txBody>
                  <a:tcPr/>
                </a:tc>
                <a:tc>
                  <a:txBody>
                    <a:bodyPr/>
                    <a:lstStyle/>
                    <a:p>
                      <a:pPr algn="ctr"/>
                      <a:r>
                        <a:rPr lang="en-US" sz="1200" b="1" dirty="0">
                          <a:solidFill>
                            <a:schemeClr val="bg1"/>
                          </a:solidFill>
                        </a:rPr>
                        <a:t>2012</a:t>
                      </a:r>
                    </a:p>
                  </a:txBody>
                  <a:tcPr anchor="ct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r>
                        <a:rPr lang="en-US" sz="1000" b="1" dirty="0">
                          <a:solidFill>
                            <a:schemeClr val="bg1"/>
                          </a:solidFill>
                        </a:rPr>
                        <a:t>Local art supply store</a:t>
                      </a:r>
                    </a:p>
                  </a:txBody>
                  <a:tcPr anchor="ctr"/>
                </a:tc>
                <a:tc>
                  <a:txBody>
                    <a:bodyPr/>
                    <a:lstStyle/>
                    <a:p>
                      <a:pPr algn="ctr"/>
                      <a:r>
                        <a:rPr lang="en-US" sz="1000" dirty="0">
                          <a:solidFill>
                            <a:schemeClr val="bg1"/>
                          </a:solidFill>
                        </a:rPr>
                        <a:t>58%</a:t>
                      </a:r>
                    </a:p>
                  </a:txBody>
                  <a:tcPr/>
                </a:tc>
                <a:tc>
                  <a:txBody>
                    <a:bodyPr/>
                    <a:lstStyle/>
                    <a:p>
                      <a:pPr algn="ctr"/>
                      <a:r>
                        <a:rPr lang="en-US" sz="1000" dirty="0">
                          <a:solidFill>
                            <a:schemeClr val="bg1"/>
                          </a:solidFill>
                        </a:rPr>
                        <a:t>57%</a:t>
                      </a:r>
                    </a:p>
                  </a:txBody>
                  <a:tcPr/>
                </a:tc>
                <a:tc>
                  <a:txBody>
                    <a:bodyPr/>
                    <a:lstStyle/>
                    <a:p>
                      <a:pPr algn="ctr"/>
                      <a:r>
                        <a:rPr lang="en-US" sz="1000" dirty="0">
                          <a:solidFill>
                            <a:schemeClr val="bg1"/>
                          </a:solidFill>
                        </a:rPr>
                        <a:t>59%</a:t>
                      </a:r>
                    </a:p>
                  </a:txBody>
                  <a:tcPr anchor="ctr"/>
                </a:tc>
                <a:extLst>
                  <a:ext uri="{0D108BD9-81ED-4DB2-BD59-A6C34878D82A}">
                    <a16:rowId xmlns:a16="http://schemas.microsoft.com/office/drawing/2014/main" val="4226228855"/>
                  </a:ext>
                </a:extLst>
              </a:tr>
              <a:tr h="160606">
                <a:tc>
                  <a:txBody>
                    <a:bodyPr/>
                    <a:lstStyle/>
                    <a:p>
                      <a:r>
                        <a:rPr lang="en-US" sz="1000" b="1" dirty="0">
                          <a:solidFill>
                            <a:schemeClr val="bg1"/>
                          </a:solidFill>
                        </a:rPr>
                        <a:t>Online art supply stores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14%</a:t>
                      </a:r>
                    </a:p>
                  </a:txBody>
                  <a:tcPr/>
                </a:tc>
                <a:tc>
                  <a:txBody>
                    <a:bodyPr/>
                    <a:lstStyle/>
                    <a:p>
                      <a:pPr algn="ctr"/>
                      <a:r>
                        <a:rPr lang="en-US" sz="1000" dirty="0">
                          <a:solidFill>
                            <a:schemeClr val="bg1"/>
                          </a:solidFill>
                        </a:rPr>
                        <a:t>10%</a:t>
                      </a:r>
                    </a:p>
                  </a:txBody>
                  <a:tcPr anchor="ctr"/>
                </a:tc>
                <a:extLst>
                  <a:ext uri="{0D108BD9-81ED-4DB2-BD59-A6C34878D82A}">
                    <a16:rowId xmlns:a16="http://schemas.microsoft.com/office/drawing/2014/main" val="2516877013"/>
                  </a:ext>
                </a:extLst>
              </a:tr>
              <a:tr h="145366">
                <a:tc>
                  <a:txBody>
                    <a:bodyPr/>
                    <a:lstStyle/>
                    <a:p>
                      <a:r>
                        <a:rPr lang="en-US" sz="1000" b="1" dirty="0">
                          <a:solidFill>
                            <a:schemeClr val="bg1"/>
                          </a:solidFill>
                        </a:rPr>
                        <a:t>Crafts chain stores</a:t>
                      </a:r>
                    </a:p>
                  </a:txBody>
                  <a:tcPr anchor="ctr"/>
                </a:tc>
                <a:tc>
                  <a:txBody>
                    <a:bodyPr/>
                    <a:lstStyle/>
                    <a:p>
                      <a:pPr algn="ctr"/>
                      <a:r>
                        <a:rPr lang="en-US" sz="1000" dirty="0">
                          <a:solidFill>
                            <a:schemeClr val="bg1"/>
                          </a:solidFill>
                        </a:rPr>
                        <a:t>11%</a:t>
                      </a:r>
                    </a:p>
                  </a:txBody>
                  <a:tcPr/>
                </a:tc>
                <a:tc>
                  <a:txBody>
                    <a:bodyPr/>
                    <a:lstStyle/>
                    <a:p>
                      <a:pPr algn="ctr"/>
                      <a:r>
                        <a:rPr lang="en-US" sz="1000" dirty="0">
                          <a:solidFill>
                            <a:schemeClr val="bg1"/>
                          </a:solidFill>
                        </a:rPr>
                        <a:t>11%</a:t>
                      </a:r>
                    </a:p>
                  </a:txBody>
                  <a:tcPr/>
                </a:tc>
                <a:tc>
                  <a:txBody>
                    <a:bodyPr/>
                    <a:lstStyle/>
                    <a:p>
                      <a:pPr algn="ctr"/>
                      <a:r>
                        <a:rPr lang="en-US" sz="1000" dirty="0">
                          <a:solidFill>
                            <a:schemeClr val="bg1"/>
                          </a:solidFill>
                        </a:rPr>
                        <a:t>9%</a:t>
                      </a:r>
                    </a:p>
                  </a:txBody>
                  <a:tcPr anchor="ctr"/>
                </a:tc>
                <a:extLst>
                  <a:ext uri="{0D108BD9-81ED-4DB2-BD59-A6C34878D82A}">
                    <a16:rowId xmlns:a16="http://schemas.microsoft.com/office/drawing/2014/main" val="1094235235"/>
                  </a:ext>
                </a:extLst>
              </a:tr>
              <a:tr h="130126">
                <a:tc>
                  <a:txBody>
                    <a:bodyPr/>
                    <a:lstStyle/>
                    <a:p>
                      <a:pPr marL="0" algn="l" defTabSz="914400" rtl="0" eaLnBrk="1" latinLnBrk="0" hangingPunct="1"/>
                      <a:r>
                        <a:rPr lang="en-US" sz="1000" b="1" kern="1200" dirty="0">
                          <a:solidFill>
                            <a:schemeClr val="bg1"/>
                          </a:solidFill>
                        </a:rPr>
                        <a:t>Online general retailers</a:t>
                      </a:r>
                      <a:endParaRPr lang="en-US" sz="1000" b="1" kern="1200" dirty="0">
                        <a:solidFill>
                          <a:schemeClr val="bg1"/>
                        </a:solidFill>
                        <a:latin typeface="+mn-lt"/>
                        <a:ea typeface="+mn-ea"/>
                        <a:cs typeface="+mn-cs"/>
                      </a:endParaRPr>
                    </a:p>
                  </a:txBody>
                  <a:tcPr anchor="ctr"/>
                </a:tc>
                <a:tc>
                  <a:txBody>
                    <a:bodyPr/>
                    <a:lstStyle/>
                    <a:p>
                      <a:pPr algn="ctr"/>
                      <a:r>
                        <a:rPr lang="en-US" sz="1000" dirty="0">
                          <a:solidFill>
                            <a:schemeClr val="bg1"/>
                          </a:solidFill>
                        </a:rPr>
                        <a:t>2%</a:t>
                      </a:r>
                    </a:p>
                  </a:txBody>
                  <a:tcPr/>
                </a:tc>
                <a:tc>
                  <a:txBody>
                    <a:bodyPr/>
                    <a:lstStyle/>
                    <a:p>
                      <a:pPr algn="ctr"/>
                      <a:r>
                        <a:rPr lang="en-US" sz="1000" dirty="0">
                          <a:solidFill>
                            <a:schemeClr val="bg1"/>
                          </a:solidFill>
                        </a:rPr>
                        <a:t>3%</a:t>
                      </a:r>
                    </a:p>
                  </a:txBody>
                  <a:tcPr/>
                </a:tc>
                <a:tc>
                  <a:txBody>
                    <a:bodyPr/>
                    <a:lstStyle/>
                    <a:p>
                      <a:pPr algn="ctr"/>
                      <a:r>
                        <a:rPr lang="en-US" sz="1000" dirty="0">
                          <a:solidFill>
                            <a:schemeClr val="bg1"/>
                          </a:solidFill>
                        </a:rPr>
                        <a:t>4%</a:t>
                      </a:r>
                    </a:p>
                  </a:txBody>
                  <a:tcPr anchor="ctr"/>
                </a:tc>
                <a:extLst>
                  <a:ext uri="{0D108BD9-81ED-4DB2-BD59-A6C34878D82A}">
                    <a16:rowId xmlns:a16="http://schemas.microsoft.com/office/drawing/2014/main" val="2712825044"/>
                  </a:ext>
                </a:extLst>
              </a:tr>
              <a:tr h="0">
                <a:tc>
                  <a:txBody>
                    <a:bodyPr/>
                    <a:lstStyle/>
                    <a:p>
                      <a:r>
                        <a:rPr lang="en-US" sz="1000" b="1" dirty="0">
                          <a:solidFill>
                            <a:schemeClr val="bg1"/>
                          </a:solidFill>
                        </a:rPr>
                        <a:t>Craft stores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93939"/>
                          </a:solidFill>
                          <a:effectLst/>
                          <a:uLnTx/>
                          <a:uFillTx/>
                          <a:latin typeface="Arial"/>
                          <a:ea typeface="+mn-ea"/>
                          <a:cs typeface="+mn-cs"/>
                        </a:rPr>
                        <a:t>NR</a:t>
                      </a:r>
                      <a:endParaRPr kumimoji="0" lang="en-US" sz="1000" b="0" i="0" u="none" strike="noStrike" kern="1200" cap="none" spc="0" normalizeH="0" baseline="0" noProof="0" dirty="0">
                        <a:ln>
                          <a:noFill/>
                        </a:ln>
                        <a:solidFill>
                          <a:srgbClr val="393939"/>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NR</a:t>
                      </a:r>
                    </a:p>
                  </a:txBody>
                  <a:tcPr anchor="ctr"/>
                </a:tc>
                <a:tc>
                  <a:txBody>
                    <a:bodyPr/>
                    <a:lstStyle/>
                    <a:p>
                      <a:pPr algn="ctr"/>
                      <a:r>
                        <a:rPr lang="en-US" sz="1000" dirty="0">
                          <a:solidFill>
                            <a:schemeClr val="bg1"/>
                          </a:solidFill>
                        </a:rPr>
                        <a:t>5%</a:t>
                      </a:r>
                    </a:p>
                  </a:txBody>
                  <a:tcPr anchor="ctr"/>
                </a:tc>
                <a:extLst>
                  <a:ext uri="{0D108BD9-81ED-4DB2-BD59-A6C34878D82A}">
                    <a16:rowId xmlns:a16="http://schemas.microsoft.com/office/drawing/2014/main" val="2068766838"/>
                  </a:ext>
                </a:extLst>
              </a:tr>
              <a:tr h="0">
                <a:tc>
                  <a:txBody>
                    <a:bodyPr/>
                    <a:lstStyle/>
                    <a:p>
                      <a:r>
                        <a:rPr lang="en-US" sz="1000" b="1" dirty="0">
                          <a:solidFill>
                            <a:schemeClr val="bg1"/>
                          </a:solidFill>
                        </a:rPr>
                        <a:t>Mass merchandisers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93939"/>
                          </a:solidFill>
                          <a:effectLst/>
                          <a:uLnTx/>
                          <a:uFillTx/>
                          <a:latin typeface="Arial"/>
                          <a:ea typeface="+mn-ea"/>
                          <a:cs typeface="+mn-cs"/>
                        </a:rPr>
                        <a:t>NR</a:t>
                      </a:r>
                      <a:endParaRPr kumimoji="0" lang="en-US" sz="1000" b="0" i="0" u="none" strike="noStrike" kern="1200" cap="none" spc="0" normalizeH="0" baseline="0" noProof="0" dirty="0">
                        <a:ln>
                          <a:noFill/>
                        </a:ln>
                        <a:solidFill>
                          <a:srgbClr val="393939"/>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2%</a:t>
                      </a:r>
                    </a:p>
                  </a:txBody>
                  <a:tcPr anchor="ctr"/>
                </a:tc>
                <a:tc>
                  <a:txBody>
                    <a:bodyPr/>
                    <a:lstStyle/>
                    <a:p>
                      <a:pPr algn="ctr"/>
                      <a:r>
                        <a:rPr lang="en-US" sz="1000" dirty="0">
                          <a:solidFill>
                            <a:schemeClr val="bg1"/>
                          </a:solidFill>
                        </a:rPr>
                        <a:t>2%</a:t>
                      </a:r>
                    </a:p>
                  </a:txBody>
                  <a:tcPr anchor="ctr"/>
                </a:tc>
                <a:extLst>
                  <a:ext uri="{0D108BD9-81ED-4DB2-BD59-A6C34878D82A}">
                    <a16:rowId xmlns:a16="http://schemas.microsoft.com/office/drawing/2014/main" val="3248938045"/>
                  </a:ext>
                </a:extLst>
              </a:tr>
              <a:tr h="0">
                <a:tc>
                  <a:txBody>
                    <a:bodyPr/>
                    <a:lstStyle/>
                    <a:p>
                      <a:r>
                        <a:rPr lang="en-US" sz="1000" b="1" dirty="0">
                          <a:solidFill>
                            <a:schemeClr val="bg1"/>
                          </a:solidFill>
                        </a:rPr>
                        <a:t>Dollar stores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93939"/>
                          </a:solidFill>
                          <a:effectLst/>
                          <a:uLnTx/>
                          <a:uFillTx/>
                          <a:latin typeface="Arial"/>
                          <a:ea typeface="+mn-ea"/>
                          <a:cs typeface="+mn-cs"/>
                        </a:rPr>
                        <a:t>NR</a:t>
                      </a:r>
                      <a:endParaRPr kumimoji="0" lang="en-US" sz="1000" b="0" i="0" u="none" strike="noStrike" kern="1200" cap="none" spc="0" normalizeH="0" baseline="0" noProof="0" dirty="0">
                        <a:ln>
                          <a:noFill/>
                        </a:ln>
                        <a:solidFill>
                          <a:srgbClr val="393939"/>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93939"/>
                          </a:solidFill>
                          <a:effectLst/>
                          <a:uLnTx/>
                          <a:uFillTx/>
                          <a:latin typeface="Arial"/>
                          <a:ea typeface="+mn-ea"/>
                          <a:cs typeface="+mn-cs"/>
                        </a:rPr>
                        <a:t>NR</a:t>
                      </a:r>
                      <a:endParaRPr kumimoji="0" lang="en-US" sz="1000" b="0" i="0" u="none" strike="noStrike" kern="1200" cap="none" spc="0" normalizeH="0" baseline="0" noProof="0" dirty="0">
                        <a:ln>
                          <a:noFill/>
                        </a:ln>
                        <a:solidFill>
                          <a:srgbClr val="393939"/>
                        </a:solidFill>
                        <a:effectLst/>
                        <a:uLnTx/>
                        <a:uFillTx/>
                        <a:latin typeface="Arial"/>
                        <a:ea typeface="+mn-ea"/>
                        <a:cs typeface="+mn-cs"/>
                      </a:endParaRPr>
                    </a:p>
                  </a:txBody>
                  <a:tcPr/>
                </a:tc>
                <a:tc>
                  <a:txBody>
                    <a:bodyPr/>
                    <a:lstStyle/>
                    <a:p>
                      <a:pPr algn="ctr"/>
                      <a:r>
                        <a:rPr lang="en-US" sz="1000" dirty="0">
                          <a:solidFill>
                            <a:schemeClr val="bg1"/>
                          </a:solidFill>
                        </a:rPr>
                        <a:t>5%</a:t>
                      </a:r>
                    </a:p>
                  </a:txBody>
                  <a:tcPr anchor="ctr"/>
                </a:tc>
                <a:extLst>
                  <a:ext uri="{0D108BD9-81ED-4DB2-BD59-A6C34878D82A}">
                    <a16:rowId xmlns:a16="http://schemas.microsoft.com/office/drawing/2014/main" val="949953466"/>
                  </a:ext>
                </a:extLst>
              </a:tr>
              <a:tr h="0">
                <a:tc>
                  <a:txBody>
                    <a:bodyPr/>
                    <a:lstStyle/>
                    <a:p>
                      <a:r>
                        <a:rPr lang="en-US" sz="1000" b="1" dirty="0">
                          <a:solidFill>
                            <a:schemeClr val="bg1"/>
                          </a:solidFill>
                        </a:rPr>
                        <a:t>Online craft stores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93939"/>
                          </a:solidFill>
                          <a:effectLst/>
                          <a:uLnTx/>
                          <a:uFillTx/>
                          <a:latin typeface="Arial"/>
                          <a:ea typeface="+mn-ea"/>
                          <a:cs typeface="+mn-cs"/>
                        </a:rPr>
                        <a:t>NR</a:t>
                      </a:r>
                      <a:endParaRPr kumimoji="0" lang="en-US" sz="1000" b="0" i="0" u="none" strike="noStrike" kern="1200" cap="none" spc="0" normalizeH="0" baseline="0" noProof="0" dirty="0">
                        <a:ln>
                          <a:noFill/>
                        </a:ln>
                        <a:solidFill>
                          <a:srgbClr val="393939"/>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93939"/>
                          </a:solidFill>
                          <a:effectLst/>
                          <a:uLnTx/>
                          <a:uFillTx/>
                          <a:latin typeface="Arial"/>
                          <a:ea typeface="+mn-ea"/>
                          <a:cs typeface="+mn-cs"/>
                        </a:rPr>
                        <a:t>NR</a:t>
                      </a:r>
                      <a:endParaRPr kumimoji="0" lang="en-US" sz="1000" b="0" i="0" u="none" strike="noStrike" kern="1200" cap="none" spc="0" normalizeH="0" baseline="0" noProof="0" dirty="0">
                        <a:ln>
                          <a:noFill/>
                        </a:ln>
                        <a:solidFill>
                          <a:srgbClr val="393939"/>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1%</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2128697687"/>
                  </a:ext>
                </a:extLst>
              </a:tr>
              <a:tr h="145366">
                <a:tc>
                  <a:txBody>
                    <a:bodyPr/>
                    <a:lstStyle/>
                    <a:p>
                      <a:r>
                        <a:rPr lang="en-US" sz="1000" b="1" dirty="0">
                          <a:solidFill>
                            <a:schemeClr val="bg1"/>
                          </a:solidFill>
                        </a:rPr>
                        <a:t>College bookstores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93939"/>
                          </a:solidFill>
                          <a:effectLst/>
                          <a:uLnTx/>
                          <a:uFillTx/>
                          <a:latin typeface="Arial"/>
                          <a:ea typeface="+mn-ea"/>
                          <a:cs typeface="+mn-cs"/>
                        </a:rPr>
                        <a:t>NR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93939"/>
                          </a:solidFill>
                          <a:effectLst/>
                          <a:uLnTx/>
                          <a:uFillTx/>
                          <a:latin typeface="Arial"/>
                          <a:ea typeface="+mn-ea"/>
                          <a:cs typeface="+mn-cs"/>
                        </a:rPr>
                        <a:t>NR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rPr>
                        <a:t>1%</a:t>
                      </a:r>
                      <a:endParaRPr kumimoji="0" lang="en-US" sz="1000" b="0" i="0" u="none" strike="noStrike" kern="1200" cap="none" spc="0" normalizeH="0" baseline="0" noProof="0" dirty="0">
                        <a:ln>
                          <a:noFill/>
                        </a:ln>
                        <a:solidFill>
                          <a:schemeClr val="bg1"/>
                        </a:solidFill>
                        <a:effectLst/>
                        <a:uLnTx/>
                        <a:uFillTx/>
                        <a:latin typeface="Arial"/>
                        <a:ea typeface="+mn-ea"/>
                        <a:cs typeface="+mn-cs"/>
                      </a:endParaRPr>
                    </a:p>
                  </a:txBody>
                  <a:tcPr anchor="ctr"/>
                </a:tc>
                <a:extLst>
                  <a:ext uri="{0D108BD9-81ED-4DB2-BD59-A6C34878D82A}">
                    <a16:rowId xmlns:a16="http://schemas.microsoft.com/office/drawing/2014/main" val="3678570858"/>
                  </a:ext>
                </a:extLst>
              </a:tr>
              <a:tr h="145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Framers, hardware stores, or bookstores</a:t>
                      </a:r>
                    </a:p>
                  </a:txBody>
                  <a:tcPr anchor="ctr"/>
                </a:tc>
                <a:tc>
                  <a:txBody>
                    <a:bodyPr/>
                    <a:lstStyle/>
                    <a:p>
                      <a:pPr algn="ctr"/>
                      <a:r>
                        <a:rPr lang="en-US" sz="1000" dirty="0">
                          <a:solidFill>
                            <a:schemeClr val="bg1"/>
                          </a:solidFill>
                        </a:rPr>
                        <a:t>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mn-lt"/>
                          <a:ea typeface="+mn-ea"/>
                          <a:cs typeface="+mn-cs"/>
                        </a:rPr>
                        <a:t>NR</a:t>
                      </a:r>
                    </a:p>
                  </a:txBody>
                  <a:tcPr anchor="ctr"/>
                </a:tc>
                <a:extLst>
                  <a:ext uri="{0D108BD9-81ED-4DB2-BD59-A6C34878D82A}">
                    <a16:rowId xmlns:a16="http://schemas.microsoft.com/office/drawing/2014/main" val="596203755"/>
                  </a:ext>
                </a:extLst>
              </a:tr>
              <a:tr h="145366">
                <a:tc>
                  <a:txBody>
                    <a:bodyPr/>
                    <a:lstStyle/>
                    <a:p>
                      <a:r>
                        <a:rPr lang="en-US" sz="1000" b="1" dirty="0">
                          <a:solidFill>
                            <a:schemeClr val="bg1"/>
                          </a:solidFill>
                        </a:rPr>
                        <a:t>Other</a:t>
                      </a:r>
                    </a:p>
                  </a:txBody>
                  <a:tcPr anchor="ctr"/>
                </a:tc>
                <a:tc>
                  <a:txBody>
                    <a:bodyPr/>
                    <a:lstStyle/>
                    <a:p>
                      <a:pPr algn="ctr"/>
                      <a:r>
                        <a:rPr lang="en-US" sz="1000" dirty="0">
                          <a:solidFill>
                            <a:schemeClr val="bg1"/>
                          </a:solidFill>
                        </a:rPr>
                        <a:t>7%</a:t>
                      </a:r>
                    </a:p>
                  </a:txBody>
                  <a:tcPr/>
                </a:tc>
                <a:tc>
                  <a:txBody>
                    <a:bodyPr/>
                    <a:lstStyle/>
                    <a:p>
                      <a:pPr algn="ctr"/>
                      <a:r>
                        <a:rPr lang="en-US" sz="1000" dirty="0">
                          <a:solidFill>
                            <a:schemeClr val="bg1"/>
                          </a:solidFill>
                        </a:rPr>
                        <a:t>3%</a:t>
                      </a:r>
                    </a:p>
                  </a:txBody>
                  <a:tcPr/>
                </a:tc>
                <a:tc>
                  <a:txBody>
                    <a:bodyPr/>
                    <a:lstStyle/>
                    <a:p>
                      <a:pPr algn="ctr"/>
                      <a:r>
                        <a:rPr lang="en-US" sz="1000" dirty="0">
                          <a:solidFill>
                            <a:schemeClr val="bg1"/>
                          </a:solidFill>
                        </a:rPr>
                        <a:t>5%</a:t>
                      </a:r>
                    </a:p>
                  </a:txBody>
                  <a:tcPr anchor="ctr"/>
                </a:tc>
                <a:extLst>
                  <a:ext uri="{0D108BD9-81ED-4DB2-BD59-A6C34878D82A}">
                    <a16:rowId xmlns:a16="http://schemas.microsoft.com/office/drawing/2014/main" val="733336381"/>
                  </a:ext>
                </a:extLst>
              </a:tr>
            </a:tbl>
          </a:graphicData>
        </a:graphic>
      </p:graphicFrame>
      <p:sp>
        <p:nvSpPr>
          <p:cNvPr id="7" name="TextBox 6">
            <a:extLst>
              <a:ext uri="{FF2B5EF4-FFF2-40B4-BE49-F238E27FC236}">
                <a16:creationId xmlns:a16="http://schemas.microsoft.com/office/drawing/2014/main" id="{F35A3923-776A-4A01-8C8C-D9C981759393}"/>
              </a:ext>
            </a:extLst>
          </p:cNvPr>
          <p:cNvSpPr txBox="1"/>
          <p:nvPr/>
        </p:nvSpPr>
        <p:spPr>
          <a:xfrm>
            <a:off x="1600200" y="6553200"/>
            <a:ext cx="3576620" cy="400110"/>
          </a:xfrm>
          <a:prstGeom prst="rect">
            <a:avLst/>
          </a:prstGeom>
          <a:noFill/>
        </p:spPr>
        <p:txBody>
          <a:bodyPr wrap="square" rtlCol="0">
            <a:spAutoFit/>
          </a:bodyPr>
          <a:lstStyle/>
          <a:p>
            <a:r>
              <a:rPr lang="en-US" sz="1000" dirty="0">
                <a:solidFill>
                  <a:schemeClr val="bg1"/>
                </a:solidFill>
              </a:rPr>
              <a:t>NR – Not reported as separate category</a:t>
            </a:r>
          </a:p>
          <a:p>
            <a:endParaRPr lang="en-US" sz="1000" dirty="0">
              <a:solidFill>
                <a:schemeClr val="bg1"/>
              </a:solidFill>
            </a:endParaRPr>
          </a:p>
        </p:txBody>
      </p:sp>
    </p:spTree>
    <p:extLst>
      <p:ext uri="{BB962C8B-B14F-4D97-AF65-F5344CB8AC3E}">
        <p14:creationId xmlns:p14="http://schemas.microsoft.com/office/powerpoint/2010/main" val="11130459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11650038"/>
              </p:ext>
            </p:extLst>
          </p:nvPr>
        </p:nvGraphicFramePr>
        <p:xfrm>
          <a:off x="228600" y="2082801"/>
          <a:ext cx="6629400" cy="3555999"/>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0">
                <a:tc>
                  <a:txBody>
                    <a:bodyPr/>
                    <a:lstStyle/>
                    <a:p>
                      <a:r>
                        <a:rPr lang="en-US" sz="1200" b="0" dirty="0">
                          <a:solidFill>
                            <a:schemeClr val="bg1"/>
                          </a:solidFill>
                        </a:rPr>
                        <a:t>Local art supply store</a:t>
                      </a:r>
                    </a:p>
                  </a:txBody>
                  <a:tcPr anchor="ctr">
                    <a:noFill/>
                  </a:tcPr>
                </a:tc>
                <a:tc>
                  <a:txBody>
                    <a:bodyPr/>
                    <a:lstStyle/>
                    <a:p>
                      <a:pPr algn="ctr"/>
                      <a:r>
                        <a:rPr lang="en-US" sz="1200" dirty="0">
                          <a:solidFill>
                            <a:schemeClr val="bg1"/>
                          </a:solidFill>
                        </a:rPr>
                        <a:t>42%</a:t>
                      </a:r>
                    </a:p>
                  </a:txBody>
                  <a:tcPr anchor="ctr">
                    <a:noFill/>
                  </a:tcPr>
                </a:tc>
                <a:tc>
                  <a:txBody>
                    <a:bodyPr/>
                    <a:lstStyle/>
                    <a:p>
                      <a:pPr algn="ctr"/>
                      <a:r>
                        <a:rPr lang="en-US" sz="1200" baseline="0" dirty="0">
                          <a:solidFill>
                            <a:schemeClr val="bg1"/>
                          </a:solidFill>
                        </a:rPr>
                        <a:t>33%</a:t>
                      </a:r>
                    </a:p>
                  </a:txBody>
                  <a:tcPr anchor="ctr">
                    <a:solidFill>
                      <a:schemeClr val="bg1">
                        <a:lumMod val="20000"/>
                        <a:lumOff val="80000"/>
                      </a:schemeClr>
                    </a:solidFill>
                  </a:tcPr>
                </a:tc>
                <a:tc>
                  <a:txBody>
                    <a:bodyPr/>
                    <a:lstStyle/>
                    <a:p>
                      <a:pPr algn="ctr"/>
                      <a:r>
                        <a:rPr lang="en-US" sz="1200" dirty="0">
                          <a:solidFill>
                            <a:schemeClr val="bg1"/>
                          </a:solidFill>
                        </a:rPr>
                        <a:t>59%</a:t>
                      </a:r>
                    </a:p>
                  </a:txBody>
                  <a:tcPr anchor="ctr">
                    <a:solidFill>
                      <a:schemeClr val="bg1">
                        <a:lumMod val="20000"/>
                        <a:lumOff val="80000"/>
                      </a:schemeClr>
                    </a:solidFill>
                  </a:tcPr>
                </a:tc>
                <a:extLst>
                  <a:ext uri="{0D108BD9-81ED-4DB2-BD59-A6C34878D82A}">
                    <a16:rowId xmlns:a16="http://schemas.microsoft.com/office/drawing/2014/main" val="4230878191"/>
                  </a:ext>
                </a:extLst>
              </a:tr>
              <a:tr h="285820">
                <a:tc>
                  <a:txBody>
                    <a:bodyPr/>
                    <a:lstStyle/>
                    <a:p>
                      <a:r>
                        <a:rPr lang="en-US" sz="1200" b="0" dirty="0">
                          <a:solidFill>
                            <a:schemeClr val="bg1"/>
                          </a:solidFill>
                        </a:rPr>
                        <a:t>Online art supply stores</a:t>
                      </a:r>
                    </a:p>
                  </a:txBody>
                  <a:tcPr anchor="ctr">
                    <a:noFill/>
                  </a:tcPr>
                </a:tc>
                <a:tc>
                  <a:txBody>
                    <a:bodyPr/>
                    <a:lstStyle/>
                    <a:p>
                      <a:pPr algn="ctr"/>
                      <a:r>
                        <a:rPr lang="en-US" sz="1200" dirty="0">
                          <a:solidFill>
                            <a:schemeClr val="bg1"/>
                          </a:solidFill>
                        </a:rPr>
                        <a:t>20%</a:t>
                      </a:r>
                    </a:p>
                  </a:txBody>
                  <a:tcPr anchor="ctr">
                    <a:noFill/>
                  </a:tcPr>
                </a:tc>
                <a:tc>
                  <a:txBody>
                    <a:bodyPr/>
                    <a:lstStyle/>
                    <a:p>
                      <a:pPr algn="ctr"/>
                      <a:r>
                        <a:rPr lang="en-US" sz="1200" baseline="0" dirty="0">
                          <a:solidFill>
                            <a:schemeClr val="bg1"/>
                          </a:solidFill>
                        </a:rPr>
                        <a:t>25%</a:t>
                      </a:r>
                    </a:p>
                  </a:txBody>
                  <a:tcPr anchor="ctr">
                    <a:solidFill>
                      <a:schemeClr val="bg1">
                        <a:lumMod val="20000"/>
                        <a:lumOff val="80000"/>
                      </a:schemeClr>
                    </a:solidFill>
                  </a:tcPr>
                </a:tc>
                <a:tc>
                  <a:txBody>
                    <a:bodyPr/>
                    <a:lstStyle/>
                    <a:p>
                      <a:pPr algn="ctr"/>
                      <a:r>
                        <a:rPr lang="en-US" sz="1200" dirty="0">
                          <a:solidFill>
                            <a:schemeClr val="bg1"/>
                          </a:solidFill>
                        </a:rPr>
                        <a:t>10%</a:t>
                      </a:r>
                    </a:p>
                  </a:txBody>
                  <a:tcPr anchor="ctr">
                    <a:solidFill>
                      <a:schemeClr val="bg1">
                        <a:lumMod val="20000"/>
                        <a:lumOff val="80000"/>
                      </a:schemeClr>
                    </a:solidFill>
                  </a:tcPr>
                </a:tc>
                <a:extLst>
                  <a:ext uri="{0D108BD9-81ED-4DB2-BD59-A6C34878D82A}">
                    <a16:rowId xmlns:a16="http://schemas.microsoft.com/office/drawing/2014/main" val="399659408"/>
                  </a:ext>
                </a:extLst>
              </a:tr>
              <a:tr h="249910">
                <a:tc>
                  <a:txBody>
                    <a:bodyPr/>
                    <a:lstStyle/>
                    <a:p>
                      <a:r>
                        <a:rPr lang="en-US" sz="1200" b="0" dirty="0">
                          <a:solidFill>
                            <a:schemeClr val="bg1"/>
                          </a:solidFill>
                        </a:rPr>
                        <a:t>Crafts chain stores</a:t>
                      </a:r>
                    </a:p>
                  </a:txBody>
                  <a:tcPr anchor="ctr">
                    <a:noFill/>
                  </a:tcPr>
                </a:tc>
                <a:tc>
                  <a:txBody>
                    <a:bodyPr/>
                    <a:lstStyle/>
                    <a:p>
                      <a:pPr algn="ctr"/>
                      <a:r>
                        <a:rPr lang="en-US" sz="1200" dirty="0">
                          <a:solidFill>
                            <a:schemeClr val="bg1"/>
                          </a:solidFill>
                        </a:rPr>
                        <a:t>14%</a:t>
                      </a:r>
                    </a:p>
                  </a:txBody>
                  <a:tcPr anchor="ctr">
                    <a:noFill/>
                  </a:tcPr>
                </a:tc>
                <a:tc>
                  <a:txBody>
                    <a:bodyPr/>
                    <a:lstStyle/>
                    <a:p>
                      <a:pPr algn="ctr"/>
                      <a:r>
                        <a:rPr lang="en-US" sz="1200" baseline="0" dirty="0">
                          <a:solidFill>
                            <a:schemeClr val="bg1"/>
                          </a:solidFill>
                        </a:rPr>
                        <a:t>17%</a:t>
                      </a:r>
                    </a:p>
                  </a:txBody>
                  <a:tcPr anchor="ctr">
                    <a:solidFill>
                      <a:schemeClr val="bg1">
                        <a:lumMod val="20000"/>
                        <a:lumOff val="80000"/>
                      </a:schemeClr>
                    </a:solidFill>
                  </a:tcPr>
                </a:tc>
                <a:tc>
                  <a:txBody>
                    <a:bodyPr/>
                    <a:lstStyle/>
                    <a:p>
                      <a:pPr algn="ctr"/>
                      <a:r>
                        <a:rPr lang="en-US" sz="1200" dirty="0">
                          <a:solidFill>
                            <a:schemeClr val="bg1"/>
                          </a:solidFill>
                        </a:rPr>
                        <a:t>9%</a:t>
                      </a:r>
                    </a:p>
                  </a:txBody>
                  <a:tcPr anchor="ctr">
                    <a:solidFill>
                      <a:schemeClr val="bg1">
                        <a:lumMod val="20000"/>
                        <a:lumOff val="80000"/>
                      </a:schemeClr>
                    </a:solidFill>
                  </a:tcPr>
                </a:tc>
                <a:extLst>
                  <a:ext uri="{0D108BD9-81ED-4DB2-BD59-A6C34878D82A}">
                    <a16:rowId xmlns:a16="http://schemas.microsoft.com/office/drawing/2014/main" val="2159702854"/>
                  </a:ext>
                </a:extLst>
              </a:tr>
              <a:tr h="137800">
                <a:tc>
                  <a:txBody>
                    <a:bodyPr/>
                    <a:lstStyle/>
                    <a:p>
                      <a:pPr marL="0" algn="l" defTabSz="914400" rtl="0" eaLnBrk="1" latinLnBrk="0" hangingPunct="1"/>
                      <a:r>
                        <a:rPr lang="en-US" sz="1200" b="0" kern="1200" dirty="0">
                          <a:solidFill>
                            <a:schemeClr val="bg1"/>
                          </a:solidFill>
                          <a:latin typeface="+mn-lt"/>
                          <a:ea typeface="+mn-ea"/>
                          <a:cs typeface="+mn-cs"/>
                        </a:rPr>
                        <a:t>Online general retailers</a:t>
                      </a:r>
                    </a:p>
                  </a:txBody>
                  <a:tcPr anchor="ctr">
                    <a:noFill/>
                  </a:tcPr>
                </a:tc>
                <a:tc>
                  <a:txBody>
                    <a:bodyPr/>
                    <a:lstStyle/>
                    <a:p>
                      <a:pPr algn="ctr"/>
                      <a:r>
                        <a:rPr lang="en-US" sz="1200" dirty="0">
                          <a:solidFill>
                            <a:schemeClr val="bg1"/>
                          </a:solidFill>
                        </a:rPr>
                        <a:t>8%</a:t>
                      </a:r>
                    </a:p>
                  </a:txBody>
                  <a:tcPr anchor="ctr">
                    <a:noFill/>
                  </a:tcPr>
                </a:tc>
                <a:tc>
                  <a:txBody>
                    <a:bodyPr/>
                    <a:lstStyle/>
                    <a:p>
                      <a:pPr algn="ctr"/>
                      <a:r>
                        <a:rPr lang="en-US" sz="1200" baseline="0" dirty="0">
                          <a:solidFill>
                            <a:schemeClr val="bg1"/>
                          </a:solidFill>
                        </a:rPr>
                        <a:t>11%</a:t>
                      </a:r>
                    </a:p>
                  </a:txBody>
                  <a:tcPr anchor="ctr">
                    <a:solidFill>
                      <a:schemeClr val="bg1">
                        <a:lumMod val="20000"/>
                        <a:lumOff val="80000"/>
                      </a:schemeClr>
                    </a:solidFill>
                  </a:tcPr>
                </a:tc>
                <a:tc>
                  <a:txBody>
                    <a:bodyPr/>
                    <a:lstStyle/>
                    <a:p>
                      <a:pPr algn="ctr"/>
                      <a:r>
                        <a:rPr lang="en-US" sz="1200" dirty="0">
                          <a:solidFill>
                            <a:schemeClr val="bg1"/>
                          </a:solidFill>
                        </a:rPr>
                        <a:t>4%</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Craft stores</a:t>
                      </a:r>
                    </a:p>
                  </a:txBody>
                  <a:tcPr anchor="ctr">
                    <a:noFill/>
                  </a:tcPr>
                </a:tc>
                <a:tc>
                  <a:txBody>
                    <a:bodyPr/>
                    <a:lstStyle/>
                    <a:p>
                      <a:pPr algn="ctr"/>
                      <a:r>
                        <a:rPr lang="en-US" sz="1200" dirty="0">
                          <a:solidFill>
                            <a:schemeClr val="bg1"/>
                          </a:solidFill>
                        </a:rPr>
                        <a:t>5%</a:t>
                      </a:r>
                    </a:p>
                  </a:txBody>
                  <a:tcPr anchor="ctr">
                    <a:noFill/>
                  </a:tcPr>
                </a:tc>
                <a:tc>
                  <a:txBody>
                    <a:bodyPr/>
                    <a:lstStyle/>
                    <a:p>
                      <a:pPr algn="ctr"/>
                      <a:r>
                        <a:rPr lang="en-US" sz="1200" baseline="0" dirty="0">
                          <a:solidFill>
                            <a:schemeClr val="bg1"/>
                          </a:solidFill>
                        </a:rPr>
                        <a:t>6%</a:t>
                      </a:r>
                    </a:p>
                  </a:txBody>
                  <a:tcPr anchor="ctr">
                    <a:solidFill>
                      <a:schemeClr val="bg1">
                        <a:lumMod val="20000"/>
                        <a:lumOff val="80000"/>
                      </a:schemeClr>
                    </a:solidFill>
                  </a:tcPr>
                </a:tc>
                <a:tc>
                  <a:txBody>
                    <a:bodyPr/>
                    <a:lstStyle/>
                    <a:p>
                      <a:pPr algn="ctr"/>
                      <a:r>
                        <a:rPr lang="en-US" sz="1200" dirty="0">
                          <a:solidFill>
                            <a:schemeClr val="bg1"/>
                          </a:solidFill>
                        </a:rPr>
                        <a:t>5%</a:t>
                      </a:r>
                    </a:p>
                  </a:txBody>
                  <a:tcPr anchor="ctr">
                    <a:solidFill>
                      <a:schemeClr val="bg1">
                        <a:lumMod val="20000"/>
                        <a:lumOff val="80000"/>
                      </a:schemeClr>
                    </a:solidFill>
                  </a:tcPr>
                </a:tc>
                <a:extLst>
                  <a:ext uri="{0D108BD9-81ED-4DB2-BD59-A6C34878D82A}">
                    <a16:rowId xmlns:a16="http://schemas.microsoft.com/office/drawing/2014/main" val="1260973540"/>
                  </a:ext>
                </a:extLst>
              </a:tr>
              <a:tr h="0">
                <a:tc>
                  <a:txBody>
                    <a:bodyPr/>
                    <a:lstStyle/>
                    <a:p>
                      <a:r>
                        <a:rPr lang="en-US" sz="1200" b="0" dirty="0">
                          <a:solidFill>
                            <a:schemeClr val="bg1"/>
                          </a:solidFill>
                        </a:rPr>
                        <a:t>Mass merchandisers </a:t>
                      </a:r>
                    </a:p>
                  </a:txBody>
                  <a:tcPr anchor="ctr">
                    <a:noFill/>
                  </a:tcPr>
                </a:tc>
                <a:tc>
                  <a:txBody>
                    <a:bodyPr/>
                    <a:lstStyle/>
                    <a:p>
                      <a:pPr algn="ctr"/>
                      <a:r>
                        <a:rPr lang="en-US" sz="1200" dirty="0">
                          <a:solidFill>
                            <a:schemeClr val="bg1"/>
                          </a:solidFill>
                        </a:rPr>
                        <a:t>3%</a:t>
                      </a:r>
                    </a:p>
                  </a:txBody>
                  <a:tcPr anchor="ctr">
                    <a:noFill/>
                  </a:tcPr>
                </a:tc>
                <a:tc>
                  <a:txBody>
                    <a:bodyPr/>
                    <a:lstStyle/>
                    <a:p>
                      <a:pPr algn="ctr"/>
                      <a:r>
                        <a:rPr lang="en-US" sz="1200" baseline="0" dirty="0">
                          <a:solidFill>
                            <a:schemeClr val="bg1"/>
                          </a:solidFill>
                        </a:rPr>
                        <a:t>3%</a:t>
                      </a:r>
                    </a:p>
                  </a:txBody>
                  <a:tcPr anchor="ctr">
                    <a:solidFill>
                      <a:schemeClr val="bg1">
                        <a:lumMod val="20000"/>
                        <a:lumOff val="80000"/>
                      </a:schemeClr>
                    </a:solidFill>
                  </a:tcPr>
                </a:tc>
                <a:tc>
                  <a:txBody>
                    <a:bodyPr/>
                    <a:lstStyle/>
                    <a:p>
                      <a:pPr algn="ctr"/>
                      <a:r>
                        <a:rPr lang="en-US" sz="1200" dirty="0">
                          <a:solidFill>
                            <a:schemeClr val="bg1"/>
                          </a:solidFill>
                        </a:rPr>
                        <a:t>2%</a:t>
                      </a:r>
                    </a:p>
                  </a:txBody>
                  <a:tcPr anchor="ctr">
                    <a:solidFill>
                      <a:schemeClr val="bg1">
                        <a:lumMod val="20000"/>
                        <a:lumOff val="80000"/>
                      </a:schemeClr>
                    </a:solidFill>
                  </a:tcPr>
                </a:tc>
                <a:extLst>
                  <a:ext uri="{0D108BD9-81ED-4DB2-BD59-A6C34878D82A}">
                    <a16:rowId xmlns:a16="http://schemas.microsoft.com/office/drawing/2014/main" val="1118177052"/>
                  </a:ext>
                </a:extLst>
              </a:tr>
              <a:tr h="152400">
                <a:tc>
                  <a:txBody>
                    <a:bodyPr/>
                    <a:lstStyle/>
                    <a:p>
                      <a:r>
                        <a:rPr lang="en-US" sz="1200" b="0" dirty="0">
                          <a:solidFill>
                            <a:schemeClr val="bg1"/>
                          </a:solidFill>
                        </a:rPr>
                        <a:t>Dollar stores</a:t>
                      </a:r>
                    </a:p>
                  </a:txBody>
                  <a:tcPr anchor="ctr">
                    <a:noFill/>
                  </a:tcPr>
                </a:tc>
                <a:tc>
                  <a:txBody>
                    <a:bodyPr/>
                    <a:lstStyle/>
                    <a:p>
                      <a:pPr algn="ctr"/>
                      <a:r>
                        <a:rPr lang="en-US" sz="1200" dirty="0">
                          <a:solidFill>
                            <a:schemeClr val="bg1"/>
                          </a:solidFill>
                        </a:rPr>
                        <a:t>2%</a:t>
                      </a:r>
                    </a:p>
                  </a:txBody>
                  <a:tcPr anchor="ctr">
                    <a:noFill/>
                  </a:tcPr>
                </a:tc>
                <a:tc>
                  <a:txBody>
                    <a:bodyPr/>
                    <a:lstStyle/>
                    <a:p>
                      <a:pPr algn="ctr"/>
                      <a:r>
                        <a:rPr lang="en-US" sz="1200" baseline="0" dirty="0">
                          <a:solidFill>
                            <a:schemeClr val="bg1"/>
                          </a:solidFill>
                        </a:rPr>
                        <a:t>1%</a:t>
                      </a:r>
                    </a:p>
                  </a:txBody>
                  <a:tcPr anchor="ctr">
                    <a:solidFill>
                      <a:schemeClr val="bg1">
                        <a:lumMod val="20000"/>
                        <a:lumOff val="80000"/>
                      </a:schemeClr>
                    </a:solidFill>
                  </a:tcPr>
                </a:tc>
                <a:tc>
                  <a:txBody>
                    <a:bodyPr/>
                    <a:lstStyle/>
                    <a:p>
                      <a:pPr algn="ctr"/>
                      <a:r>
                        <a:rPr lang="en-US" sz="1200" dirty="0">
                          <a:solidFill>
                            <a:schemeClr val="bg1"/>
                          </a:solidFill>
                        </a:rPr>
                        <a:t>5%</a:t>
                      </a:r>
                    </a:p>
                  </a:txBody>
                  <a:tcPr anchor="ctr">
                    <a:solidFill>
                      <a:schemeClr val="bg1">
                        <a:lumMod val="20000"/>
                        <a:lumOff val="80000"/>
                      </a:schemeClr>
                    </a:solidFill>
                  </a:tcPr>
                </a:tc>
                <a:extLst>
                  <a:ext uri="{0D108BD9-81ED-4DB2-BD59-A6C34878D82A}">
                    <a16:rowId xmlns:a16="http://schemas.microsoft.com/office/drawing/2014/main" val="382403407"/>
                  </a:ext>
                </a:extLst>
              </a:tr>
              <a:tr h="182880">
                <a:tc>
                  <a:txBody>
                    <a:bodyPr/>
                    <a:lstStyle/>
                    <a:p>
                      <a:r>
                        <a:rPr lang="en-US" sz="1200" b="0" dirty="0">
                          <a:solidFill>
                            <a:schemeClr val="bg1"/>
                          </a:solidFill>
                        </a:rPr>
                        <a:t>Online craft stores</a:t>
                      </a:r>
                    </a:p>
                  </a:txBody>
                  <a:tcPr anchor="ctr">
                    <a:noFill/>
                  </a:tcPr>
                </a:tc>
                <a:tc>
                  <a:txBody>
                    <a:bodyPr/>
                    <a:lstStyle/>
                    <a:p>
                      <a:pPr algn="ctr"/>
                      <a:r>
                        <a:rPr lang="en-US" sz="1200" dirty="0">
                          <a:solidFill>
                            <a:schemeClr val="bg1"/>
                          </a:solidFill>
                        </a:rPr>
                        <a:t>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1%</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1%</a:t>
                      </a:r>
                    </a:p>
                  </a:txBody>
                  <a:tcPr anchor="ctr">
                    <a:solidFill>
                      <a:schemeClr val="bg1">
                        <a:lumMod val="20000"/>
                        <a:lumOff val="80000"/>
                      </a:schemeClr>
                    </a:solidFill>
                  </a:tcPr>
                </a:tc>
                <a:extLst>
                  <a:ext uri="{0D108BD9-81ED-4DB2-BD59-A6C34878D82A}">
                    <a16:rowId xmlns:a16="http://schemas.microsoft.com/office/drawing/2014/main" val="1959147208"/>
                  </a:ext>
                </a:extLst>
              </a:tr>
              <a:tr h="182880">
                <a:tc>
                  <a:txBody>
                    <a:bodyPr/>
                    <a:lstStyle/>
                    <a:p>
                      <a:r>
                        <a:rPr lang="en-US" sz="1200" b="0" dirty="0">
                          <a:solidFill>
                            <a:schemeClr val="bg1"/>
                          </a:solidFill>
                        </a:rPr>
                        <a:t>College bookstores</a:t>
                      </a:r>
                    </a:p>
                  </a:txBody>
                  <a:tcPr anchor="ctr">
                    <a:noFill/>
                  </a:tcPr>
                </a:tc>
                <a:tc>
                  <a:txBody>
                    <a:bodyPr/>
                    <a:lstStyle/>
                    <a:p>
                      <a:pPr algn="ctr"/>
                      <a:r>
                        <a:rPr lang="en-US" sz="1200" dirty="0">
                          <a:solidFill>
                            <a:schemeClr val="bg1"/>
                          </a:solidFill>
                        </a:rPr>
                        <a:t>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1%</a:t>
                      </a: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1%</a:t>
                      </a:r>
                    </a:p>
                  </a:txBody>
                  <a:tcPr anchor="ctr">
                    <a:solidFill>
                      <a:schemeClr val="bg1">
                        <a:lumMod val="20000"/>
                        <a:lumOff val="80000"/>
                      </a:schemeClr>
                    </a:solidFill>
                  </a:tcPr>
                </a:tc>
                <a:extLst>
                  <a:ext uri="{0D108BD9-81ED-4DB2-BD59-A6C34878D82A}">
                    <a16:rowId xmlns:a16="http://schemas.microsoft.com/office/drawing/2014/main" val="3321876204"/>
                  </a:ext>
                </a:extLst>
              </a:tr>
              <a:tr h="182880">
                <a:tc>
                  <a:txBody>
                    <a:bodyPr/>
                    <a:lstStyle/>
                    <a:p>
                      <a:r>
                        <a:rPr lang="en-US" sz="1200" b="0" dirty="0">
                          <a:solidFill>
                            <a:schemeClr val="bg1"/>
                          </a:solidFill>
                        </a:rPr>
                        <a:t>Other</a:t>
                      </a: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baseline="0" dirty="0">
                          <a:solidFill>
                            <a:schemeClr val="bg1"/>
                          </a:solidFill>
                        </a:rPr>
                        <a:t>4%</a:t>
                      </a:r>
                    </a:p>
                  </a:txBody>
                  <a:tcPr anchor="ctr">
                    <a:solidFill>
                      <a:schemeClr val="bg1">
                        <a:lumMod val="20000"/>
                        <a:lumOff val="80000"/>
                      </a:schemeClr>
                    </a:solidFill>
                  </a:tcPr>
                </a:tc>
                <a:tc>
                  <a:txBody>
                    <a:bodyPr/>
                    <a:lstStyle/>
                    <a:p>
                      <a:pPr algn="ctr"/>
                      <a:r>
                        <a:rPr lang="en-US" sz="1200" dirty="0">
                          <a:solidFill>
                            <a:schemeClr val="bg1"/>
                          </a:solidFill>
                        </a:rPr>
                        <a:t>5%</a:t>
                      </a:r>
                    </a:p>
                  </a:txBody>
                  <a:tcPr anchor="ctr">
                    <a:solidFill>
                      <a:schemeClr val="bg1">
                        <a:lumMod val="20000"/>
                        <a:lumOff val="80000"/>
                      </a:schemeClr>
                    </a:solidFill>
                  </a:tcPr>
                </a:tc>
                <a:extLst>
                  <a:ext uri="{0D108BD9-81ED-4DB2-BD59-A6C34878D82A}">
                    <a16:rowId xmlns:a16="http://schemas.microsoft.com/office/drawing/2014/main" val="4034211555"/>
                  </a:ext>
                </a:extLst>
              </a:tr>
              <a:tr h="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6,857</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2452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25. Approximately what % of your art supplies spending in the past 12 months was at each kind of store?</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73</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56972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569720"/>
            <a:ext cx="612648" cy="417577"/>
          </a:xfrm>
          <a:prstGeom prst="rect">
            <a:avLst/>
          </a:prstGeom>
        </p:spPr>
      </p:pic>
      <p:sp>
        <p:nvSpPr>
          <p:cNvPr id="7" name="TextBox 6">
            <a:extLst>
              <a:ext uri="{FF2B5EF4-FFF2-40B4-BE49-F238E27FC236}">
                <a16:creationId xmlns:a16="http://schemas.microsoft.com/office/drawing/2014/main" id="{A6273C2B-5B5F-4BE1-832B-9ADAF754856A}"/>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8424161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782077854"/>
              </p:ext>
            </p:extLst>
          </p:nvPr>
        </p:nvGraphicFramePr>
        <p:xfrm>
          <a:off x="228600" y="1960880"/>
          <a:ext cx="6629401" cy="3463176"/>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139876">
                <a:tc>
                  <a:txBody>
                    <a:bodyPr/>
                    <a:lstStyle/>
                    <a:p>
                      <a:r>
                        <a:rPr lang="en-US" sz="1200" b="0" dirty="0">
                          <a:solidFill>
                            <a:schemeClr val="bg1"/>
                          </a:solidFill>
                        </a:rPr>
                        <a:t>Local art supply store</a:t>
                      </a:r>
                    </a:p>
                  </a:txBody>
                  <a:tcPr anchor="ctr">
                    <a:noFill/>
                  </a:tcPr>
                </a:tc>
                <a:tc>
                  <a:txBody>
                    <a:bodyPr/>
                    <a:lstStyle/>
                    <a:p>
                      <a:pPr algn="ctr"/>
                      <a:r>
                        <a:rPr lang="en-US" sz="1200" baseline="0" dirty="0">
                          <a:solidFill>
                            <a:schemeClr val="bg1"/>
                          </a:solidFill>
                        </a:rPr>
                        <a:t>48%</a:t>
                      </a:r>
                      <a:endParaRPr lang="en-US" sz="1200" baseline="30000" dirty="0">
                        <a:solidFill>
                          <a:schemeClr val="bg1"/>
                        </a:solidFill>
                      </a:endParaRPr>
                    </a:p>
                  </a:txBody>
                  <a:tcPr anchor="ctr">
                    <a:noFill/>
                  </a:tcPr>
                </a:tc>
                <a:tc>
                  <a:txBody>
                    <a:bodyPr/>
                    <a:lstStyle/>
                    <a:p>
                      <a:pPr algn="ctr"/>
                      <a:r>
                        <a:rPr lang="en-US" sz="1200" dirty="0">
                          <a:solidFill>
                            <a:schemeClr val="bg1"/>
                          </a:solidFill>
                        </a:rPr>
                        <a:t>39%</a:t>
                      </a:r>
                      <a:endParaRPr lang="en-US" sz="1200" baseline="30000" dirty="0">
                        <a:solidFill>
                          <a:schemeClr val="bg1"/>
                        </a:solidFill>
                      </a:endParaRPr>
                    </a:p>
                  </a:txBody>
                  <a:tcPr anchor="ctr">
                    <a:noFill/>
                  </a:tcPr>
                </a:tc>
                <a:tc>
                  <a:txBody>
                    <a:bodyPr/>
                    <a:lstStyle/>
                    <a:p>
                      <a:pPr algn="ctr"/>
                      <a:r>
                        <a:rPr lang="en-US" sz="1200" dirty="0">
                          <a:solidFill>
                            <a:schemeClr val="bg1"/>
                          </a:solidFill>
                        </a:rPr>
                        <a:t>41%</a:t>
                      </a:r>
                    </a:p>
                  </a:txBody>
                  <a:tcPr anchor="ctr">
                    <a:noFill/>
                  </a:tcPr>
                </a:tc>
                <a:extLst>
                  <a:ext uri="{0D108BD9-81ED-4DB2-BD59-A6C34878D82A}">
                    <a16:rowId xmlns:a16="http://schemas.microsoft.com/office/drawing/2014/main" val="4230878191"/>
                  </a:ext>
                </a:extLst>
              </a:tr>
              <a:tr h="0">
                <a:tc>
                  <a:txBody>
                    <a:bodyPr/>
                    <a:lstStyle/>
                    <a:p>
                      <a:r>
                        <a:rPr lang="en-US" sz="1200" b="0" dirty="0">
                          <a:solidFill>
                            <a:schemeClr val="bg1"/>
                          </a:solidFill>
                        </a:rPr>
                        <a:t>Online art supply stores</a:t>
                      </a:r>
                    </a:p>
                  </a:txBody>
                  <a:tcPr anchor="ctr">
                    <a:noFill/>
                  </a:tcPr>
                </a:tc>
                <a:tc>
                  <a:txBody>
                    <a:bodyPr/>
                    <a:lstStyle/>
                    <a:p>
                      <a:pPr algn="ctr"/>
                      <a:r>
                        <a:rPr lang="en-US" sz="1200" baseline="0" dirty="0">
                          <a:solidFill>
                            <a:schemeClr val="bg1"/>
                          </a:solidFill>
                        </a:rPr>
                        <a:t>14%</a:t>
                      </a:r>
                      <a:endParaRPr lang="en-US" sz="1200" baseline="30000" dirty="0">
                        <a:solidFill>
                          <a:schemeClr val="bg1"/>
                        </a:solidFill>
                      </a:endParaRPr>
                    </a:p>
                  </a:txBody>
                  <a:tcPr anchor="ctr">
                    <a:noFill/>
                  </a:tcPr>
                </a:tc>
                <a:tc>
                  <a:txBody>
                    <a:bodyPr/>
                    <a:lstStyle/>
                    <a:p>
                      <a:pPr algn="ctr"/>
                      <a:r>
                        <a:rPr lang="en-US" sz="1200" dirty="0">
                          <a:solidFill>
                            <a:schemeClr val="bg1"/>
                          </a:solidFill>
                        </a:rPr>
                        <a:t>28%</a:t>
                      </a:r>
                      <a:endParaRPr lang="en-US" sz="1200" baseline="30000" dirty="0">
                        <a:solidFill>
                          <a:schemeClr val="bg1"/>
                        </a:solidFill>
                      </a:endParaRPr>
                    </a:p>
                  </a:txBody>
                  <a:tcPr anchor="ctr">
                    <a:noFill/>
                  </a:tcPr>
                </a:tc>
                <a:tc>
                  <a:txBody>
                    <a:bodyPr/>
                    <a:lstStyle/>
                    <a:p>
                      <a:pPr algn="ctr"/>
                      <a:r>
                        <a:rPr lang="en-US" sz="1200" dirty="0">
                          <a:solidFill>
                            <a:schemeClr val="bg1"/>
                          </a:solidFill>
                        </a:rPr>
                        <a:t>19%</a:t>
                      </a:r>
                    </a:p>
                  </a:txBody>
                  <a:tcPr anchor="ctr">
                    <a:noFill/>
                  </a:tcPr>
                </a:tc>
                <a:extLst>
                  <a:ext uri="{0D108BD9-81ED-4DB2-BD59-A6C34878D82A}">
                    <a16:rowId xmlns:a16="http://schemas.microsoft.com/office/drawing/2014/main" val="399659408"/>
                  </a:ext>
                </a:extLst>
              </a:tr>
              <a:tr h="124636">
                <a:tc>
                  <a:txBody>
                    <a:bodyPr/>
                    <a:lstStyle/>
                    <a:p>
                      <a:r>
                        <a:rPr lang="en-US" sz="1200" b="0" dirty="0">
                          <a:solidFill>
                            <a:schemeClr val="bg1"/>
                          </a:solidFill>
                        </a:rPr>
                        <a:t>Crafts chain stores</a:t>
                      </a:r>
                    </a:p>
                  </a:txBody>
                  <a:tcPr anchor="ctr">
                    <a:noFill/>
                  </a:tcPr>
                </a:tc>
                <a:tc>
                  <a:txBody>
                    <a:bodyPr/>
                    <a:lstStyle/>
                    <a:p>
                      <a:pPr algn="ctr"/>
                      <a:r>
                        <a:rPr lang="en-US" sz="1200" baseline="0" dirty="0">
                          <a:solidFill>
                            <a:schemeClr val="bg1"/>
                          </a:solidFill>
                        </a:rPr>
                        <a:t>12%</a:t>
                      </a:r>
                      <a:endParaRPr lang="en-US" sz="1200" baseline="30000" dirty="0">
                        <a:solidFill>
                          <a:schemeClr val="bg1"/>
                        </a:solidFill>
                      </a:endParaRPr>
                    </a:p>
                  </a:txBody>
                  <a:tcPr anchor="ctr">
                    <a:noFill/>
                  </a:tcPr>
                </a:tc>
                <a:tc>
                  <a:txBody>
                    <a:bodyPr/>
                    <a:lstStyle/>
                    <a:p>
                      <a:pPr algn="ctr"/>
                      <a:r>
                        <a:rPr lang="en-US" sz="1200" dirty="0">
                          <a:solidFill>
                            <a:schemeClr val="bg1"/>
                          </a:solidFill>
                        </a:rPr>
                        <a:t>10%</a:t>
                      </a:r>
                      <a:endParaRPr lang="en-US" sz="1200" baseline="30000" dirty="0">
                        <a:solidFill>
                          <a:schemeClr val="bg1"/>
                        </a:solidFill>
                      </a:endParaRPr>
                    </a:p>
                  </a:txBody>
                  <a:tcPr anchor="ctr">
                    <a:noFill/>
                  </a:tcPr>
                </a:tc>
                <a:tc>
                  <a:txBody>
                    <a:bodyPr/>
                    <a:lstStyle/>
                    <a:p>
                      <a:pPr algn="ctr"/>
                      <a:r>
                        <a:rPr lang="en-US" sz="1200" dirty="0">
                          <a:solidFill>
                            <a:schemeClr val="bg1"/>
                          </a:solidFill>
                        </a:rPr>
                        <a:t>15%</a:t>
                      </a:r>
                    </a:p>
                  </a:txBody>
                  <a:tcPr anchor="ctr">
                    <a:noFill/>
                  </a:tcPr>
                </a:tc>
                <a:extLst>
                  <a:ext uri="{0D108BD9-81ED-4DB2-BD59-A6C34878D82A}">
                    <a16:rowId xmlns:a16="http://schemas.microsoft.com/office/drawing/2014/main" val="2159702854"/>
                  </a:ext>
                </a:extLst>
              </a:tr>
              <a:tr h="0">
                <a:tc>
                  <a:txBody>
                    <a:bodyPr/>
                    <a:lstStyle/>
                    <a:p>
                      <a:pPr marL="0" algn="l" defTabSz="914400" rtl="0" eaLnBrk="1" latinLnBrk="0" hangingPunct="1"/>
                      <a:r>
                        <a:rPr lang="en-US" sz="1200" b="0" kern="1200" dirty="0">
                          <a:solidFill>
                            <a:schemeClr val="bg1"/>
                          </a:solidFill>
                          <a:latin typeface="+mn-lt"/>
                          <a:ea typeface="+mn-ea"/>
                          <a:cs typeface="+mn-cs"/>
                        </a:rPr>
                        <a:t>Online general retailers</a:t>
                      </a:r>
                    </a:p>
                  </a:txBody>
                  <a:tcPr anchor="ctr">
                    <a:noFill/>
                  </a:tcPr>
                </a:tc>
                <a:tc>
                  <a:txBody>
                    <a:bodyPr/>
                    <a:lstStyle/>
                    <a:p>
                      <a:pPr algn="ctr"/>
                      <a:r>
                        <a:rPr lang="en-US" sz="1200" baseline="0" dirty="0">
                          <a:solidFill>
                            <a:schemeClr val="bg1"/>
                          </a:solidFill>
                        </a:rPr>
                        <a:t>9%</a:t>
                      </a:r>
                    </a:p>
                  </a:txBody>
                  <a:tcPr anchor="ctr">
                    <a:noFill/>
                  </a:tcPr>
                </a:tc>
                <a:tc>
                  <a:txBody>
                    <a:bodyPr/>
                    <a:lstStyle/>
                    <a:p>
                      <a:pPr algn="ctr"/>
                      <a:r>
                        <a:rPr lang="en-US" sz="1200" dirty="0">
                          <a:solidFill>
                            <a:schemeClr val="bg1"/>
                          </a:solidFill>
                        </a:rPr>
                        <a:t>8%</a:t>
                      </a:r>
                    </a:p>
                  </a:txBody>
                  <a:tcPr anchor="ctr">
                    <a:noFill/>
                  </a:tcPr>
                </a:tc>
                <a:tc>
                  <a:txBody>
                    <a:bodyPr/>
                    <a:lstStyle/>
                    <a:p>
                      <a:pPr algn="ctr"/>
                      <a:r>
                        <a:rPr lang="en-US" sz="1200" dirty="0">
                          <a:solidFill>
                            <a:schemeClr val="bg1"/>
                          </a:solidFill>
                        </a:rPr>
                        <a:t>8%</a:t>
                      </a:r>
                    </a:p>
                  </a:txBody>
                  <a:tcPr anchor="ctr">
                    <a:noFill/>
                  </a:tcPr>
                </a:tc>
                <a:extLst>
                  <a:ext uri="{0D108BD9-81ED-4DB2-BD59-A6C34878D82A}">
                    <a16:rowId xmlns:a16="http://schemas.microsoft.com/office/drawing/2014/main" val="3343760334"/>
                  </a:ext>
                </a:extLst>
              </a:tr>
              <a:tr h="0">
                <a:tc>
                  <a:txBody>
                    <a:bodyPr/>
                    <a:lstStyle/>
                    <a:p>
                      <a:r>
                        <a:rPr lang="en-US" sz="1200" b="0" dirty="0">
                          <a:solidFill>
                            <a:schemeClr val="bg1"/>
                          </a:solidFill>
                        </a:rPr>
                        <a:t>Craft stores</a:t>
                      </a:r>
                    </a:p>
                  </a:txBody>
                  <a:tcPr anchor="ctr">
                    <a:noFill/>
                  </a:tcPr>
                </a:tc>
                <a:tc>
                  <a:txBody>
                    <a:bodyPr/>
                    <a:lstStyle/>
                    <a:p>
                      <a:pPr algn="ctr"/>
                      <a:r>
                        <a:rPr lang="en-US" sz="1200" baseline="0" dirty="0">
                          <a:solidFill>
                            <a:schemeClr val="bg1"/>
                          </a:solidFill>
                        </a:rPr>
                        <a:t>5%</a:t>
                      </a: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dirty="0">
                          <a:solidFill>
                            <a:schemeClr val="bg1"/>
                          </a:solidFill>
                        </a:rPr>
                        <a:t>6%</a:t>
                      </a:r>
                    </a:p>
                  </a:txBody>
                  <a:tcPr anchor="ctr">
                    <a:noFill/>
                  </a:tcPr>
                </a:tc>
                <a:extLst>
                  <a:ext uri="{0D108BD9-81ED-4DB2-BD59-A6C34878D82A}">
                    <a16:rowId xmlns:a16="http://schemas.microsoft.com/office/drawing/2014/main" val="1260973540"/>
                  </a:ext>
                </a:extLst>
              </a:tr>
              <a:tr h="139876">
                <a:tc>
                  <a:txBody>
                    <a:bodyPr/>
                    <a:lstStyle/>
                    <a:p>
                      <a:r>
                        <a:rPr lang="en-US" sz="1200" b="0" dirty="0">
                          <a:solidFill>
                            <a:schemeClr val="bg1"/>
                          </a:solidFill>
                        </a:rPr>
                        <a:t>Mass merchandisers </a:t>
                      </a:r>
                    </a:p>
                  </a:txBody>
                  <a:tcPr anchor="ctr">
                    <a:noFill/>
                  </a:tcPr>
                </a:tc>
                <a:tc>
                  <a:txBody>
                    <a:bodyPr/>
                    <a:lstStyle/>
                    <a:p>
                      <a:pPr algn="ctr"/>
                      <a:r>
                        <a:rPr lang="en-US" sz="1200" baseline="0" dirty="0">
                          <a:solidFill>
                            <a:schemeClr val="bg1"/>
                          </a:solidFill>
                        </a:rPr>
                        <a:t>2%</a:t>
                      </a:r>
                      <a:endParaRPr lang="en-US" sz="1200" baseline="30000" dirty="0">
                        <a:solidFill>
                          <a:schemeClr val="bg1"/>
                        </a:solidFill>
                      </a:endParaRPr>
                    </a:p>
                  </a:txBody>
                  <a:tcPr anchor="ctr">
                    <a:noFill/>
                  </a:tcPr>
                </a:tc>
                <a:tc>
                  <a:txBody>
                    <a:bodyPr/>
                    <a:lstStyle/>
                    <a:p>
                      <a:pPr algn="ctr"/>
                      <a:r>
                        <a:rPr lang="en-US" sz="1200" dirty="0">
                          <a:solidFill>
                            <a:schemeClr val="bg1"/>
                          </a:solidFill>
                        </a:rPr>
                        <a:t>2%</a:t>
                      </a:r>
                      <a:endParaRPr lang="en-US" sz="1200" baseline="30000" dirty="0">
                        <a:solidFill>
                          <a:schemeClr val="bg1"/>
                        </a:solidFill>
                      </a:endParaRPr>
                    </a:p>
                  </a:txBody>
                  <a:tcPr anchor="ctr">
                    <a:noFill/>
                  </a:tcPr>
                </a:tc>
                <a:tc>
                  <a:txBody>
                    <a:bodyPr/>
                    <a:lstStyle/>
                    <a:p>
                      <a:pPr algn="ctr"/>
                      <a:r>
                        <a:rPr lang="en-US" sz="1200" dirty="0">
                          <a:solidFill>
                            <a:schemeClr val="bg1"/>
                          </a:solidFill>
                        </a:rPr>
                        <a:t>3%</a:t>
                      </a:r>
                    </a:p>
                  </a:txBody>
                  <a:tcPr anchor="ctr">
                    <a:noFill/>
                  </a:tcPr>
                </a:tc>
                <a:extLst>
                  <a:ext uri="{0D108BD9-81ED-4DB2-BD59-A6C34878D82A}">
                    <a16:rowId xmlns:a16="http://schemas.microsoft.com/office/drawing/2014/main" val="1118177052"/>
                  </a:ext>
                </a:extLst>
              </a:tr>
              <a:tr h="124636">
                <a:tc>
                  <a:txBody>
                    <a:bodyPr/>
                    <a:lstStyle/>
                    <a:p>
                      <a:r>
                        <a:rPr lang="en-US" sz="1200" b="0" dirty="0">
                          <a:solidFill>
                            <a:schemeClr val="bg1"/>
                          </a:solidFill>
                        </a:rPr>
                        <a:t>Dollar stores</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2%</a:t>
                      </a:r>
                    </a:p>
                  </a:txBody>
                  <a:tcPr anchor="ctr">
                    <a:noFill/>
                  </a:tcPr>
                </a:tc>
                <a:extLst>
                  <a:ext uri="{0D108BD9-81ED-4DB2-BD59-A6C34878D82A}">
                    <a16:rowId xmlns:a16="http://schemas.microsoft.com/office/drawing/2014/main" val="1258902560"/>
                  </a:ext>
                </a:extLst>
              </a:tr>
              <a:tr h="0">
                <a:tc>
                  <a:txBody>
                    <a:bodyPr/>
                    <a:lstStyle/>
                    <a:p>
                      <a:r>
                        <a:rPr lang="en-US" sz="1200" b="0" dirty="0">
                          <a:solidFill>
                            <a:schemeClr val="bg1"/>
                          </a:solidFill>
                        </a:rPr>
                        <a:t>Online craft stores</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939"/>
                          </a:solidFill>
                          <a:effectLst/>
                          <a:uLnTx/>
                          <a:uFillTx/>
                          <a:latin typeface="Arial"/>
                          <a:ea typeface="+mn-ea"/>
                          <a:cs typeface="+mn-cs"/>
                        </a:rPr>
                        <a:t>1%</a:t>
                      </a:r>
                    </a:p>
                  </a:txBody>
                  <a:tcPr anchor="ctr">
                    <a:noFill/>
                  </a:tcPr>
                </a:tc>
                <a:extLst>
                  <a:ext uri="{0D108BD9-81ED-4DB2-BD59-A6C34878D82A}">
                    <a16:rowId xmlns:a16="http://schemas.microsoft.com/office/drawing/2014/main" val="410731987"/>
                  </a:ext>
                </a:extLst>
              </a:tr>
              <a:tr h="185596">
                <a:tc>
                  <a:txBody>
                    <a:bodyPr/>
                    <a:lstStyle/>
                    <a:p>
                      <a:r>
                        <a:rPr lang="en-US" sz="1200" b="0" dirty="0">
                          <a:solidFill>
                            <a:schemeClr val="bg1"/>
                          </a:solidFill>
                        </a:rPr>
                        <a:t>College bookstores</a:t>
                      </a:r>
                    </a:p>
                  </a:txBody>
                  <a:tcPr anchor="ctr">
                    <a:noFill/>
                  </a:tcPr>
                </a:tc>
                <a:tc>
                  <a:txBody>
                    <a:bodyPr/>
                    <a:lstStyle/>
                    <a:p>
                      <a:pPr algn="ctr"/>
                      <a:r>
                        <a:rPr lang="en-US" sz="1200" baseline="0" dirty="0">
                          <a:solidFill>
                            <a:schemeClr val="bg1"/>
                          </a:solidFill>
                        </a:rPr>
                        <a:t>4%</a:t>
                      </a:r>
                      <a:endParaRPr lang="en-US" sz="1200" baseline="30000" dirty="0">
                        <a:solidFill>
                          <a:schemeClr val="bg1"/>
                        </a:solidFill>
                      </a:endParaRPr>
                    </a:p>
                  </a:txBody>
                  <a:tcPr anchor="ctr">
                    <a:noFill/>
                  </a:tcPr>
                </a:tc>
                <a:tc>
                  <a:txBody>
                    <a:bodyPr/>
                    <a:lstStyle/>
                    <a:p>
                      <a:pPr algn="ctr"/>
                      <a:r>
                        <a:rPr lang="en-US" sz="1200" dirty="0">
                          <a:solidFill>
                            <a:schemeClr val="bg1"/>
                          </a:solidFill>
                        </a:rPr>
                        <a:t>0%</a:t>
                      </a:r>
                      <a:endParaRPr lang="en-US" sz="1200" baseline="30000" dirty="0">
                        <a:solidFill>
                          <a:schemeClr val="bg1"/>
                        </a:solidFill>
                      </a:endParaRPr>
                    </a:p>
                  </a:txBody>
                  <a:tcPr anchor="ctr">
                    <a:noFill/>
                  </a:tcPr>
                </a:tc>
                <a:tc>
                  <a:txBody>
                    <a:bodyPr/>
                    <a:lstStyle/>
                    <a:p>
                      <a:pPr algn="ctr"/>
                      <a:r>
                        <a:rPr lang="en-US" sz="1200" dirty="0">
                          <a:solidFill>
                            <a:schemeClr val="bg1"/>
                          </a:solidFill>
                        </a:rPr>
                        <a:t>0%</a:t>
                      </a:r>
                    </a:p>
                  </a:txBody>
                  <a:tcPr anchor="ctr">
                    <a:noFill/>
                  </a:tcPr>
                </a:tc>
                <a:extLst>
                  <a:ext uri="{0D108BD9-81ED-4DB2-BD59-A6C34878D82A}">
                    <a16:rowId xmlns:a16="http://schemas.microsoft.com/office/drawing/2014/main" val="2245520876"/>
                  </a:ext>
                </a:extLst>
              </a:tr>
              <a:tr h="139876">
                <a:tc>
                  <a:txBody>
                    <a:bodyPr/>
                    <a:lstStyle/>
                    <a:p>
                      <a:r>
                        <a:rPr lang="en-US" sz="1200" b="0" dirty="0">
                          <a:solidFill>
                            <a:schemeClr val="bg1"/>
                          </a:solidFill>
                        </a:rPr>
                        <a:t>Other</a:t>
                      </a:r>
                    </a:p>
                  </a:txBody>
                  <a:tcPr anchor="ctr">
                    <a:noFill/>
                  </a:tcPr>
                </a:tc>
                <a:tc>
                  <a:txBody>
                    <a:bodyPr/>
                    <a:lstStyle/>
                    <a:p>
                      <a:pPr algn="ctr"/>
                      <a:r>
                        <a:rPr lang="en-US" sz="1200" baseline="0" dirty="0">
                          <a:solidFill>
                            <a:schemeClr val="bg1"/>
                          </a:solidFill>
                        </a:rPr>
                        <a:t>2%</a:t>
                      </a:r>
                      <a:endParaRPr lang="en-US" sz="1200" baseline="30000" dirty="0">
                        <a:solidFill>
                          <a:schemeClr val="bg1"/>
                        </a:solidFill>
                      </a:endParaRPr>
                    </a:p>
                  </a:txBody>
                  <a:tcPr anchor="ctr">
                    <a:noFill/>
                  </a:tcPr>
                </a:tc>
                <a:tc>
                  <a:txBody>
                    <a:bodyPr/>
                    <a:lstStyle/>
                    <a:p>
                      <a:pPr algn="ctr"/>
                      <a:r>
                        <a:rPr lang="en-US" sz="1200" dirty="0">
                          <a:solidFill>
                            <a:schemeClr val="bg1"/>
                          </a:solidFill>
                        </a:rPr>
                        <a:t>6%</a:t>
                      </a:r>
                      <a:endParaRPr lang="en-US" sz="1200" baseline="30000"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extLst>
                  <a:ext uri="{0D108BD9-81ED-4DB2-BD59-A6C34878D82A}">
                    <a16:rowId xmlns:a16="http://schemas.microsoft.com/office/drawing/2014/main" val="3241140402"/>
                  </a:ext>
                </a:extLst>
              </a:tr>
              <a:tr h="306132">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700</a:t>
                      </a:r>
                    </a:p>
                  </a:txBody>
                  <a:tcPr anchor="ctr">
                    <a:noFill/>
                  </a:tcPr>
                </a:tc>
                <a:tc>
                  <a:txBody>
                    <a:bodyPr/>
                    <a:lstStyle/>
                    <a:p>
                      <a:pPr algn="ctr"/>
                      <a:r>
                        <a:rPr lang="en-US" sz="1200" dirty="0">
                          <a:solidFill>
                            <a:schemeClr val="bg1"/>
                          </a:solidFill>
                        </a:rPr>
                        <a:t>639</a:t>
                      </a:r>
                    </a:p>
                  </a:txBody>
                  <a:tcPr anchor="ctr">
                    <a:noFill/>
                  </a:tcPr>
                </a:tc>
                <a:tc>
                  <a:txBody>
                    <a:bodyPr/>
                    <a:lstStyle/>
                    <a:p>
                      <a:pPr algn="ctr"/>
                      <a:r>
                        <a:rPr lang="en-US" sz="1200" dirty="0">
                          <a:solidFill>
                            <a:schemeClr val="bg1"/>
                          </a:solidFill>
                        </a:rPr>
                        <a:t>5,518</a:t>
                      </a:r>
                    </a:p>
                  </a:txBody>
                  <a:tcPr anchor="ctr">
                    <a:noFill/>
                  </a:tcPr>
                </a:tc>
                <a:extLst>
                  <a:ext uri="{0D108BD9-81ED-4DB2-BD59-A6C34878D82A}">
                    <a16:rowId xmlns:a16="http://schemas.microsoft.com/office/drawing/2014/main" val="3624663771"/>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72390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solidFill>
                  <a:schemeClr val="bg1"/>
                </a:solidFill>
              </a:rPr>
              <a:t>25. Approximately what % of your art supplies spending in the past 12 months was at each kind of store?</a:t>
            </a:r>
          </a:p>
        </p:txBody>
      </p:sp>
      <p:sp>
        <p:nvSpPr>
          <p:cNvPr id="5" name="Slide Number Placeholder 1">
            <a:extLst>
              <a:ext uri="{FF2B5EF4-FFF2-40B4-BE49-F238E27FC236}">
                <a16:creationId xmlns:a16="http://schemas.microsoft.com/office/drawing/2014/main" id="{E43B6369-5BD9-40D8-BDEC-3B1BB92C72D2}"/>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74</a:t>
            </a:fld>
            <a:endParaRPr lang="en-US" dirty="0"/>
          </a:p>
        </p:txBody>
      </p:sp>
      <p:sp>
        <p:nvSpPr>
          <p:cNvPr id="7" name="TextBox 6">
            <a:extLst>
              <a:ext uri="{FF2B5EF4-FFF2-40B4-BE49-F238E27FC236}">
                <a16:creationId xmlns:a16="http://schemas.microsoft.com/office/drawing/2014/main" id="{C7A01CB1-D97B-4698-802F-61765C3114F7}"/>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5602496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Important Art Store Features – U.S.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High-quality products are rated a “very important” feature of art supply stores by the largest percentage of U.S. artists, followed by reasonable prices and wide selection.</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75</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2438400"/>
          <a:ext cx="3947611" cy="3758565"/>
        </p:xfrm>
        <a:graphic>
          <a:graphicData uri="http://schemas.openxmlformats.org/drawingml/2006/table">
            <a:tbl>
              <a:tblPr firstRow="1" bandRow="1">
                <a:tableStyleId>{5940675A-B579-460E-94D1-54222C63F5DA}</a:tableStyleId>
              </a:tblPr>
              <a:tblGrid>
                <a:gridCol w="2343235">
                  <a:extLst>
                    <a:ext uri="{9D8B030D-6E8A-4147-A177-3AD203B41FA5}">
                      <a16:colId xmlns:a16="http://schemas.microsoft.com/office/drawing/2014/main" val="970495069"/>
                    </a:ext>
                  </a:extLst>
                </a:gridCol>
                <a:gridCol w="802188">
                  <a:extLst>
                    <a:ext uri="{9D8B030D-6E8A-4147-A177-3AD203B41FA5}">
                      <a16:colId xmlns:a16="http://schemas.microsoft.com/office/drawing/2014/main" val="804559722"/>
                    </a:ext>
                  </a:extLst>
                </a:gridCol>
                <a:gridCol w="802188">
                  <a:extLst>
                    <a:ext uri="{9D8B030D-6E8A-4147-A177-3AD203B41FA5}">
                      <a16:colId xmlns:a16="http://schemas.microsoft.com/office/drawing/2014/main" val="1514445244"/>
                    </a:ext>
                  </a:extLst>
                </a:gridCol>
              </a:tblGrid>
              <a:tr h="0">
                <a:tc>
                  <a:txBody>
                    <a:bodyPr/>
                    <a:lstStyle/>
                    <a:p>
                      <a:endParaRPr lang="en-US" sz="1200" b="1" dirty="0">
                        <a:solidFill>
                          <a:schemeClr val="bg1"/>
                        </a:solidFill>
                      </a:endParaRPr>
                    </a:p>
                  </a:txBody>
                  <a:tcP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High-quality products</a:t>
                      </a:r>
                    </a:p>
                  </a:txBody>
                  <a:tcPr marL="9525" marR="9525" marT="9525" marB="0" anchor="ctr"/>
                </a:tc>
                <a:tc>
                  <a:txBody>
                    <a:bodyPr/>
                    <a:lstStyle/>
                    <a:p>
                      <a:pPr algn="ctr"/>
                      <a:r>
                        <a:rPr lang="en-US" sz="1000" dirty="0">
                          <a:solidFill>
                            <a:schemeClr val="bg1"/>
                          </a:solidFill>
                        </a:rPr>
                        <a:t>89%</a:t>
                      </a:r>
                    </a:p>
                  </a:txBody>
                  <a:tcPr/>
                </a:tc>
                <a:tc>
                  <a:txBody>
                    <a:bodyPr/>
                    <a:lstStyle/>
                    <a:p>
                      <a:pPr algn="ctr" fontAlgn="b"/>
                      <a:r>
                        <a:rPr lang="en-US" sz="1100" b="0" i="0" u="none" strike="noStrike" dirty="0">
                          <a:solidFill>
                            <a:srgbClr val="000000"/>
                          </a:solidFill>
                          <a:effectLst/>
                          <a:latin typeface="Calibri" panose="020F0502020204030204" pitchFamily="34" charset="0"/>
                        </a:rPr>
                        <a:t>87%</a:t>
                      </a:r>
                    </a:p>
                  </a:txBody>
                  <a:tcPr marL="9525" marR="9525" marT="9525" marB="0" anchor="ctr"/>
                </a:tc>
                <a:extLst>
                  <a:ext uri="{0D108BD9-81ED-4DB2-BD59-A6C34878D82A}">
                    <a16:rowId xmlns:a16="http://schemas.microsoft.com/office/drawing/2014/main" val="3269944418"/>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Reasonable prices</a:t>
                      </a:r>
                    </a:p>
                  </a:txBody>
                  <a:tcPr marL="9525" marR="9525" marT="9525" marB="0" anchor="ctr"/>
                </a:tc>
                <a:tc>
                  <a:txBody>
                    <a:bodyPr/>
                    <a:lstStyle/>
                    <a:p>
                      <a:pPr algn="ctr"/>
                      <a:r>
                        <a:rPr lang="en-US" sz="1000" dirty="0">
                          <a:solidFill>
                            <a:schemeClr val="bg1"/>
                          </a:solidFill>
                        </a:rPr>
                        <a:t>83%</a:t>
                      </a:r>
                    </a:p>
                  </a:txBody>
                  <a:tcPr/>
                </a:tc>
                <a:tc>
                  <a:txBody>
                    <a:bodyPr/>
                    <a:lstStyle/>
                    <a:p>
                      <a:pPr algn="ctr" fontAlgn="b"/>
                      <a:r>
                        <a:rPr lang="en-US" sz="1100" b="0" i="0" u="none" strike="noStrike" dirty="0">
                          <a:solidFill>
                            <a:srgbClr val="000000"/>
                          </a:solidFill>
                          <a:effectLst/>
                          <a:latin typeface="Calibri" panose="020F0502020204030204" pitchFamily="34" charset="0"/>
                        </a:rPr>
                        <a:t>82%</a:t>
                      </a:r>
                    </a:p>
                  </a:txBody>
                  <a:tcPr marL="9525" marR="9525" marT="9525" marB="0" anchor="ctr"/>
                </a:tc>
                <a:extLst>
                  <a:ext uri="{0D108BD9-81ED-4DB2-BD59-A6C34878D82A}">
                    <a16:rowId xmlns:a16="http://schemas.microsoft.com/office/drawing/2014/main" val="174580785"/>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Wide selection of art supplies</a:t>
                      </a:r>
                    </a:p>
                  </a:txBody>
                  <a:tcPr marL="9525" marR="9525" marT="9525" marB="0" anchor="ctr"/>
                </a:tc>
                <a:tc>
                  <a:txBody>
                    <a:bodyPr/>
                    <a:lstStyle/>
                    <a:p>
                      <a:pPr algn="ctr"/>
                      <a:r>
                        <a:rPr lang="en-US" sz="1000" dirty="0">
                          <a:solidFill>
                            <a:schemeClr val="bg1"/>
                          </a:solidFill>
                        </a:rPr>
                        <a:t>84%</a:t>
                      </a:r>
                    </a:p>
                  </a:txBody>
                  <a:tcPr/>
                </a:tc>
                <a:tc>
                  <a:txBody>
                    <a:bodyPr/>
                    <a:lstStyle/>
                    <a:p>
                      <a:pPr algn="ctr" fontAlgn="b"/>
                      <a:r>
                        <a:rPr lang="en-US" sz="11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3142909537"/>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Staff is knowledgeable</a:t>
                      </a:r>
                    </a:p>
                  </a:txBody>
                  <a:tcPr marL="9525" marR="9525" marT="9525" marB="0" anchor="ctr"/>
                </a:tc>
                <a:tc>
                  <a:txBody>
                    <a:bodyPr/>
                    <a:lstStyle/>
                    <a:p>
                      <a:pPr algn="ctr"/>
                      <a:r>
                        <a:rPr lang="en-US" sz="1000" dirty="0">
                          <a:solidFill>
                            <a:schemeClr val="bg1"/>
                          </a:solidFill>
                        </a:rPr>
                        <a:t>76%</a:t>
                      </a:r>
                    </a:p>
                  </a:txBody>
                  <a:tcPr/>
                </a:tc>
                <a:tc>
                  <a:txBody>
                    <a:bodyPr/>
                    <a:lstStyle/>
                    <a:p>
                      <a:pPr algn="ctr" fontAlgn="b"/>
                      <a:r>
                        <a:rPr lang="en-US" sz="1100" b="0" i="0" u="none" strike="noStrike" dirty="0">
                          <a:solidFill>
                            <a:srgbClr val="000000"/>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4238490599"/>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Store is well-organized</a:t>
                      </a:r>
                    </a:p>
                  </a:txBody>
                  <a:tcPr marL="9525" marR="9525" marT="9525" marB="0" anchor="ctr"/>
                </a:tc>
                <a:tc>
                  <a:txBody>
                    <a:bodyPr/>
                    <a:lstStyle/>
                    <a:p>
                      <a:pPr algn="ctr"/>
                      <a:r>
                        <a:rPr lang="en-US" sz="1000" dirty="0">
                          <a:solidFill>
                            <a:schemeClr val="bg1"/>
                          </a:solidFill>
                        </a:rPr>
                        <a:t>69%</a:t>
                      </a:r>
                    </a:p>
                  </a:txBody>
                  <a:tcPr/>
                </a:tc>
                <a:tc>
                  <a:txBody>
                    <a:bodyPr/>
                    <a:lstStyle/>
                    <a:p>
                      <a:pPr algn="ctr" fontAlgn="b"/>
                      <a:r>
                        <a:rPr lang="en-US" sz="1100" b="0" i="0" u="none" strike="noStrike" dirty="0">
                          <a:solidFill>
                            <a:srgbClr val="000000"/>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4226228855"/>
                  </a:ext>
                </a:extLst>
              </a:tr>
              <a:tr h="160606">
                <a:tc>
                  <a:txBody>
                    <a:bodyPr/>
                    <a:lstStyle/>
                    <a:p>
                      <a:pPr marL="0" algn="l" defTabSz="914400" rtl="0" eaLnBrk="1" fontAlgn="b" latinLnBrk="0" hangingPunct="1"/>
                      <a:r>
                        <a:rPr lang="en-US" sz="1000" b="1" kern="1200" dirty="0">
                          <a:solidFill>
                            <a:schemeClr val="bg1"/>
                          </a:solidFill>
                          <a:latin typeface="+mn-lt"/>
                          <a:ea typeface="+mn-ea"/>
                          <a:cs typeface="+mn-cs"/>
                        </a:rPr>
                        <a:t>Staff is friendly</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68%</a:t>
                      </a:r>
                    </a:p>
                  </a:txBody>
                  <a:tcPr/>
                </a:tc>
                <a:tc>
                  <a:txBody>
                    <a:bodyPr/>
                    <a:lstStyle/>
                    <a:p>
                      <a:pPr algn="ctr" fontAlgn="b"/>
                      <a:r>
                        <a:rPr lang="en-US" sz="1100" b="0" i="0" u="none" strike="noStrike" dirty="0">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2516877013"/>
                  </a:ext>
                </a:extLst>
              </a:tr>
              <a:tr h="145366">
                <a:tc>
                  <a:txBody>
                    <a:bodyPr/>
                    <a:lstStyle/>
                    <a:p>
                      <a:pPr marL="0" algn="l" defTabSz="914400" rtl="0" eaLnBrk="1" fontAlgn="b" latinLnBrk="0" hangingPunct="1"/>
                      <a:r>
                        <a:rPr lang="en-US" sz="1000" b="1" kern="1200" dirty="0">
                          <a:solidFill>
                            <a:schemeClr val="bg1"/>
                          </a:solidFill>
                          <a:latin typeface="+mn-lt"/>
                          <a:ea typeface="+mn-ea"/>
                          <a:cs typeface="+mn-cs"/>
                        </a:rPr>
                        <a:t>Product selection fits all of my creative activities</a:t>
                      </a:r>
                    </a:p>
                  </a:txBody>
                  <a:tcPr marL="9525" marR="9525" marT="9525" marB="0" anchor="ctr"/>
                </a:tc>
                <a:tc>
                  <a:txBody>
                    <a:bodyPr/>
                    <a:lstStyle/>
                    <a:p>
                      <a:pPr algn="ctr"/>
                      <a:r>
                        <a:rPr lang="en-US" sz="1000" dirty="0">
                          <a:solidFill>
                            <a:schemeClr val="bg1"/>
                          </a:solidFill>
                        </a:rPr>
                        <a:t>70%</a:t>
                      </a:r>
                    </a:p>
                  </a:txBody>
                  <a:tcPr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94235235"/>
                  </a:ext>
                </a:extLst>
              </a:tr>
              <a:tr h="130126">
                <a:tc>
                  <a:txBody>
                    <a:bodyPr/>
                    <a:lstStyle/>
                    <a:p>
                      <a:pPr marL="0" algn="l" defTabSz="914400" rtl="0" eaLnBrk="1" fontAlgn="b" latinLnBrk="0" hangingPunct="1"/>
                      <a:r>
                        <a:rPr lang="en-US" sz="1000" b="1" kern="1200" dirty="0">
                          <a:solidFill>
                            <a:schemeClr val="bg1"/>
                          </a:solidFill>
                          <a:latin typeface="+mn-lt"/>
                          <a:ea typeface="+mn-ea"/>
                          <a:cs typeface="+mn-cs"/>
                        </a:rPr>
                        <a:t>Special offers and coupons</a:t>
                      </a:r>
                    </a:p>
                  </a:txBody>
                  <a:tcPr marL="9525" marR="9525" marT="9525" marB="0" anchor="ctr"/>
                </a:tc>
                <a:tc>
                  <a:txBody>
                    <a:bodyPr/>
                    <a:lstStyle/>
                    <a:p>
                      <a:pPr algn="ctr"/>
                      <a:r>
                        <a:rPr lang="en-US" sz="1000" dirty="0">
                          <a:solidFill>
                            <a:schemeClr val="bg1"/>
                          </a:solidFill>
                        </a:rPr>
                        <a:t>57%</a:t>
                      </a:r>
                    </a:p>
                  </a:txBody>
                  <a:tcPr/>
                </a:tc>
                <a:tc>
                  <a:txBody>
                    <a:bodyPr/>
                    <a:lstStyle/>
                    <a:p>
                      <a:pPr algn="ctr" fontAlgn="b"/>
                      <a:r>
                        <a:rPr lang="en-US" sz="1100" b="0" i="0" u="none" strike="noStrike" dirty="0">
                          <a:solidFill>
                            <a:srgbClr val="000000"/>
                          </a:solidFill>
                          <a:effectLst/>
                          <a:latin typeface="Calibri" panose="020F0502020204030204" pitchFamily="34" charset="0"/>
                        </a:rPr>
                        <a:t>61%</a:t>
                      </a:r>
                    </a:p>
                  </a:txBody>
                  <a:tcPr marL="9525" marR="9525" marT="9525" marB="0" anchor="ctr"/>
                </a:tc>
                <a:extLst>
                  <a:ext uri="{0D108BD9-81ED-4DB2-BD59-A6C34878D82A}">
                    <a16:rowId xmlns:a16="http://schemas.microsoft.com/office/drawing/2014/main" val="2712825044"/>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Convenient location and parking</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55%</a:t>
                      </a:r>
                    </a:p>
                  </a:txBody>
                  <a:tcPr anchor="ctr"/>
                </a:tc>
                <a:tc>
                  <a:txBody>
                    <a:bodyPr/>
                    <a:lstStyle/>
                    <a:p>
                      <a:pPr algn="ctr" fontAlgn="b"/>
                      <a:r>
                        <a:rPr lang="en-US" sz="1100" b="0" i="0" u="none" strike="noStrike" dirty="0">
                          <a:solidFill>
                            <a:srgbClr val="000000"/>
                          </a:solidFill>
                          <a:effectLst/>
                          <a:latin typeface="Calibri" panose="020F0502020204030204" pitchFamily="34" charset="0"/>
                        </a:rPr>
                        <a:t>54%</a:t>
                      </a:r>
                    </a:p>
                  </a:txBody>
                  <a:tcPr marL="9525" marR="9525" marT="9525" marB="0" anchor="ctr"/>
                </a:tc>
                <a:extLst>
                  <a:ext uri="{0D108BD9-81ED-4DB2-BD59-A6C34878D82A}">
                    <a16:rowId xmlns:a16="http://schemas.microsoft.com/office/drawing/2014/main" val="2068766838"/>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Store is clean</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50%</a:t>
                      </a:r>
                    </a:p>
                  </a:txBody>
                  <a:tcPr anchor="ctr"/>
                </a:tc>
                <a:tc>
                  <a:txBody>
                    <a:bodyPr/>
                    <a:lstStyle/>
                    <a:p>
                      <a:pPr algn="ctr" fontAlgn="b"/>
                      <a:r>
                        <a:rPr lang="en-US" sz="1100" b="0" i="0" u="none" strike="noStrike" dirty="0">
                          <a:solidFill>
                            <a:srgbClr val="000000"/>
                          </a:solidFill>
                          <a:effectLst/>
                          <a:latin typeface="Calibri" panose="020F0502020204030204" pitchFamily="34" charset="0"/>
                        </a:rPr>
                        <a:t>53%</a:t>
                      </a:r>
                    </a:p>
                  </a:txBody>
                  <a:tcPr marL="9525" marR="9525" marT="9525" marB="0" anchor="ctr"/>
                </a:tc>
                <a:extLst>
                  <a:ext uri="{0D108BD9-81ED-4DB2-BD59-A6C34878D82A}">
                    <a16:rowId xmlns:a16="http://schemas.microsoft.com/office/drawing/2014/main" val="3248938045"/>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Store feels like part of the community </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93939"/>
                          </a:solidFill>
                          <a:effectLst/>
                          <a:uLnTx/>
                          <a:uFillTx/>
                          <a:latin typeface="Arial"/>
                          <a:ea typeface="+mn-ea"/>
                          <a:cs typeface="+mn-cs"/>
                        </a:rPr>
                        <a:t>41%</a:t>
                      </a:r>
                    </a:p>
                  </a:txBody>
                  <a:tcPr/>
                </a:tc>
                <a:tc>
                  <a:txBody>
                    <a:bodyPr/>
                    <a:lstStyle/>
                    <a:p>
                      <a:pPr algn="ctr" fontAlgn="b"/>
                      <a:r>
                        <a:rPr lang="en-US" sz="11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949953466"/>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Store is open evenings</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93939"/>
                          </a:solidFill>
                          <a:effectLst/>
                          <a:uLnTx/>
                          <a:uFillTx/>
                          <a:latin typeface="Arial"/>
                          <a:ea typeface="+mn-ea"/>
                          <a:cs typeface="+mn-cs"/>
                        </a:rPr>
                        <a:t>41%</a:t>
                      </a:r>
                    </a:p>
                  </a:txBody>
                  <a:tcPr/>
                </a:tc>
                <a:tc>
                  <a:txBody>
                    <a:bodyPr/>
                    <a:lstStyle/>
                    <a:p>
                      <a:pPr algn="ctr" fontAlgn="b"/>
                      <a:r>
                        <a:rPr lang="en-US" sz="1100" b="0" i="0" u="none" strike="noStrike" dirty="0">
                          <a:solidFill>
                            <a:srgbClr val="000000"/>
                          </a:solidFill>
                          <a:effectLst/>
                          <a:latin typeface="Calibri" panose="020F0502020204030204" pitchFamily="34" charset="0"/>
                        </a:rPr>
                        <a:t>39%</a:t>
                      </a:r>
                    </a:p>
                  </a:txBody>
                  <a:tcPr marL="9525" marR="9525" marT="9525" marB="0" anchor="ctr"/>
                </a:tc>
                <a:extLst>
                  <a:ext uri="{0D108BD9-81ED-4DB2-BD59-A6C34878D82A}">
                    <a16:rowId xmlns:a16="http://schemas.microsoft.com/office/drawing/2014/main" val="2128697687"/>
                  </a:ext>
                </a:extLst>
              </a:tr>
              <a:tr h="145366">
                <a:tc>
                  <a:txBody>
                    <a:bodyPr/>
                    <a:lstStyle/>
                    <a:p>
                      <a:pPr marL="0" algn="l" defTabSz="914400" rtl="0" eaLnBrk="1" fontAlgn="b" latinLnBrk="0" hangingPunct="1"/>
                      <a:r>
                        <a:rPr lang="en-US" sz="1000" b="1" kern="1200" dirty="0">
                          <a:solidFill>
                            <a:schemeClr val="bg1"/>
                          </a:solidFill>
                          <a:latin typeface="+mn-lt"/>
                          <a:ea typeface="+mn-ea"/>
                          <a:cs typeface="+mn-cs"/>
                        </a:rPr>
                        <a:t>Checkout process is quick</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93939"/>
                          </a:solidFill>
                          <a:effectLst/>
                          <a:uLnTx/>
                          <a:uFillTx/>
                          <a:latin typeface="Arial"/>
                          <a:ea typeface="+mn-ea"/>
                          <a:cs typeface="+mn-cs"/>
                        </a:rPr>
                        <a:t>38%</a:t>
                      </a:r>
                    </a:p>
                  </a:txBody>
                  <a:tcPr/>
                </a:tc>
                <a:tc>
                  <a:txBody>
                    <a:bodyPr/>
                    <a:lstStyle/>
                    <a:p>
                      <a:pPr algn="ctr" fontAlgn="b"/>
                      <a:r>
                        <a:rPr lang="en-US" sz="1100" b="0" i="0" u="none" strike="noStrike" dirty="0">
                          <a:solidFill>
                            <a:srgbClr val="000000"/>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3678570858"/>
                  </a:ext>
                </a:extLst>
              </a:tr>
              <a:tr h="145366">
                <a:tc>
                  <a:txBody>
                    <a:bodyPr/>
                    <a:lstStyle/>
                    <a:p>
                      <a:pPr marL="0" algn="l" defTabSz="914400" rtl="0" eaLnBrk="1" fontAlgn="b" latinLnBrk="0" hangingPunct="1"/>
                      <a:r>
                        <a:rPr lang="en-US" sz="1000" b="1" kern="1200" dirty="0">
                          <a:solidFill>
                            <a:schemeClr val="bg1"/>
                          </a:solidFill>
                          <a:latin typeface="+mn-lt"/>
                          <a:ea typeface="+mn-ea"/>
                          <a:cs typeface="+mn-cs"/>
                        </a:rPr>
                        <a:t> Store offers classes and demos </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22%</a:t>
                      </a:r>
                    </a:p>
                  </a:txBody>
                  <a:tcPr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596203755"/>
                  </a:ext>
                </a:extLst>
              </a:tr>
            </a:tbl>
          </a:graphicData>
        </a:graphic>
      </p:graphicFrame>
      <p:sp>
        <p:nvSpPr>
          <p:cNvPr id="8" name="TextBox 7">
            <a:extLst>
              <a:ext uri="{FF2B5EF4-FFF2-40B4-BE49-F238E27FC236}">
                <a16:creationId xmlns:a16="http://schemas.microsoft.com/office/drawing/2014/main" id="{42B079C5-F4BE-497E-9F23-D403C81B7F85}"/>
              </a:ext>
            </a:extLst>
          </p:cNvPr>
          <p:cNvSpPr txBox="1"/>
          <p:nvPr/>
        </p:nvSpPr>
        <p:spPr>
          <a:xfrm>
            <a:off x="1600200" y="6248400"/>
            <a:ext cx="3576620" cy="400110"/>
          </a:xfrm>
          <a:prstGeom prst="rect">
            <a:avLst/>
          </a:prstGeom>
          <a:noFill/>
        </p:spPr>
        <p:txBody>
          <a:bodyPr wrap="square" rtlCol="0">
            <a:spAutoFit/>
          </a:bodyPr>
          <a:lstStyle/>
          <a:p>
            <a:r>
              <a:rPr lang="en-US" sz="1000" dirty="0">
                <a:solidFill>
                  <a:schemeClr val="bg1"/>
                </a:solidFill>
              </a:rPr>
              <a:t>% “Very Important”</a:t>
            </a:r>
          </a:p>
          <a:p>
            <a:endParaRPr lang="en-US" sz="1000" dirty="0">
              <a:solidFill>
                <a:schemeClr val="bg1"/>
              </a:solidFill>
            </a:endParaRPr>
          </a:p>
        </p:txBody>
      </p:sp>
    </p:spTree>
    <p:extLst>
      <p:ext uri="{BB962C8B-B14F-4D97-AF65-F5344CB8AC3E}">
        <p14:creationId xmlns:p14="http://schemas.microsoft.com/office/powerpoint/2010/main" val="37345408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Important Art Store Features – Canada</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Knowledgeable staff supplants high-quality products as the most important art supply store feature among Canadian artists.</a:t>
            </a:r>
          </a:p>
          <a:p>
            <a:pPr lvl="1">
              <a:buFont typeface="Wingdings" panose="05000000000000000000" pitchFamily="2" charset="2"/>
              <a:buChar char="Ø"/>
            </a:pPr>
            <a:r>
              <a:rPr lang="en-US" b="0" dirty="0">
                <a:solidFill>
                  <a:schemeClr val="bg1"/>
                </a:solidFill>
              </a:rPr>
              <a:t>Results are reasonably similar in 2015 and 2018.</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76</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1524000" y="2438400"/>
          <a:ext cx="3947611" cy="3758565"/>
        </p:xfrm>
        <a:graphic>
          <a:graphicData uri="http://schemas.openxmlformats.org/drawingml/2006/table">
            <a:tbl>
              <a:tblPr firstRow="1" bandRow="1">
                <a:tableStyleId>{5940675A-B579-460E-94D1-54222C63F5DA}</a:tableStyleId>
              </a:tblPr>
              <a:tblGrid>
                <a:gridCol w="2343235">
                  <a:extLst>
                    <a:ext uri="{9D8B030D-6E8A-4147-A177-3AD203B41FA5}">
                      <a16:colId xmlns:a16="http://schemas.microsoft.com/office/drawing/2014/main" val="970495069"/>
                    </a:ext>
                  </a:extLst>
                </a:gridCol>
                <a:gridCol w="802188">
                  <a:extLst>
                    <a:ext uri="{9D8B030D-6E8A-4147-A177-3AD203B41FA5}">
                      <a16:colId xmlns:a16="http://schemas.microsoft.com/office/drawing/2014/main" val="804559722"/>
                    </a:ext>
                  </a:extLst>
                </a:gridCol>
                <a:gridCol w="802188">
                  <a:extLst>
                    <a:ext uri="{9D8B030D-6E8A-4147-A177-3AD203B41FA5}">
                      <a16:colId xmlns:a16="http://schemas.microsoft.com/office/drawing/2014/main" val="1514445244"/>
                    </a:ext>
                  </a:extLst>
                </a:gridCol>
              </a:tblGrid>
              <a:tr h="0">
                <a:tc>
                  <a:txBody>
                    <a:bodyPr/>
                    <a:lstStyle/>
                    <a:p>
                      <a:endParaRPr lang="en-US" sz="1200" b="1" dirty="0">
                        <a:solidFill>
                          <a:schemeClr val="bg1"/>
                        </a:solidFill>
                      </a:endParaRPr>
                    </a:p>
                  </a:txBody>
                  <a:tcPr/>
                </a:tc>
                <a:tc>
                  <a:txBody>
                    <a:bodyPr/>
                    <a:lstStyle/>
                    <a:p>
                      <a:pPr algn="ctr"/>
                      <a:r>
                        <a:rPr lang="en-US" sz="1200" b="1" dirty="0">
                          <a:solidFill>
                            <a:schemeClr val="bg1"/>
                          </a:solidFill>
                        </a:rPr>
                        <a:t>2015</a:t>
                      </a:r>
                    </a:p>
                  </a:txBody>
                  <a:tcPr anchor="ct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High-quality products</a:t>
                      </a:r>
                    </a:p>
                  </a:txBody>
                  <a:tcPr marL="9525" marR="9525" marT="9525" marB="0" anchor="ctr"/>
                </a:tc>
                <a:tc>
                  <a:txBody>
                    <a:bodyPr/>
                    <a:lstStyle/>
                    <a:p>
                      <a:pPr algn="ctr"/>
                      <a:r>
                        <a:rPr lang="en-US" sz="1000" dirty="0">
                          <a:solidFill>
                            <a:schemeClr val="bg1"/>
                          </a:solidFill>
                        </a:rPr>
                        <a:t>85%</a:t>
                      </a:r>
                    </a:p>
                  </a:txBody>
                  <a:tcPr/>
                </a:tc>
                <a:tc>
                  <a:txBody>
                    <a:bodyPr/>
                    <a:lstStyle/>
                    <a:p>
                      <a:pPr algn="ctr" fontAlgn="b"/>
                      <a:r>
                        <a:rPr lang="en-US" sz="1100" b="0" i="0" u="none" strike="noStrike" dirty="0">
                          <a:solidFill>
                            <a:srgbClr val="000000"/>
                          </a:solidFill>
                          <a:effectLst/>
                          <a:latin typeface="Calibri" panose="020F0502020204030204" pitchFamily="34" charset="0"/>
                        </a:rPr>
                        <a:t>82%</a:t>
                      </a:r>
                    </a:p>
                  </a:txBody>
                  <a:tcPr marL="9525" marR="9525" marT="9525" marB="0" anchor="ctr"/>
                </a:tc>
                <a:extLst>
                  <a:ext uri="{0D108BD9-81ED-4DB2-BD59-A6C34878D82A}">
                    <a16:rowId xmlns:a16="http://schemas.microsoft.com/office/drawing/2014/main" val="3269944418"/>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Reasonable prices</a:t>
                      </a:r>
                    </a:p>
                  </a:txBody>
                  <a:tcPr marL="9525" marR="9525" marT="9525" marB="0" anchor="ctr"/>
                </a:tc>
                <a:tc>
                  <a:txBody>
                    <a:bodyPr/>
                    <a:lstStyle/>
                    <a:p>
                      <a:pPr algn="ctr"/>
                      <a:r>
                        <a:rPr lang="en-US" sz="1000" dirty="0">
                          <a:solidFill>
                            <a:schemeClr val="bg1"/>
                          </a:solidFill>
                        </a:rPr>
                        <a:t>84%</a:t>
                      </a:r>
                    </a:p>
                  </a:txBody>
                  <a:tcPr/>
                </a:tc>
                <a:tc>
                  <a:txBody>
                    <a:bodyPr/>
                    <a:lstStyle/>
                    <a:p>
                      <a:pPr algn="ctr" fontAlgn="b"/>
                      <a:r>
                        <a:rPr lang="en-US" sz="1100" b="0" i="0" u="none" strike="noStrike" dirty="0">
                          <a:solidFill>
                            <a:srgbClr val="000000"/>
                          </a:solidFill>
                          <a:effectLst/>
                          <a:latin typeface="Calibri" panose="020F0502020204030204" pitchFamily="34" charset="0"/>
                        </a:rPr>
                        <a:t>82%</a:t>
                      </a:r>
                    </a:p>
                  </a:txBody>
                  <a:tcPr marL="9525" marR="9525" marT="9525" marB="0" anchor="ctr"/>
                </a:tc>
                <a:extLst>
                  <a:ext uri="{0D108BD9-81ED-4DB2-BD59-A6C34878D82A}">
                    <a16:rowId xmlns:a16="http://schemas.microsoft.com/office/drawing/2014/main" val="174580785"/>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Wide selection of art supplies</a:t>
                      </a:r>
                    </a:p>
                  </a:txBody>
                  <a:tcPr marL="9525" marR="9525" marT="9525" marB="0" anchor="ctr"/>
                </a:tc>
                <a:tc>
                  <a:txBody>
                    <a:bodyPr/>
                    <a:lstStyle/>
                    <a:p>
                      <a:pPr algn="ctr"/>
                      <a:r>
                        <a:rPr lang="en-US" sz="1000" dirty="0">
                          <a:solidFill>
                            <a:schemeClr val="bg1"/>
                          </a:solidFill>
                        </a:rPr>
                        <a:t>83%</a:t>
                      </a:r>
                    </a:p>
                  </a:txBody>
                  <a:tcPr/>
                </a:tc>
                <a:tc>
                  <a:txBody>
                    <a:bodyPr/>
                    <a:lstStyle/>
                    <a:p>
                      <a:pPr algn="ctr" fontAlgn="b"/>
                      <a:r>
                        <a:rPr lang="en-US" sz="1100" b="0" i="0" u="none" strike="noStrike" dirty="0">
                          <a:solidFill>
                            <a:srgbClr val="000000"/>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3142909537"/>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Staff is knowledgeable</a:t>
                      </a:r>
                    </a:p>
                  </a:txBody>
                  <a:tcPr marL="9525" marR="9525" marT="9525" marB="0" anchor="ctr"/>
                </a:tc>
                <a:tc>
                  <a:txBody>
                    <a:bodyPr/>
                    <a:lstStyle/>
                    <a:p>
                      <a:pPr algn="ctr"/>
                      <a:r>
                        <a:rPr lang="en-US" sz="1000" dirty="0">
                          <a:solidFill>
                            <a:schemeClr val="bg1"/>
                          </a:solidFill>
                        </a:rPr>
                        <a:t>84%</a:t>
                      </a:r>
                    </a:p>
                  </a:txBody>
                  <a:tcPr/>
                </a:tc>
                <a:tc>
                  <a:txBody>
                    <a:bodyPr/>
                    <a:lstStyle/>
                    <a:p>
                      <a:pPr algn="ctr" fontAlgn="b"/>
                      <a:r>
                        <a:rPr lang="en-US" sz="1100" b="0" i="0" u="none" strike="noStrike" dirty="0">
                          <a:solidFill>
                            <a:srgbClr val="000000"/>
                          </a:solidFill>
                          <a:effectLst/>
                          <a:latin typeface="Calibri" panose="020F0502020204030204" pitchFamily="34" charset="0"/>
                        </a:rPr>
                        <a:t>86%</a:t>
                      </a:r>
                    </a:p>
                  </a:txBody>
                  <a:tcPr marL="9525" marR="9525" marT="9525" marB="0" anchor="ctr"/>
                </a:tc>
                <a:extLst>
                  <a:ext uri="{0D108BD9-81ED-4DB2-BD59-A6C34878D82A}">
                    <a16:rowId xmlns:a16="http://schemas.microsoft.com/office/drawing/2014/main" val="4238490599"/>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Store is well-organized</a:t>
                      </a:r>
                    </a:p>
                  </a:txBody>
                  <a:tcPr marL="9525" marR="9525" marT="9525" marB="0" anchor="ctr"/>
                </a:tc>
                <a:tc>
                  <a:txBody>
                    <a:bodyPr/>
                    <a:lstStyle/>
                    <a:p>
                      <a:pPr algn="ctr"/>
                      <a:r>
                        <a:rPr lang="en-US" sz="1000" dirty="0">
                          <a:solidFill>
                            <a:schemeClr val="bg1"/>
                          </a:solidFill>
                        </a:rPr>
                        <a:t>69%</a:t>
                      </a:r>
                    </a:p>
                  </a:txBody>
                  <a:tcPr/>
                </a:tc>
                <a:tc>
                  <a:txBody>
                    <a:bodyPr/>
                    <a:lstStyle/>
                    <a:p>
                      <a:pPr algn="ctr" fontAlgn="b"/>
                      <a:r>
                        <a:rPr lang="en-US" sz="1100" b="0" i="0" u="none" strike="noStrike" dirty="0">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4226228855"/>
                  </a:ext>
                </a:extLst>
              </a:tr>
              <a:tr h="160606">
                <a:tc>
                  <a:txBody>
                    <a:bodyPr/>
                    <a:lstStyle/>
                    <a:p>
                      <a:pPr marL="0" algn="l" defTabSz="914400" rtl="0" eaLnBrk="1" fontAlgn="b" latinLnBrk="0" hangingPunct="1"/>
                      <a:r>
                        <a:rPr lang="en-US" sz="1000" b="1" kern="1200" dirty="0">
                          <a:solidFill>
                            <a:schemeClr val="bg1"/>
                          </a:solidFill>
                          <a:latin typeface="+mn-lt"/>
                          <a:ea typeface="+mn-ea"/>
                          <a:cs typeface="+mn-cs"/>
                        </a:rPr>
                        <a:t>Staff is friendly</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73%</a:t>
                      </a:r>
                    </a:p>
                  </a:txBody>
                  <a:tcPr/>
                </a:tc>
                <a:tc>
                  <a:txBody>
                    <a:bodyPr/>
                    <a:lstStyle/>
                    <a:p>
                      <a:pPr algn="ctr" fontAlgn="b"/>
                      <a:r>
                        <a:rPr lang="en-US" sz="1100" b="0" i="0" u="none" strike="noStrike" dirty="0">
                          <a:solidFill>
                            <a:srgbClr val="000000"/>
                          </a:solidFill>
                          <a:effectLst/>
                          <a:latin typeface="Calibri" panose="020F0502020204030204" pitchFamily="34" charset="0"/>
                        </a:rPr>
                        <a:t>75%</a:t>
                      </a:r>
                    </a:p>
                  </a:txBody>
                  <a:tcPr marL="9525" marR="9525" marT="9525" marB="0" anchor="ctr"/>
                </a:tc>
                <a:extLst>
                  <a:ext uri="{0D108BD9-81ED-4DB2-BD59-A6C34878D82A}">
                    <a16:rowId xmlns:a16="http://schemas.microsoft.com/office/drawing/2014/main" val="2516877013"/>
                  </a:ext>
                </a:extLst>
              </a:tr>
              <a:tr h="145366">
                <a:tc>
                  <a:txBody>
                    <a:bodyPr/>
                    <a:lstStyle/>
                    <a:p>
                      <a:pPr marL="0" algn="l" defTabSz="914400" rtl="0" eaLnBrk="1" fontAlgn="b" latinLnBrk="0" hangingPunct="1"/>
                      <a:r>
                        <a:rPr lang="en-US" sz="1000" b="1" kern="1200" dirty="0">
                          <a:solidFill>
                            <a:schemeClr val="bg1"/>
                          </a:solidFill>
                          <a:latin typeface="+mn-lt"/>
                          <a:ea typeface="+mn-ea"/>
                          <a:cs typeface="+mn-cs"/>
                        </a:rPr>
                        <a:t>Product selection fits all of my creative activities</a:t>
                      </a:r>
                    </a:p>
                  </a:txBody>
                  <a:tcPr marL="9525" marR="9525" marT="9525" marB="0" anchor="ctr"/>
                </a:tc>
                <a:tc>
                  <a:txBody>
                    <a:bodyPr/>
                    <a:lstStyle/>
                    <a:p>
                      <a:pPr algn="ctr"/>
                      <a:r>
                        <a:rPr lang="en-US" sz="1000" dirty="0">
                          <a:solidFill>
                            <a:schemeClr val="bg1"/>
                          </a:solidFill>
                        </a:rPr>
                        <a:t>68%</a:t>
                      </a:r>
                    </a:p>
                  </a:txBody>
                  <a:tcPr anchor="ctr"/>
                </a:tc>
                <a:tc>
                  <a:txBody>
                    <a:bodyPr/>
                    <a:lstStyle/>
                    <a:p>
                      <a:pPr algn="ctr" fontAlgn="b"/>
                      <a:r>
                        <a:rPr lang="en-US" sz="1100" b="0" i="0" u="none" strike="noStrike" dirty="0">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1094235235"/>
                  </a:ext>
                </a:extLst>
              </a:tr>
              <a:tr h="130126">
                <a:tc>
                  <a:txBody>
                    <a:bodyPr/>
                    <a:lstStyle/>
                    <a:p>
                      <a:pPr marL="0" algn="l" defTabSz="914400" rtl="0" eaLnBrk="1" fontAlgn="b" latinLnBrk="0" hangingPunct="1"/>
                      <a:r>
                        <a:rPr lang="en-US" sz="1000" b="1" kern="1200" dirty="0">
                          <a:solidFill>
                            <a:schemeClr val="bg1"/>
                          </a:solidFill>
                          <a:latin typeface="+mn-lt"/>
                          <a:ea typeface="+mn-ea"/>
                          <a:cs typeface="+mn-cs"/>
                        </a:rPr>
                        <a:t>Special offers and coupons</a:t>
                      </a:r>
                    </a:p>
                  </a:txBody>
                  <a:tcPr marL="9525" marR="9525" marT="9525" marB="0" anchor="ctr"/>
                </a:tc>
                <a:tc>
                  <a:txBody>
                    <a:bodyPr/>
                    <a:lstStyle/>
                    <a:p>
                      <a:pPr algn="ctr"/>
                      <a:r>
                        <a:rPr lang="en-US" sz="1000" dirty="0">
                          <a:solidFill>
                            <a:schemeClr val="bg1"/>
                          </a:solidFill>
                        </a:rPr>
                        <a:t>53%</a:t>
                      </a:r>
                    </a:p>
                  </a:txBody>
                  <a:tcPr/>
                </a:tc>
                <a:tc>
                  <a:txBody>
                    <a:bodyPr/>
                    <a:lstStyle/>
                    <a:p>
                      <a:pPr algn="ctr" fontAlgn="b"/>
                      <a:r>
                        <a:rPr lang="en-US" sz="1100" b="0" i="0" u="none" strike="noStrike" dirty="0">
                          <a:solidFill>
                            <a:srgbClr val="000000"/>
                          </a:solidFill>
                          <a:effectLst/>
                          <a:latin typeface="Calibri" panose="020F0502020204030204" pitchFamily="34" charset="0"/>
                        </a:rPr>
                        <a:t>53%</a:t>
                      </a:r>
                    </a:p>
                  </a:txBody>
                  <a:tcPr marL="9525" marR="9525" marT="9525" marB="0" anchor="ctr"/>
                </a:tc>
                <a:extLst>
                  <a:ext uri="{0D108BD9-81ED-4DB2-BD59-A6C34878D82A}">
                    <a16:rowId xmlns:a16="http://schemas.microsoft.com/office/drawing/2014/main" val="2712825044"/>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Convenient location and parking</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55%</a:t>
                      </a:r>
                    </a:p>
                  </a:txBody>
                  <a:tcPr anchor="ctr"/>
                </a:tc>
                <a:tc>
                  <a:txBody>
                    <a:bodyPr/>
                    <a:lstStyle/>
                    <a:p>
                      <a:pPr algn="ctr" fontAlgn="b"/>
                      <a:r>
                        <a:rPr lang="en-US" sz="1100" b="0" i="0" u="none" strike="noStrike" dirty="0">
                          <a:solidFill>
                            <a:srgbClr val="000000"/>
                          </a:solidFill>
                          <a:effectLst/>
                          <a:latin typeface="Calibri" panose="020F0502020204030204" pitchFamily="34" charset="0"/>
                        </a:rPr>
                        <a:t>51%</a:t>
                      </a:r>
                    </a:p>
                  </a:txBody>
                  <a:tcPr marL="9525" marR="9525" marT="9525" marB="0" anchor="ctr"/>
                </a:tc>
                <a:extLst>
                  <a:ext uri="{0D108BD9-81ED-4DB2-BD59-A6C34878D82A}">
                    <a16:rowId xmlns:a16="http://schemas.microsoft.com/office/drawing/2014/main" val="2068766838"/>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Store is clean</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48%</a:t>
                      </a:r>
                    </a:p>
                  </a:txBody>
                  <a:tcPr anchor="ctr"/>
                </a:tc>
                <a:tc>
                  <a:txBody>
                    <a:bodyPr/>
                    <a:lstStyle/>
                    <a:p>
                      <a:pPr algn="ctr" fontAlgn="b"/>
                      <a:r>
                        <a:rPr lang="en-US" sz="1100" b="0" i="0" u="none" strike="noStrike" dirty="0">
                          <a:solidFill>
                            <a:srgbClr val="000000"/>
                          </a:solidFill>
                          <a:effectLst/>
                          <a:latin typeface="Calibri" panose="020F0502020204030204" pitchFamily="34" charset="0"/>
                        </a:rPr>
                        <a:t>49%</a:t>
                      </a:r>
                    </a:p>
                  </a:txBody>
                  <a:tcPr marL="9525" marR="9525" marT="9525" marB="0" anchor="ctr"/>
                </a:tc>
                <a:extLst>
                  <a:ext uri="{0D108BD9-81ED-4DB2-BD59-A6C34878D82A}">
                    <a16:rowId xmlns:a16="http://schemas.microsoft.com/office/drawing/2014/main" val="3248938045"/>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Store feels like part of the community </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93939"/>
                          </a:solidFill>
                          <a:effectLst/>
                          <a:uLnTx/>
                          <a:uFillTx/>
                          <a:latin typeface="Arial"/>
                          <a:ea typeface="+mn-ea"/>
                          <a:cs typeface="+mn-cs"/>
                        </a:rPr>
                        <a:t>46%</a:t>
                      </a:r>
                    </a:p>
                  </a:txBody>
                  <a:tcPr/>
                </a:tc>
                <a:tc>
                  <a:txBody>
                    <a:bodyPr/>
                    <a:lstStyle/>
                    <a:p>
                      <a:pPr algn="ctr" fontAlgn="b"/>
                      <a:r>
                        <a:rPr lang="en-US" sz="1100" b="0" i="0" u="none" strike="noStrike" dirty="0">
                          <a:solidFill>
                            <a:srgbClr val="000000"/>
                          </a:solidFill>
                          <a:effectLst/>
                          <a:latin typeface="Calibri" panose="020F0502020204030204" pitchFamily="34" charset="0"/>
                        </a:rPr>
                        <a:t>47%</a:t>
                      </a:r>
                    </a:p>
                  </a:txBody>
                  <a:tcPr marL="9525" marR="9525" marT="9525" marB="0" anchor="ctr"/>
                </a:tc>
                <a:extLst>
                  <a:ext uri="{0D108BD9-81ED-4DB2-BD59-A6C34878D82A}">
                    <a16:rowId xmlns:a16="http://schemas.microsoft.com/office/drawing/2014/main" val="949953466"/>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Store is open evenings</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93939"/>
                          </a:solidFill>
                          <a:effectLst/>
                          <a:uLnTx/>
                          <a:uFillTx/>
                          <a:latin typeface="Arial"/>
                          <a:ea typeface="+mn-ea"/>
                          <a:cs typeface="+mn-cs"/>
                        </a:rPr>
                        <a:t>36%</a:t>
                      </a:r>
                    </a:p>
                  </a:txBody>
                  <a:tcPr/>
                </a:tc>
                <a:tc>
                  <a:txBody>
                    <a:bodyPr/>
                    <a:lstStyle/>
                    <a:p>
                      <a:pPr algn="ctr" fontAlgn="b"/>
                      <a:r>
                        <a:rPr lang="en-US" sz="1100" b="0" i="0" u="none" strike="noStrike" dirty="0">
                          <a:solidFill>
                            <a:srgbClr val="000000"/>
                          </a:solidFill>
                          <a:effectLst/>
                          <a:latin typeface="Calibri" panose="020F0502020204030204" pitchFamily="34" charset="0"/>
                        </a:rPr>
                        <a:t>29%</a:t>
                      </a:r>
                    </a:p>
                  </a:txBody>
                  <a:tcPr marL="9525" marR="9525" marT="9525" marB="0" anchor="ctr"/>
                </a:tc>
                <a:extLst>
                  <a:ext uri="{0D108BD9-81ED-4DB2-BD59-A6C34878D82A}">
                    <a16:rowId xmlns:a16="http://schemas.microsoft.com/office/drawing/2014/main" val="2128697687"/>
                  </a:ext>
                </a:extLst>
              </a:tr>
              <a:tr h="145366">
                <a:tc>
                  <a:txBody>
                    <a:bodyPr/>
                    <a:lstStyle/>
                    <a:p>
                      <a:pPr marL="0" algn="l" defTabSz="914400" rtl="0" eaLnBrk="1" fontAlgn="b" latinLnBrk="0" hangingPunct="1"/>
                      <a:r>
                        <a:rPr lang="en-US" sz="1000" b="1" kern="1200" dirty="0">
                          <a:solidFill>
                            <a:schemeClr val="bg1"/>
                          </a:solidFill>
                          <a:latin typeface="+mn-lt"/>
                          <a:ea typeface="+mn-ea"/>
                          <a:cs typeface="+mn-cs"/>
                        </a:rPr>
                        <a:t>Checkout process is quick</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93939"/>
                          </a:solidFill>
                          <a:effectLst/>
                          <a:uLnTx/>
                          <a:uFillTx/>
                          <a:latin typeface="Arial"/>
                          <a:ea typeface="+mn-ea"/>
                          <a:cs typeface="+mn-cs"/>
                        </a:rPr>
                        <a:t>33%</a:t>
                      </a:r>
                    </a:p>
                  </a:txBody>
                  <a:tcPr/>
                </a:tc>
                <a:tc>
                  <a:txBody>
                    <a:bodyPr/>
                    <a:lstStyle/>
                    <a:p>
                      <a:pPr algn="ctr" fontAlgn="b"/>
                      <a:r>
                        <a:rPr lang="en-US" sz="1100" b="0" i="0" u="none" strike="noStrike" dirty="0">
                          <a:solidFill>
                            <a:srgbClr val="000000"/>
                          </a:solidFill>
                          <a:effectLst/>
                          <a:latin typeface="Calibri" panose="020F0502020204030204" pitchFamily="34" charset="0"/>
                        </a:rPr>
                        <a:t>32%</a:t>
                      </a:r>
                    </a:p>
                  </a:txBody>
                  <a:tcPr marL="9525" marR="9525" marT="9525" marB="0" anchor="ctr"/>
                </a:tc>
                <a:extLst>
                  <a:ext uri="{0D108BD9-81ED-4DB2-BD59-A6C34878D82A}">
                    <a16:rowId xmlns:a16="http://schemas.microsoft.com/office/drawing/2014/main" val="3678570858"/>
                  </a:ext>
                </a:extLst>
              </a:tr>
              <a:tr h="145366">
                <a:tc>
                  <a:txBody>
                    <a:bodyPr/>
                    <a:lstStyle/>
                    <a:p>
                      <a:pPr marL="0" algn="l" defTabSz="914400" rtl="0" eaLnBrk="1" fontAlgn="b" latinLnBrk="0" hangingPunct="1"/>
                      <a:r>
                        <a:rPr lang="en-US" sz="1000" b="1" kern="1200" dirty="0">
                          <a:solidFill>
                            <a:schemeClr val="bg1"/>
                          </a:solidFill>
                          <a:latin typeface="+mn-lt"/>
                          <a:ea typeface="+mn-ea"/>
                          <a:cs typeface="+mn-cs"/>
                        </a:rPr>
                        <a:t> Store offers classes and demos </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25%</a:t>
                      </a:r>
                    </a:p>
                  </a:txBody>
                  <a:tcPr anchor="ctr"/>
                </a:tc>
                <a:tc>
                  <a:txBody>
                    <a:bodyPr/>
                    <a:lstStyle/>
                    <a:p>
                      <a:pPr algn="ctr" fontAlgn="b"/>
                      <a:r>
                        <a:rPr lang="en-US" sz="1100" b="0" i="0" u="none" strike="noStrike" dirty="0">
                          <a:solidFill>
                            <a:srgbClr val="000000"/>
                          </a:solidFill>
                          <a:effectLst/>
                          <a:latin typeface="Calibri" panose="020F0502020204030204" pitchFamily="34" charset="0"/>
                        </a:rPr>
                        <a:t>30%</a:t>
                      </a:r>
                    </a:p>
                  </a:txBody>
                  <a:tcPr marL="9525" marR="9525" marT="9525" marB="0" anchor="ctr"/>
                </a:tc>
                <a:extLst>
                  <a:ext uri="{0D108BD9-81ED-4DB2-BD59-A6C34878D82A}">
                    <a16:rowId xmlns:a16="http://schemas.microsoft.com/office/drawing/2014/main" val="596203755"/>
                  </a:ext>
                </a:extLst>
              </a:tr>
            </a:tbl>
          </a:graphicData>
        </a:graphic>
      </p:graphicFrame>
      <p:sp>
        <p:nvSpPr>
          <p:cNvPr id="8" name="TextBox 7">
            <a:extLst>
              <a:ext uri="{FF2B5EF4-FFF2-40B4-BE49-F238E27FC236}">
                <a16:creationId xmlns:a16="http://schemas.microsoft.com/office/drawing/2014/main" id="{42B079C5-F4BE-497E-9F23-D403C81B7F85}"/>
              </a:ext>
            </a:extLst>
          </p:cNvPr>
          <p:cNvSpPr txBox="1"/>
          <p:nvPr/>
        </p:nvSpPr>
        <p:spPr>
          <a:xfrm>
            <a:off x="1600200" y="6248400"/>
            <a:ext cx="3576620" cy="400110"/>
          </a:xfrm>
          <a:prstGeom prst="rect">
            <a:avLst/>
          </a:prstGeom>
          <a:noFill/>
        </p:spPr>
        <p:txBody>
          <a:bodyPr wrap="square" rtlCol="0">
            <a:spAutoFit/>
          </a:bodyPr>
          <a:lstStyle/>
          <a:p>
            <a:r>
              <a:rPr lang="en-US" sz="1000" dirty="0">
                <a:solidFill>
                  <a:schemeClr val="bg1"/>
                </a:solidFill>
              </a:rPr>
              <a:t>% “Very Important”</a:t>
            </a:r>
          </a:p>
          <a:p>
            <a:endParaRPr lang="en-US" sz="1000" dirty="0">
              <a:solidFill>
                <a:schemeClr val="bg1"/>
              </a:solidFill>
            </a:endParaRPr>
          </a:p>
        </p:txBody>
      </p:sp>
    </p:spTree>
    <p:extLst>
      <p:ext uri="{BB962C8B-B14F-4D97-AF65-F5344CB8AC3E}">
        <p14:creationId xmlns:p14="http://schemas.microsoft.com/office/powerpoint/2010/main" val="20572591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760716852"/>
              </p:ext>
            </p:extLst>
          </p:nvPr>
        </p:nvGraphicFramePr>
        <p:xfrm>
          <a:off x="1066800" y="2015771"/>
          <a:ext cx="5600660" cy="4080229"/>
        </p:xfrm>
        <a:graphic>
          <a:graphicData uri="http://schemas.openxmlformats.org/drawingml/2006/table">
            <a:tbl>
              <a:tblPr firstRow="1" bandRow="1">
                <a:tableStyleId>{6E25E649-3F16-4E02-A733-19D2CDBF48F0}</a:tableStyleId>
              </a:tblPr>
              <a:tblGrid>
                <a:gridCol w="2435486">
                  <a:extLst>
                    <a:ext uri="{9D8B030D-6E8A-4147-A177-3AD203B41FA5}">
                      <a16:colId xmlns:a16="http://schemas.microsoft.com/office/drawing/2014/main" val="3124580405"/>
                    </a:ext>
                  </a:extLst>
                </a:gridCol>
                <a:gridCol w="1028741">
                  <a:extLst>
                    <a:ext uri="{9D8B030D-6E8A-4147-A177-3AD203B41FA5}">
                      <a16:colId xmlns:a16="http://schemas.microsoft.com/office/drawing/2014/main" val="3408498545"/>
                    </a:ext>
                  </a:extLst>
                </a:gridCol>
                <a:gridCol w="1028741">
                  <a:extLst>
                    <a:ext uri="{9D8B030D-6E8A-4147-A177-3AD203B41FA5}">
                      <a16:colId xmlns:a16="http://schemas.microsoft.com/office/drawing/2014/main" val="3533829055"/>
                    </a:ext>
                  </a:extLst>
                </a:gridCol>
                <a:gridCol w="1107692">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0">
                <a:tc>
                  <a:txBody>
                    <a:bodyPr/>
                    <a:lstStyle/>
                    <a:p>
                      <a:r>
                        <a:rPr lang="en-US" sz="900" b="0" dirty="0">
                          <a:solidFill>
                            <a:schemeClr val="bg1"/>
                          </a:solidFill>
                        </a:rPr>
                        <a:t>High quality products</a:t>
                      </a:r>
                    </a:p>
                  </a:txBody>
                  <a:tcPr anchor="ctr">
                    <a:noFill/>
                  </a:tcPr>
                </a:tc>
                <a:tc>
                  <a:txBody>
                    <a:bodyPr/>
                    <a:lstStyle/>
                    <a:p>
                      <a:pPr algn="ctr"/>
                      <a:r>
                        <a:rPr lang="en-US" sz="900" dirty="0">
                          <a:solidFill>
                            <a:schemeClr val="bg1"/>
                          </a:solidFill>
                        </a:rPr>
                        <a:t>85%</a:t>
                      </a:r>
                    </a:p>
                  </a:txBody>
                  <a:tcPr anchor="ctr">
                    <a:noFill/>
                  </a:tcPr>
                </a:tc>
                <a:tc>
                  <a:txBody>
                    <a:bodyPr/>
                    <a:lstStyle/>
                    <a:p>
                      <a:pPr algn="ctr"/>
                      <a:r>
                        <a:rPr lang="en-US" sz="900" dirty="0">
                          <a:solidFill>
                            <a:schemeClr val="bg1"/>
                          </a:solidFill>
                        </a:rPr>
                        <a:t>87%</a:t>
                      </a:r>
                    </a:p>
                  </a:txBody>
                  <a:tcPr anchor="ctr">
                    <a:solidFill>
                      <a:schemeClr val="bg1">
                        <a:lumMod val="20000"/>
                        <a:lumOff val="80000"/>
                      </a:schemeClr>
                    </a:solidFill>
                  </a:tcPr>
                </a:tc>
                <a:tc>
                  <a:txBody>
                    <a:bodyPr/>
                    <a:lstStyle/>
                    <a:p>
                      <a:pPr algn="ctr"/>
                      <a:r>
                        <a:rPr lang="en-US" sz="900" baseline="0" dirty="0">
                          <a:solidFill>
                            <a:schemeClr val="bg1"/>
                          </a:solidFill>
                        </a:rPr>
                        <a:t>82%</a:t>
                      </a:r>
                    </a:p>
                  </a:txBody>
                  <a:tcPr anchor="ctr">
                    <a:solidFill>
                      <a:schemeClr val="bg1">
                        <a:lumMod val="20000"/>
                        <a:lumOff val="80000"/>
                      </a:schemeClr>
                    </a:solidFill>
                  </a:tcPr>
                </a:tc>
                <a:extLst>
                  <a:ext uri="{0D108BD9-81ED-4DB2-BD59-A6C34878D82A}">
                    <a16:rowId xmlns:a16="http://schemas.microsoft.com/office/drawing/2014/main" val="4230878191"/>
                  </a:ext>
                </a:extLst>
              </a:tr>
              <a:tr h="285820">
                <a:tc>
                  <a:txBody>
                    <a:bodyPr/>
                    <a:lstStyle/>
                    <a:p>
                      <a:r>
                        <a:rPr lang="en-US" sz="900" b="0" dirty="0">
                          <a:solidFill>
                            <a:schemeClr val="bg1"/>
                          </a:solidFill>
                        </a:rPr>
                        <a:t>Reasonable prices</a:t>
                      </a:r>
                    </a:p>
                  </a:txBody>
                  <a:tcPr anchor="ctr">
                    <a:noFill/>
                  </a:tcPr>
                </a:tc>
                <a:tc>
                  <a:txBody>
                    <a:bodyPr/>
                    <a:lstStyle/>
                    <a:p>
                      <a:pPr algn="ctr"/>
                      <a:r>
                        <a:rPr lang="en-US" sz="900" dirty="0">
                          <a:solidFill>
                            <a:schemeClr val="bg1"/>
                          </a:solidFill>
                        </a:rPr>
                        <a:t>82%</a:t>
                      </a:r>
                    </a:p>
                  </a:txBody>
                  <a:tcPr anchor="ctr">
                    <a:noFill/>
                  </a:tcPr>
                </a:tc>
                <a:tc>
                  <a:txBody>
                    <a:bodyPr/>
                    <a:lstStyle/>
                    <a:p>
                      <a:pPr algn="ctr"/>
                      <a:r>
                        <a:rPr lang="en-US" sz="900" dirty="0">
                          <a:solidFill>
                            <a:schemeClr val="bg1"/>
                          </a:solidFill>
                        </a:rPr>
                        <a:t>82%</a:t>
                      </a:r>
                    </a:p>
                  </a:txBody>
                  <a:tcPr anchor="ctr">
                    <a:solidFill>
                      <a:schemeClr val="bg1">
                        <a:lumMod val="20000"/>
                        <a:lumOff val="80000"/>
                      </a:schemeClr>
                    </a:solidFill>
                  </a:tcPr>
                </a:tc>
                <a:tc>
                  <a:txBody>
                    <a:bodyPr/>
                    <a:lstStyle/>
                    <a:p>
                      <a:pPr algn="ctr"/>
                      <a:r>
                        <a:rPr lang="en-US" sz="900" baseline="0" dirty="0">
                          <a:solidFill>
                            <a:schemeClr val="bg1"/>
                          </a:solidFill>
                        </a:rPr>
                        <a:t>82%</a:t>
                      </a:r>
                    </a:p>
                  </a:txBody>
                  <a:tcPr anchor="ctr">
                    <a:solidFill>
                      <a:schemeClr val="bg1">
                        <a:lumMod val="20000"/>
                        <a:lumOff val="80000"/>
                      </a:schemeClr>
                    </a:solidFill>
                  </a:tcPr>
                </a:tc>
                <a:extLst>
                  <a:ext uri="{0D108BD9-81ED-4DB2-BD59-A6C34878D82A}">
                    <a16:rowId xmlns:a16="http://schemas.microsoft.com/office/drawing/2014/main" val="399659408"/>
                  </a:ext>
                </a:extLst>
              </a:tr>
              <a:tr h="249910">
                <a:tc>
                  <a:txBody>
                    <a:bodyPr/>
                    <a:lstStyle/>
                    <a:p>
                      <a:r>
                        <a:rPr lang="en-US" sz="900" b="0" dirty="0">
                          <a:solidFill>
                            <a:schemeClr val="bg1"/>
                          </a:solidFill>
                        </a:rPr>
                        <a:t>Wide selection of art supplies</a:t>
                      </a:r>
                    </a:p>
                  </a:txBody>
                  <a:tcPr anchor="ctr">
                    <a:noFill/>
                  </a:tcPr>
                </a:tc>
                <a:tc>
                  <a:txBody>
                    <a:bodyPr/>
                    <a:lstStyle/>
                    <a:p>
                      <a:pPr algn="ctr"/>
                      <a:r>
                        <a:rPr lang="en-US" sz="900" dirty="0">
                          <a:solidFill>
                            <a:schemeClr val="bg1"/>
                          </a:solidFill>
                        </a:rPr>
                        <a:t>81%</a:t>
                      </a:r>
                    </a:p>
                  </a:txBody>
                  <a:tcPr anchor="ctr">
                    <a:noFill/>
                  </a:tcPr>
                </a:tc>
                <a:tc>
                  <a:txBody>
                    <a:bodyPr/>
                    <a:lstStyle/>
                    <a:p>
                      <a:pPr algn="ctr"/>
                      <a:r>
                        <a:rPr lang="en-US" sz="900" dirty="0">
                          <a:solidFill>
                            <a:schemeClr val="bg1"/>
                          </a:solidFill>
                        </a:rPr>
                        <a:t>82%</a:t>
                      </a:r>
                    </a:p>
                  </a:txBody>
                  <a:tcPr anchor="ctr">
                    <a:solidFill>
                      <a:schemeClr val="bg1">
                        <a:lumMod val="20000"/>
                        <a:lumOff val="80000"/>
                      </a:schemeClr>
                    </a:solidFill>
                  </a:tcPr>
                </a:tc>
                <a:tc>
                  <a:txBody>
                    <a:bodyPr/>
                    <a:lstStyle/>
                    <a:p>
                      <a:pPr algn="ctr"/>
                      <a:r>
                        <a:rPr lang="en-US" sz="900" baseline="0" dirty="0">
                          <a:solidFill>
                            <a:schemeClr val="bg1"/>
                          </a:solidFill>
                        </a:rPr>
                        <a:t>80%</a:t>
                      </a:r>
                    </a:p>
                  </a:txBody>
                  <a:tcPr anchor="ctr">
                    <a:solidFill>
                      <a:schemeClr val="bg1">
                        <a:lumMod val="20000"/>
                        <a:lumOff val="80000"/>
                      </a:schemeClr>
                    </a:solidFill>
                  </a:tcPr>
                </a:tc>
                <a:extLst>
                  <a:ext uri="{0D108BD9-81ED-4DB2-BD59-A6C34878D82A}">
                    <a16:rowId xmlns:a16="http://schemas.microsoft.com/office/drawing/2014/main" val="2159702854"/>
                  </a:ext>
                </a:extLst>
              </a:tr>
              <a:tr h="137800">
                <a:tc>
                  <a:txBody>
                    <a:bodyPr/>
                    <a:lstStyle/>
                    <a:p>
                      <a:pPr marL="0" algn="l" defTabSz="914400" rtl="0" eaLnBrk="1" latinLnBrk="0" hangingPunct="1"/>
                      <a:r>
                        <a:rPr lang="en-US" sz="900" b="0" kern="1200" dirty="0">
                          <a:solidFill>
                            <a:schemeClr val="bg1"/>
                          </a:solidFill>
                          <a:latin typeface="+mn-lt"/>
                          <a:ea typeface="+mn-ea"/>
                          <a:cs typeface="+mn-cs"/>
                        </a:rPr>
                        <a:t>Staff is knowledgeable</a:t>
                      </a:r>
                    </a:p>
                  </a:txBody>
                  <a:tcPr anchor="ctr">
                    <a:noFill/>
                  </a:tcPr>
                </a:tc>
                <a:tc>
                  <a:txBody>
                    <a:bodyPr/>
                    <a:lstStyle/>
                    <a:p>
                      <a:pPr algn="ctr"/>
                      <a:r>
                        <a:rPr lang="en-US" sz="900" dirty="0">
                          <a:solidFill>
                            <a:schemeClr val="bg1"/>
                          </a:solidFill>
                        </a:rPr>
                        <a:t>77%</a:t>
                      </a:r>
                    </a:p>
                  </a:txBody>
                  <a:tcPr anchor="ctr">
                    <a:noFill/>
                  </a:tcPr>
                </a:tc>
                <a:tc>
                  <a:txBody>
                    <a:bodyPr/>
                    <a:lstStyle/>
                    <a:p>
                      <a:pPr algn="ctr"/>
                      <a:r>
                        <a:rPr lang="en-US" sz="900" dirty="0">
                          <a:solidFill>
                            <a:schemeClr val="bg1"/>
                          </a:solidFill>
                        </a:rPr>
                        <a:t>73%</a:t>
                      </a:r>
                    </a:p>
                  </a:txBody>
                  <a:tcPr anchor="ctr">
                    <a:solidFill>
                      <a:schemeClr val="bg1">
                        <a:lumMod val="20000"/>
                        <a:lumOff val="80000"/>
                      </a:schemeClr>
                    </a:solidFill>
                  </a:tcPr>
                </a:tc>
                <a:tc>
                  <a:txBody>
                    <a:bodyPr/>
                    <a:lstStyle/>
                    <a:p>
                      <a:pPr algn="ctr"/>
                      <a:r>
                        <a:rPr lang="en-US" sz="900" baseline="0" dirty="0">
                          <a:solidFill>
                            <a:schemeClr val="bg1"/>
                          </a:solidFill>
                        </a:rPr>
                        <a:t>86%</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900" b="0" dirty="0">
                          <a:solidFill>
                            <a:schemeClr val="bg1"/>
                          </a:solidFill>
                        </a:rPr>
                        <a:t>Store is well organized</a:t>
                      </a:r>
                    </a:p>
                  </a:txBody>
                  <a:tcPr anchor="ctr">
                    <a:noFill/>
                  </a:tcPr>
                </a:tc>
                <a:tc>
                  <a:txBody>
                    <a:bodyPr/>
                    <a:lstStyle/>
                    <a:p>
                      <a:pPr algn="ctr"/>
                      <a:r>
                        <a:rPr lang="en-US" sz="900" dirty="0">
                          <a:solidFill>
                            <a:schemeClr val="bg1"/>
                          </a:solidFill>
                        </a:rPr>
                        <a:t>72%</a:t>
                      </a:r>
                    </a:p>
                  </a:txBody>
                  <a:tcPr anchor="ctr">
                    <a:noFill/>
                  </a:tcPr>
                </a:tc>
                <a:tc>
                  <a:txBody>
                    <a:bodyPr/>
                    <a:lstStyle/>
                    <a:p>
                      <a:pPr algn="ctr"/>
                      <a:r>
                        <a:rPr lang="en-US" sz="900" dirty="0">
                          <a:solidFill>
                            <a:schemeClr val="bg1"/>
                          </a:solidFill>
                        </a:rPr>
                        <a:t>73%</a:t>
                      </a:r>
                    </a:p>
                  </a:txBody>
                  <a:tcPr anchor="ctr">
                    <a:solidFill>
                      <a:schemeClr val="bg1">
                        <a:lumMod val="20000"/>
                        <a:lumOff val="80000"/>
                      </a:schemeClr>
                    </a:solidFill>
                  </a:tcPr>
                </a:tc>
                <a:tc>
                  <a:txBody>
                    <a:bodyPr/>
                    <a:lstStyle/>
                    <a:p>
                      <a:pPr algn="ctr"/>
                      <a:r>
                        <a:rPr lang="en-US" sz="900" baseline="0" dirty="0">
                          <a:solidFill>
                            <a:schemeClr val="bg1"/>
                          </a:solidFill>
                        </a:rPr>
                        <a:t>71%</a:t>
                      </a:r>
                    </a:p>
                  </a:txBody>
                  <a:tcPr anchor="ctr">
                    <a:solidFill>
                      <a:schemeClr val="bg1">
                        <a:lumMod val="20000"/>
                        <a:lumOff val="80000"/>
                      </a:schemeClr>
                    </a:solidFill>
                  </a:tcPr>
                </a:tc>
                <a:extLst>
                  <a:ext uri="{0D108BD9-81ED-4DB2-BD59-A6C34878D82A}">
                    <a16:rowId xmlns:a16="http://schemas.microsoft.com/office/drawing/2014/main" val="1260973540"/>
                  </a:ext>
                </a:extLst>
              </a:tr>
              <a:tr h="0">
                <a:tc>
                  <a:txBody>
                    <a:bodyPr/>
                    <a:lstStyle/>
                    <a:p>
                      <a:r>
                        <a:rPr lang="en-US" sz="900" b="0" dirty="0">
                          <a:solidFill>
                            <a:schemeClr val="bg1"/>
                          </a:solidFill>
                        </a:rPr>
                        <a:t>Staff is friendly</a:t>
                      </a:r>
                    </a:p>
                  </a:txBody>
                  <a:tcPr anchor="ctr">
                    <a:noFill/>
                  </a:tcPr>
                </a:tc>
                <a:tc>
                  <a:txBody>
                    <a:bodyPr/>
                    <a:lstStyle/>
                    <a:p>
                      <a:pPr algn="ctr"/>
                      <a:r>
                        <a:rPr lang="en-US" sz="900" dirty="0">
                          <a:solidFill>
                            <a:schemeClr val="bg1"/>
                          </a:solidFill>
                        </a:rPr>
                        <a:t>71%</a:t>
                      </a:r>
                    </a:p>
                  </a:txBody>
                  <a:tcPr anchor="ctr">
                    <a:noFill/>
                  </a:tcPr>
                </a:tc>
                <a:tc>
                  <a:txBody>
                    <a:bodyPr/>
                    <a:lstStyle/>
                    <a:p>
                      <a:pPr algn="ctr"/>
                      <a:r>
                        <a:rPr lang="en-US" sz="900" dirty="0">
                          <a:solidFill>
                            <a:schemeClr val="bg1"/>
                          </a:solidFill>
                        </a:rPr>
                        <a:t>68%</a:t>
                      </a:r>
                    </a:p>
                  </a:txBody>
                  <a:tcPr anchor="ctr">
                    <a:solidFill>
                      <a:schemeClr val="bg1">
                        <a:lumMod val="20000"/>
                        <a:lumOff val="80000"/>
                      </a:schemeClr>
                    </a:solidFill>
                  </a:tcPr>
                </a:tc>
                <a:tc>
                  <a:txBody>
                    <a:bodyPr/>
                    <a:lstStyle/>
                    <a:p>
                      <a:pPr algn="ctr"/>
                      <a:r>
                        <a:rPr lang="en-US" sz="900" baseline="0" dirty="0">
                          <a:solidFill>
                            <a:schemeClr val="bg1"/>
                          </a:solidFill>
                        </a:rPr>
                        <a:t>75%</a:t>
                      </a:r>
                    </a:p>
                  </a:txBody>
                  <a:tcPr anchor="ctr">
                    <a:solidFill>
                      <a:schemeClr val="bg1">
                        <a:lumMod val="20000"/>
                        <a:lumOff val="80000"/>
                      </a:schemeClr>
                    </a:solidFill>
                  </a:tcPr>
                </a:tc>
                <a:extLst>
                  <a:ext uri="{0D108BD9-81ED-4DB2-BD59-A6C34878D82A}">
                    <a16:rowId xmlns:a16="http://schemas.microsoft.com/office/drawing/2014/main" val="1118177052"/>
                  </a:ext>
                </a:extLst>
              </a:tr>
              <a:tr h="152400">
                <a:tc>
                  <a:txBody>
                    <a:bodyPr/>
                    <a:lstStyle/>
                    <a:p>
                      <a:r>
                        <a:rPr lang="en-US" sz="900" b="0" dirty="0">
                          <a:solidFill>
                            <a:schemeClr val="bg1"/>
                          </a:solidFill>
                        </a:rPr>
                        <a:t>Product selection fits my creative activities</a:t>
                      </a:r>
                    </a:p>
                  </a:txBody>
                  <a:tcPr anchor="ctr">
                    <a:noFill/>
                  </a:tcPr>
                </a:tc>
                <a:tc>
                  <a:txBody>
                    <a:bodyPr/>
                    <a:lstStyle/>
                    <a:p>
                      <a:pPr algn="ctr"/>
                      <a:r>
                        <a:rPr lang="en-US" sz="900" dirty="0">
                          <a:solidFill>
                            <a:schemeClr val="bg1"/>
                          </a:solidFill>
                        </a:rPr>
                        <a:t>68%</a:t>
                      </a:r>
                    </a:p>
                  </a:txBody>
                  <a:tcPr anchor="ctr">
                    <a:noFill/>
                  </a:tcPr>
                </a:tc>
                <a:tc>
                  <a:txBody>
                    <a:bodyPr/>
                    <a:lstStyle/>
                    <a:p>
                      <a:pPr algn="ctr"/>
                      <a:r>
                        <a:rPr lang="en-US" sz="900" dirty="0">
                          <a:solidFill>
                            <a:schemeClr val="bg1"/>
                          </a:solidFill>
                        </a:rPr>
                        <a:t>69%</a:t>
                      </a:r>
                    </a:p>
                  </a:txBody>
                  <a:tcPr anchor="ctr">
                    <a:solidFill>
                      <a:schemeClr val="bg1">
                        <a:lumMod val="20000"/>
                        <a:lumOff val="80000"/>
                      </a:schemeClr>
                    </a:solidFill>
                  </a:tcPr>
                </a:tc>
                <a:tc>
                  <a:txBody>
                    <a:bodyPr/>
                    <a:lstStyle/>
                    <a:p>
                      <a:pPr algn="ctr"/>
                      <a:r>
                        <a:rPr lang="en-US" sz="900" baseline="0" dirty="0">
                          <a:solidFill>
                            <a:schemeClr val="bg1"/>
                          </a:solidFill>
                        </a:rPr>
                        <a:t>67%</a:t>
                      </a:r>
                    </a:p>
                  </a:txBody>
                  <a:tcPr anchor="ctr">
                    <a:solidFill>
                      <a:schemeClr val="bg1">
                        <a:lumMod val="20000"/>
                        <a:lumOff val="80000"/>
                      </a:schemeClr>
                    </a:solidFill>
                  </a:tcPr>
                </a:tc>
                <a:extLst>
                  <a:ext uri="{0D108BD9-81ED-4DB2-BD59-A6C34878D82A}">
                    <a16:rowId xmlns:a16="http://schemas.microsoft.com/office/drawing/2014/main" val="382403407"/>
                  </a:ext>
                </a:extLst>
              </a:tr>
              <a:tr h="182880">
                <a:tc>
                  <a:txBody>
                    <a:bodyPr/>
                    <a:lstStyle/>
                    <a:p>
                      <a:r>
                        <a:rPr lang="en-US" sz="900" b="0" dirty="0">
                          <a:solidFill>
                            <a:schemeClr val="bg1"/>
                          </a:solidFill>
                        </a:rPr>
                        <a:t>Special offers and coupons</a:t>
                      </a:r>
                    </a:p>
                  </a:txBody>
                  <a:tcPr anchor="ctr">
                    <a:noFill/>
                  </a:tcPr>
                </a:tc>
                <a:tc>
                  <a:txBody>
                    <a:bodyPr/>
                    <a:lstStyle/>
                    <a:p>
                      <a:pPr algn="ctr"/>
                      <a:r>
                        <a:rPr lang="en-US" sz="900" dirty="0">
                          <a:solidFill>
                            <a:schemeClr val="bg1"/>
                          </a:solidFill>
                        </a:rPr>
                        <a:t>58%</a:t>
                      </a:r>
                    </a:p>
                  </a:txBody>
                  <a:tcPr anchor="ctr">
                    <a:noFill/>
                  </a:tcPr>
                </a:tc>
                <a:tc>
                  <a:txBody>
                    <a:bodyPr/>
                    <a:lstStyle/>
                    <a:p>
                      <a:pPr algn="ctr"/>
                      <a:r>
                        <a:rPr lang="en-US" sz="900" dirty="0">
                          <a:solidFill>
                            <a:schemeClr val="bg1"/>
                          </a:solidFill>
                        </a:rPr>
                        <a:t>51%</a:t>
                      </a:r>
                    </a:p>
                  </a:txBody>
                  <a:tcPr anchor="ctr">
                    <a:solidFill>
                      <a:schemeClr val="bg1">
                        <a:lumMod val="20000"/>
                        <a:lumOff val="80000"/>
                      </a:schemeClr>
                    </a:solidFill>
                  </a:tcPr>
                </a:tc>
                <a:tc>
                  <a:txBody>
                    <a:bodyPr/>
                    <a:lstStyle/>
                    <a:p>
                      <a:pPr algn="ctr"/>
                      <a:r>
                        <a:rPr lang="en-US" sz="900" baseline="0" dirty="0">
                          <a:solidFill>
                            <a:schemeClr val="bg1"/>
                          </a:solidFill>
                        </a:rPr>
                        <a:t>63%</a:t>
                      </a:r>
                    </a:p>
                  </a:txBody>
                  <a:tcPr anchor="ctr">
                    <a:solidFill>
                      <a:schemeClr val="bg1">
                        <a:lumMod val="20000"/>
                        <a:lumOff val="80000"/>
                      </a:schemeClr>
                    </a:solidFill>
                  </a:tcPr>
                </a:tc>
                <a:extLst>
                  <a:ext uri="{0D108BD9-81ED-4DB2-BD59-A6C34878D82A}">
                    <a16:rowId xmlns:a16="http://schemas.microsoft.com/office/drawing/2014/main" val="1959147208"/>
                  </a:ext>
                </a:extLst>
              </a:tr>
              <a:tr h="182880">
                <a:tc>
                  <a:txBody>
                    <a:bodyPr/>
                    <a:lstStyle/>
                    <a:p>
                      <a:r>
                        <a:rPr lang="en-US" sz="900" b="0" dirty="0">
                          <a:solidFill>
                            <a:schemeClr val="bg1"/>
                          </a:solidFill>
                        </a:rPr>
                        <a:t>Convenient location and parking</a:t>
                      </a:r>
                    </a:p>
                  </a:txBody>
                  <a:tcPr anchor="ctr">
                    <a:noFill/>
                  </a:tcPr>
                </a:tc>
                <a:tc>
                  <a:txBody>
                    <a:bodyPr/>
                    <a:lstStyle/>
                    <a:p>
                      <a:pPr algn="ctr"/>
                      <a:r>
                        <a:rPr lang="en-US" sz="900" dirty="0">
                          <a:solidFill>
                            <a:schemeClr val="bg1"/>
                          </a:solidFill>
                        </a:rPr>
                        <a:t>53%</a:t>
                      </a:r>
                    </a:p>
                  </a:txBody>
                  <a:tcPr anchor="ctr">
                    <a:noFill/>
                  </a:tcPr>
                </a:tc>
                <a:tc>
                  <a:txBody>
                    <a:bodyPr/>
                    <a:lstStyle/>
                    <a:p>
                      <a:pPr algn="ctr"/>
                      <a:r>
                        <a:rPr lang="en-US" sz="900" dirty="0">
                          <a:solidFill>
                            <a:schemeClr val="bg1"/>
                          </a:solidFill>
                        </a:rPr>
                        <a:t>54%</a:t>
                      </a:r>
                    </a:p>
                  </a:txBody>
                  <a:tcPr anchor="ctr">
                    <a:solidFill>
                      <a:schemeClr val="bg1">
                        <a:lumMod val="20000"/>
                        <a:lumOff val="80000"/>
                      </a:schemeClr>
                    </a:solidFill>
                  </a:tcPr>
                </a:tc>
                <a:tc>
                  <a:txBody>
                    <a:bodyPr/>
                    <a:lstStyle/>
                    <a:p>
                      <a:pPr algn="ctr"/>
                      <a:r>
                        <a:rPr lang="en-US" sz="900" baseline="0" dirty="0">
                          <a:solidFill>
                            <a:schemeClr val="bg1"/>
                          </a:solidFill>
                        </a:rPr>
                        <a:t>51%</a:t>
                      </a:r>
                    </a:p>
                  </a:txBody>
                  <a:tcPr anchor="ctr">
                    <a:solidFill>
                      <a:schemeClr val="bg1">
                        <a:lumMod val="20000"/>
                        <a:lumOff val="80000"/>
                      </a:schemeClr>
                    </a:solidFill>
                  </a:tcPr>
                </a:tc>
                <a:extLst>
                  <a:ext uri="{0D108BD9-81ED-4DB2-BD59-A6C34878D82A}">
                    <a16:rowId xmlns:a16="http://schemas.microsoft.com/office/drawing/2014/main" val="767458628"/>
                  </a:ext>
                </a:extLst>
              </a:tr>
              <a:tr h="182880">
                <a:tc>
                  <a:txBody>
                    <a:bodyPr/>
                    <a:lstStyle/>
                    <a:p>
                      <a:r>
                        <a:rPr lang="en-US" sz="900" b="0" dirty="0">
                          <a:solidFill>
                            <a:schemeClr val="bg1"/>
                          </a:solidFill>
                        </a:rPr>
                        <a:t>Store is clean</a:t>
                      </a:r>
                    </a:p>
                  </a:txBody>
                  <a:tcPr anchor="ctr">
                    <a:noFill/>
                  </a:tcPr>
                </a:tc>
                <a:tc>
                  <a:txBody>
                    <a:bodyPr/>
                    <a:lstStyle/>
                    <a:p>
                      <a:pPr algn="ctr"/>
                      <a:r>
                        <a:rPr lang="en-US" sz="900" dirty="0">
                          <a:solidFill>
                            <a:schemeClr val="bg1"/>
                          </a:solidFill>
                        </a:rPr>
                        <a:t>52%</a:t>
                      </a:r>
                    </a:p>
                  </a:txBody>
                  <a:tcPr anchor="ctr">
                    <a:noFill/>
                  </a:tcPr>
                </a:tc>
                <a:tc>
                  <a:txBody>
                    <a:bodyPr/>
                    <a:lstStyle/>
                    <a:p>
                      <a:pPr algn="ctr"/>
                      <a:r>
                        <a:rPr lang="en-US" sz="900" dirty="0">
                          <a:solidFill>
                            <a:schemeClr val="bg1"/>
                          </a:solidFill>
                        </a:rPr>
                        <a:t>53%</a:t>
                      </a:r>
                    </a:p>
                  </a:txBody>
                  <a:tcPr anchor="ctr">
                    <a:solidFill>
                      <a:schemeClr val="bg1">
                        <a:lumMod val="20000"/>
                        <a:lumOff val="80000"/>
                      </a:schemeClr>
                    </a:solidFill>
                  </a:tcPr>
                </a:tc>
                <a:tc>
                  <a:txBody>
                    <a:bodyPr/>
                    <a:lstStyle/>
                    <a:p>
                      <a:pPr algn="ctr"/>
                      <a:r>
                        <a:rPr lang="en-US" sz="900" baseline="0" dirty="0">
                          <a:solidFill>
                            <a:schemeClr val="bg1"/>
                          </a:solidFill>
                        </a:rPr>
                        <a:t>49%</a:t>
                      </a:r>
                    </a:p>
                  </a:txBody>
                  <a:tcPr anchor="ctr">
                    <a:solidFill>
                      <a:schemeClr val="bg1">
                        <a:lumMod val="20000"/>
                        <a:lumOff val="80000"/>
                      </a:schemeClr>
                    </a:solidFill>
                  </a:tcPr>
                </a:tc>
                <a:extLst>
                  <a:ext uri="{0D108BD9-81ED-4DB2-BD59-A6C34878D82A}">
                    <a16:rowId xmlns:a16="http://schemas.microsoft.com/office/drawing/2014/main" val="1656568046"/>
                  </a:ext>
                </a:extLst>
              </a:tr>
              <a:tr h="182880">
                <a:tc>
                  <a:txBody>
                    <a:bodyPr/>
                    <a:lstStyle/>
                    <a:p>
                      <a:r>
                        <a:rPr lang="en-US" sz="900" b="0" dirty="0">
                          <a:solidFill>
                            <a:schemeClr val="bg1"/>
                          </a:solidFill>
                        </a:rPr>
                        <a:t>Store feels part of the community</a:t>
                      </a:r>
                    </a:p>
                  </a:txBody>
                  <a:tcPr anchor="ctr">
                    <a:noFill/>
                  </a:tcPr>
                </a:tc>
                <a:tc>
                  <a:txBody>
                    <a:bodyPr/>
                    <a:lstStyle/>
                    <a:p>
                      <a:pPr algn="ctr"/>
                      <a:r>
                        <a:rPr lang="en-US" sz="900" dirty="0">
                          <a:solidFill>
                            <a:schemeClr val="bg1"/>
                          </a:solidFill>
                        </a:rPr>
                        <a:t>43%</a:t>
                      </a:r>
                    </a:p>
                  </a:txBody>
                  <a:tcPr anchor="ctr">
                    <a:noFill/>
                  </a:tcPr>
                </a:tc>
                <a:tc>
                  <a:txBody>
                    <a:bodyPr/>
                    <a:lstStyle/>
                    <a:p>
                      <a:pPr algn="ctr"/>
                      <a:r>
                        <a:rPr lang="en-US" sz="900" dirty="0">
                          <a:solidFill>
                            <a:schemeClr val="bg1"/>
                          </a:solidFill>
                        </a:rPr>
                        <a:t>41%</a:t>
                      </a:r>
                    </a:p>
                  </a:txBody>
                  <a:tcPr anchor="ctr">
                    <a:solidFill>
                      <a:schemeClr val="bg1">
                        <a:lumMod val="20000"/>
                        <a:lumOff val="80000"/>
                      </a:schemeClr>
                    </a:solidFill>
                  </a:tcPr>
                </a:tc>
                <a:tc>
                  <a:txBody>
                    <a:bodyPr/>
                    <a:lstStyle/>
                    <a:p>
                      <a:pPr algn="ctr"/>
                      <a:r>
                        <a:rPr lang="en-US" sz="900" baseline="0" dirty="0">
                          <a:solidFill>
                            <a:schemeClr val="bg1"/>
                          </a:solidFill>
                        </a:rPr>
                        <a:t>47%</a:t>
                      </a:r>
                    </a:p>
                  </a:txBody>
                  <a:tcPr anchor="ctr">
                    <a:solidFill>
                      <a:schemeClr val="bg1">
                        <a:lumMod val="20000"/>
                        <a:lumOff val="80000"/>
                      </a:schemeClr>
                    </a:solidFill>
                  </a:tcPr>
                </a:tc>
                <a:extLst>
                  <a:ext uri="{0D108BD9-81ED-4DB2-BD59-A6C34878D82A}">
                    <a16:rowId xmlns:a16="http://schemas.microsoft.com/office/drawing/2014/main" val="3321876204"/>
                  </a:ext>
                </a:extLst>
              </a:tr>
              <a:tr h="182880">
                <a:tc>
                  <a:txBody>
                    <a:bodyPr/>
                    <a:lstStyle/>
                    <a:p>
                      <a:r>
                        <a:rPr lang="en-US" sz="900" b="0" dirty="0">
                          <a:solidFill>
                            <a:schemeClr val="bg1"/>
                          </a:solidFill>
                        </a:rPr>
                        <a:t>Store is open evenings</a:t>
                      </a:r>
                    </a:p>
                  </a:txBody>
                  <a:tcPr anchor="ctr">
                    <a:noFill/>
                  </a:tcPr>
                </a:tc>
                <a:tc>
                  <a:txBody>
                    <a:bodyPr/>
                    <a:lstStyle/>
                    <a:p>
                      <a:pPr algn="ctr"/>
                      <a:r>
                        <a:rPr lang="en-US" sz="900" dirty="0">
                          <a:solidFill>
                            <a:schemeClr val="bg1"/>
                          </a:solidFill>
                        </a:rPr>
                        <a:t>36%</a:t>
                      </a:r>
                    </a:p>
                  </a:txBody>
                  <a:tcPr anchor="ctr">
                    <a:noFill/>
                  </a:tcPr>
                </a:tc>
                <a:tc>
                  <a:txBody>
                    <a:bodyPr/>
                    <a:lstStyle/>
                    <a:p>
                      <a:pPr algn="ctr"/>
                      <a:r>
                        <a:rPr lang="en-US" sz="900" dirty="0">
                          <a:solidFill>
                            <a:schemeClr val="bg1"/>
                          </a:solidFill>
                        </a:rPr>
                        <a:t>39%</a:t>
                      </a:r>
                    </a:p>
                  </a:txBody>
                  <a:tcPr anchor="ctr">
                    <a:solidFill>
                      <a:schemeClr val="bg1">
                        <a:lumMod val="20000"/>
                        <a:lumOff val="80000"/>
                      </a:schemeClr>
                    </a:solidFill>
                  </a:tcPr>
                </a:tc>
                <a:tc>
                  <a:txBody>
                    <a:bodyPr/>
                    <a:lstStyle/>
                    <a:p>
                      <a:pPr algn="ctr"/>
                      <a:r>
                        <a:rPr lang="en-US" sz="900" baseline="0" dirty="0">
                          <a:solidFill>
                            <a:schemeClr val="bg1"/>
                          </a:solidFill>
                        </a:rPr>
                        <a:t>29%</a:t>
                      </a:r>
                    </a:p>
                  </a:txBody>
                  <a:tcPr anchor="ctr">
                    <a:solidFill>
                      <a:schemeClr val="bg1">
                        <a:lumMod val="20000"/>
                        <a:lumOff val="80000"/>
                      </a:schemeClr>
                    </a:solidFill>
                  </a:tcPr>
                </a:tc>
                <a:extLst>
                  <a:ext uri="{0D108BD9-81ED-4DB2-BD59-A6C34878D82A}">
                    <a16:rowId xmlns:a16="http://schemas.microsoft.com/office/drawing/2014/main" val="4034211555"/>
                  </a:ext>
                </a:extLst>
              </a:tr>
              <a:tr h="137160">
                <a:tc>
                  <a:txBody>
                    <a:bodyPr/>
                    <a:lstStyle/>
                    <a:p>
                      <a:r>
                        <a:rPr lang="en-US" sz="900" b="0" dirty="0">
                          <a:solidFill>
                            <a:schemeClr val="bg1"/>
                          </a:solidFill>
                        </a:rPr>
                        <a:t>Check out process is quick</a:t>
                      </a:r>
                    </a:p>
                  </a:txBody>
                  <a:tcPr anchor="ctr">
                    <a:noFill/>
                  </a:tcPr>
                </a:tc>
                <a:tc>
                  <a:txBody>
                    <a:bodyPr/>
                    <a:lstStyle/>
                    <a:p>
                      <a:pPr algn="ctr"/>
                      <a:r>
                        <a:rPr lang="en-US" sz="900" dirty="0">
                          <a:solidFill>
                            <a:schemeClr val="bg1"/>
                          </a:solidFill>
                        </a:rPr>
                        <a:t>33%</a:t>
                      </a:r>
                    </a:p>
                  </a:txBody>
                  <a:tcPr anchor="ctr">
                    <a:noFill/>
                  </a:tcPr>
                </a:tc>
                <a:tc>
                  <a:txBody>
                    <a:bodyPr/>
                    <a:lstStyle/>
                    <a:p>
                      <a:pPr algn="ctr"/>
                      <a:r>
                        <a:rPr lang="en-US" sz="900" dirty="0">
                          <a:solidFill>
                            <a:schemeClr val="bg1"/>
                          </a:solidFill>
                        </a:rPr>
                        <a:t>34%</a:t>
                      </a:r>
                    </a:p>
                  </a:txBody>
                  <a:tcPr anchor="ctr">
                    <a:solidFill>
                      <a:schemeClr val="bg1">
                        <a:lumMod val="20000"/>
                        <a:lumOff val="80000"/>
                      </a:schemeClr>
                    </a:solidFill>
                  </a:tcPr>
                </a:tc>
                <a:tc>
                  <a:txBody>
                    <a:bodyPr/>
                    <a:lstStyle/>
                    <a:p>
                      <a:pPr algn="ctr"/>
                      <a:r>
                        <a:rPr lang="en-US" sz="900" baseline="0" dirty="0">
                          <a:solidFill>
                            <a:schemeClr val="bg1"/>
                          </a:solidFill>
                        </a:rPr>
                        <a:t>32%</a:t>
                      </a:r>
                    </a:p>
                  </a:txBody>
                  <a:tcPr anchor="ctr">
                    <a:solidFill>
                      <a:schemeClr val="bg1">
                        <a:lumMod val="20000"/>
                        <a:lumOff val="80000"/>
                      </a:schemeClr>
                    </a:solidFill>
                  </a:tcPr>
                </a:tc>
                <a:extLst>
                  <a:ext uri="{0D108BD9-81ED-4DB2-BD59-A6C34878D82A}">
                    <a16:rowId xmlns:a16="http://schemas.microsoft.com/office/drawing/2014/main" val="1478962705"/>
                  </a:ext>
                </a:extLst>
              </a:tr>
              <a:tr h="0">
                <a:tc>
                  <a:txBody>
                    <a:bodyPr/>
                    <a:lstStyle/>
                    <a:p>
                      <a:r>
                        <a:rPr lang="en-US" sz="900" b="0" dirty="0">
                          <a:solidFill>
                            <a:schemeClr val="bg1"/>
                          </a:solidFill>
                        </a:rPr>
                        <a:t>Store offers classes and demos</a:t>
                      </a:r>
                    </a:p>
                  </a:txBody>
                  <a:tcPr anchor="ctr">
                    <a:noFill/>
                  </a:tcPr>
                </a:tc>
                <a:tc>
                  <a:txBody>
                    <a:bodyPr/>
                    <a:lstStyle/>
                    <a:p>
                      <a:pPr algn="ctr"/>
                      <a:r>
                        <a:rPr lang="en-US" sz="900" dirty="0">
                          <a:solidFill>
                            <a:schemeClr val="bg1"/>
                          </a:solidFill>
                        </a:rPr>
                        <a:t>23%</a:t>
                      </a:r>
                    </a:p>
                  </a:txBody>
                  <a:tcPr anchor="ctr">
                    <a:noFill/>
                  </a:tcPr>
                </a:tc>
                <a:tc>
                  <a:txBody>
                    <a:bodyPr/>
                    <a:lstStyle/>
                    <a:p>
                      <a:pPr algn="ctr"/>
                      <a:r>
                        <a:rPr lang="en-US" sz="900" dirty="0">
                          <a:solidFill>
                            <a:schemeClr val="bg1"/>
                          </a:solidFill>
                        </a:rPr>
                        <a:t>20%</a:t>
                      </a:r>
                    </a:p>
                  </a:txBody>
                  <a:tcPr anchor="ctr">
                    <a:solidFill>
                      <a:schemeClr val="bg1">
                        <a:lumMod val="20000"/>
                        <a:lumOff val="80000"/>
                      </a:schemeClr>
                    </a:solidFill>
                  </a:tcPr>
                </a:tc>
                <a:tc>
                  <a:txBody>
                    <a:bodyPr/>
                    <a:lstStyle/>
                    <a:p>
                      <a:pPr algn="ctr"/>
                      <a:r>
                        <a:rPr lang="en-US" sz="900" baseline="0" dirty="0">
                          <a:solidFill>
                            <a:schemeClr val="bg1"/>
                          </a:solidFill>
                        </a:rPr>
                        <a:t>30%</a:t>
                      </a:r>
                    </a:p>
                  </a:txBody>
                  <a:tcPr anchor="ctr">
                    <a:solidFill>
                      <a:schemeClr val="bg1">
                        <a:lumMod val="20000"/>
                        <a:lumOff val="80000"/>
                      </a:schemeClr>
                    </a:solidFill>
                  </a:tcPr>
                </a:tc>
                <a:extLst>
                  <a:ext uri="{0D108BD9-81ED-4DB2-BD59-A6C34878D82A}">
                    <a16:rowId xmlns:a16="http://schemas.microsoft.com/office/drawing/2014/main" val="3624663771"/>
                  </a:ext>
                </a:extLst>
              </a:tr>
              <a:tr h="0">
                <a:tc>
                  <a:txBody>
                    <a:bodyPr/>
                    <a:lstStyle/>
                    <a:p>
                      <a:pPr algn="l"/>
                      <a:r>
                        <a:rPr lang="en-US" sz="900" b="1" dirty="0">
                          <a:solidFill>
                            <a:schemeClr val="bg1"/>
                          </a:solidFill>
                        </a:rPr>
                        <a:t>Number of Completes</a:t>
                      </a:r>
                    </a:p>
                  </a:txBody>
                  <a:tcPr anchor="ctr">
                    <a:noFill/>
                  </a:tcPr>
                </a:tc>
                <a:tc>
                  <a:txBody>
                    <a:bodyPr/>
                    <a:lstStyle/>
                    <a:p>
                      <a:pPr algn="ctr"/>
                      <a:r>
                        <a:rPr lang="en-US" sz="900" dirty="0">
                          <a:solidFill>
                            <a:schemeClr val="bg1"/>
                          </a:solidFill>
                        </a:rPr>
                        <a:t>6,799</a:t>
                      </a:r>
                    </a:p>
                  </a:txBody>
                  <a:tcPr anchor="ctr">
                    <a:noFill/>
                  </a:tcPr>
                </a:tc>
                <a:tc>
                  <a:txBody>
                    <a:bodyPr/>
                    <a:lstStyle/>
                    <a:p>
                      <a:pPr algn="ctr"/>
                      <a:r>
                        <a:rPr lang="en-US" sz="900" dirty="0">
                          <a:solidFill>
                            <a:schemeClr val="bg1"/>
                          </a:solidFill>
                        </a:rPr>
                        <a:t>4,466</a:t>
                      </a:r>
                    </a:p>
                  </a:txBody>
                  <a:tcPr anchor="ctr">
                    <a:solidFill>
                      <a:schemeClr val="bg1">
                        <a:lumMod val="20000"/>
                        <a:lumOff val="80000"/>
                      </a:schemeClr>
                    </a:solidFill>
                  </a:tcPr>
                </a:tc>
                <a:tc>
                  <a:txBody>
                    <a:bodyPr/>
                    <a:lstStyle/>
                    <a:p>
                      <a:pPr algn="ctr"/>
                      <a:r>
                        <a:rPr lang="en-US" sz="9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2127059416"/>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2452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26. When buying art supplies at your local  art supply store, how important are these store features to you?</a:t>
            </a:r>
            <a:endParaRPr lang="en-US" sz="140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77</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50269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502690"/>
            <a:ext cx="612648" cy="417577"/>
          </a:xfrm>
          <a:prstGeom prst="rect">
            <a:avLst/>
          </a:prstGeom>
        </p:spPr>
      </p:pic>
      <p:sp>
        <p:nvSpPr>
          <p:cNvPr id="8" name="Text Placeholder 6">
            <a:extLst>
              <a:ext uri="{FF2B5EF4-FFF2-40B4-BE49-F238E27FC236}">
                <a16:creationId xmlns:a16="http://schemas.microsoft.com/office/drawing/2014/main" id="{BC77461B-560F-4535-BC0F-69480B64BAA6}"/>
              </a:ext>
            </a:extLst>
          </p:cNvPr>
          <p:cNvSpPr txBox="1">
            <a:spLocks/>
          </p:cNvSpPr>
          <p:nvPr/>
        </p:nvSpPr>
        <p:spPr>
          <a:xfrm>
            <a:off x="1066800" y="6096000"/>
            <a:ext cx="5029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Entries are % “very important.”</a:t>
            </a:r>
            <a:endParaRPr lang="en-US" sz="800" b="1" kern="0" dirty="0">
              <a:solidFill>
                <a:schemeClr val="accent4"/>
              </a:solidFill>
            </a:endParaRPr>
          </a:p>
          <a:p>
            <a:endParaRPr lang="en-US" sz="800" b="1" dirty="0">
              <a:solidFill>
                <a:schemeClr val="accent4"/>
              </a:solidFill>
            </a:endParaRPr>
          </a:p>
        </p:txBody>
      </p:sp>
      <p:sp>
        <p:nvSpPr>
          <p:cNvPr id="11" name="TextBox 10">
            <a:extLst>
              <a:ext uri="{FF2B5EF4-FFF2-40B4-BE49-F238E27FC236}">
                <a16:creationId xmlns:a16="http://schemas.microsoft.com/office/drawing/2014/main" id="{6F1CF09F-ACBB-4B85-AD5E-8DAA789D2668}"/>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27896820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716577810"/>
              </p:ext>
            </p:extLst>
          </p:nvPr>
        </p:nvGraphicFramePr>
        <p:xfrm>
          <a:off x="228600" y="2016350"/>
          <a:ext cx="6629401" cy="3842844"/>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139876">
                <a:tc>
                  <a:txBody>
                    <a:bodyPr/>
                    <a:lstStyle/>
                    <a:p>
                      <a:r>
                        <a:rPr lang="en-US" sz="900" b="0" dirty="0">
                          <a:solidFill>
                            <a:schemeClr val="bg1"/>
                          </a:solidFill>
                        </a:rPr>
                        <a:t>High quality products</a:t>
                      </a:r>
                    </a:p>
                  </a:txBody>
                  <a:tcPr anchor="ctr">
                    <a:noFill/>
                  </a:tcPr>
                </a:tc>
                <a:tc>
                  <a:txBody>
                    <a:bodyPr/>
                    <a:lstStyle/>
                    <a:p>
                      <a:pPr algn="ctr"/>
                      <a:r>
                        <a:rPr lang="en-US" sz="900" baseline="0" dirty="0">
                          <a:solidFill>
                            <a:schemeClr val="bg1"/>
                          </a:solidFill>
                        </a:rPr>
                        <a:t>86%</a:t>
                      </a:r>
                    </a:p>
                  </a:txBody>
                  <a:tcPr anchor="ctr">
                    <a:noFill/>
                  </a:tcPr>
                </a:tc>
                <a:tc>
                  <a:txBody>
                    <a:bodyPr/>
                    <a:lstStyle/>
                    <a:p>
                      <a:pPr algn="ctr"/>
                      <a:r>
                        <a:rPr lang="en-US" sz="900" baseline="0" dirty="0">
                          <a:solidFill>
                            <a:schemeClr val="bg1"/>
                          </a:solidFill>
                        </a:rPr>
                        <a:t>83%</a:t>
                      </a:r>
                    </a:p>
                  </a:txBody>
                  <a:tcPr anchor="ctr">
                    <a:noFill/>
                  </a:tcPr>
                </a:tc>
                <a:tc>
                  <a:txBody>
                    <a:bodyPr/>
                    <a:lstStyle/>
                    <a:p>
                      <a:pPr algn="ctr"/>
                      <a:r>
                        <a:rPr lang="en-US" sz="900" baseline="0" dirty="0">
                          <a:solidFill>
                            <a:schemeClr val="bg1"/>
                          </a:solidFill>
                        </a:rPr>
                        <a:t>81%</a:t>
                      </a:r>
                    </a:p>
                  </a:txBody>
                  <a:tcPr anchor="ctr">
                    <a:noFill/>
                  </a:tcPr>
                </a:tc>
                <a:extLst>
                  <a:ext uri="{0D108BD9-81ED-4DB2-BD59-A6C34878D82A}">
                    <a16:rowId xmlns:a16="http://schemas.microsoft.com/office/drawing/2014/main" val="4230878191"/>
                  </a:ext>
                </a:extLst>
              </a:tr>
              <a:tr h="0">
                <a:tc>
                  <a:txBody>
                    <a:bodyPr/>
                    <a:lstStyle/>
                    <a:p>
                      <a:r>
                        <a:rPr lang="en-US" sz="900" b="0" dirty="0">
                          <a:solidFill>
                            <a:schemeClr val="bg1"/>
                          </a:solidFill>
                        </a:rPr>
                        <a:t>Reasonable prices</a:t>
                      </a:r>
                    </a:p>
                  </a:txBody>
                  <a:tcPr anchor="ctr">
                    <a:noFill/>
                  </a:tcPr>
                </a:tc>
                <a:tc>
                  <a:txBody>
                    <a:bodyPr/>
                    <a:lstStyle/>
                    <a:p>
                      <a:pPr algn="ctr"/>
                      <a:r>
                        <a:rPr lang="en-US" sz="900" baseline="0" dirty="0">
                          <a:solidFill>
                            <a:schemeClr val="bg1"/>
                          </a:solidFill>
                        </a:rPr>
                        <a:t>86%</a:t>
                      </a:r>
                    </a:p>
                  </a:txBody>
                  <a:tcPr anchor="ctr">
                    <a:noFill/>
                  </a:tcPr>
                </a:tc>
                <a:tc>
                  <a:txBody>
                    <a:bodyPr/>
                    <a:lstStyle/>
                    <a:p>
                      <a:pPr algn="ctr"/>
                      <a:r>
                        <a:rPr lang="en-US" sz="900" baseline="0" dirty="0">
                          <a:solidFill>
                            <a:schemeClr val="bg1"/>
                          </a:solidFill>
                        </a:rPr>
                        <a:t>81%</a:t>
                      </a:r>
                    </a:p>
                  </a:txBody>
                  <a:tcPr anchor="ctr">
                    <a:noFill/>
                  </a:tcPr>
                </a:tc>
                <a:tc>
                  <a:txBody>
                    <a:bodyPr/>
                    <a:lstStyle/>
                    <a:p>
                      <a:pPr algn="ctr"/>
                      <a:r>
                        <a:rPr lang="en-US" sz="900" baseline="0" dirty="0">
                          <a:solidFill>
                            <a:schemeClr val="bg1"/>
                          </a:solidFill>
                        </a:rPr>
                        <a:t>82%</a:t>
                      </a:r>
                    </a:p>
                  </a:txBody>
                  <a:tcPr anchor="ctr">
                    <a:noFill/>
                  </a:tcPr>
                </a:tc>
                <a:extLst>
                  <a:ext uri="{0D108BD9-81ED-4DB2-BD59-A6C34878D82A}">
                    <a16:rowId xmlns:a16="http://schemas.microsoft.com/office/drawing/2014/main" val="399659408"/>
                  </a:ext>
                </a:extLst>
              </a:tr>
              <a:tr h="124636">
                <a:tc>
                  <a:txBody>
                    <a:bodyPr/>
                    <a:lstStyle/>
                    <a:p>
                      <a:r>
                        <a:rPr lang="en-US" sz="900" b="0" dirty="0">
                          <a:solidFill>
                            <a:schemeClr val="bg1"/>
                          </a:solidFill>
                        </a:rPr>
                        <a:t>Wide selection of art supplies</a:t>
                      </a:r>
                    </a:p>
                  </a:txBody>
                  <a:tcPr anchor="ctr">
                    <a:noFill/>
                  </a:tcPr>
                </a:tc>
                <a:tc>
                  <a:txBody>
                    <a:bodyPr/>
                    <a:lstStyle/>
                    <a:p>
                      <a:pPr algn="ctr"/>
                      <a:r>
                        <a:rPr lang="en-US" sz="900" baseline="0" dirty="0">
                          <a:solidFill>
                            <a:schemeClr val="bg1"/>
                          </a:solidFill>
                        </a:rPr>
                        <a:t>86%</a:t>
                      </a:r>
                    </a:p>
                  </a:txBody>
                  <a:tcPr anchor="ctr">
                    <a:noFill/>
                  </a:tcPr>
                </a:tc>
                <a:tc>
                  <a:txBody>
                    <a:bodyPr/>
                    <a:lstStyle/>
                    <a:p>
                      <a:pPr algn="ctr"/>
                      <a:r>
                        <a:rPr lang="en-US" sz="900" baseline="0" dirty="0">
                          <a:solidFill>
                            <a:schemeClr val="bg1"/>
                          </a:solidFill>
                        </a:rPr>
                        <a:t>83%</a:t>
                      </a:r>
                    </a:p>
                  </a:txBody>
                  <a:tcPr anchor="ctr">
                    <a:noFill/>
                  </a:tcPr>
                </a:tc>
                <a:tc>
                  <a:txBody>
                    <a:bodyPr/>
                    <a:lstStyle/>
                    <a:p>
                      <a:pPr algn="ctr"/>
                      <a:r>
                        <a:rPr lang="en-US" sz="900" baseline="0" dirty="0">
                          <a:solidFill>
                            <a:schemeClr val="bg1"/>
                          </a:solidFill>
                        </a:rPr>
                        <a:t>81%</a:t>
                      </a:r>
                    </a:p>
                  </a:txBody>
                  <a:tcPr anchor="ctr">
                    <a:noFill/>
                  </a:tcPr>
                </a:tc>
                <a:extLst>
                  <a:ext uri="{0D108BD9-81ED-4DB2-BD59-A6C34878D82A}">
                    <a16:rowId xmlns:a16="http://schemas.microsoft.com/office/drawing/2014/main" val="2159702854"/>
                  </a:ext>
                </a:extLst>
              </a:tr>
              <a:tr h="0">
                <a:tc>
                  <a:txBody>
                    <a:bodyPr/>
                    <a:lstStyle/>
                    <a:p>
                      <a:pPr marL="0" algn="l" defTabSz="914400" rtl="0" eaLnBrk="1" latinLnBrk="0" hangingPunct="1"/>
                      <a:r>
                        <a:rPr lang="en-US" sz="900" b="0" kern="1200" dirty="0">
                          <a:solidFill>
                            <a:schemeClr val="bg1"/>
                          </a:solidFill>
                          <a:latin typeface="+mn-lt"/>
                          <a:ea typeface="+mn-ea"/>
                          <a:cs typeface="+mn-cs"/>
                        </a:rPr>
                        <a:t>Staff is knowledgeable</a:t>
                      </a:r>
                    </a:p>
                  </a:txBody>
                  <a:tcPr anchor="ctr">
                    <a:noFill/>
                  </a:tcPr>
                </a:tc>
                <a:tc>
                  <a:txBody>
                    <a:bodyPr/>
                    <a:lstStyle/>
                    <a:p>
                      <a:pPr algn="ctr"/>
                      <a:r>
                        <a:rPr lang="en-US" sz="900" baseline="0" dirty="0">
                          <a:solidFill>
                            <a:schemeClr val="bg1"/>
                          </a:solidFill>
                        </a:rPr>
                        <a:t>79%</a:t>
                      </a:r>
                    </a:p>
                  </a:txBody>
                  <a:tcPr anchor="ctr">
                    <a:noFill/>
                  </a:tcPr>
                </a:tc>
                <a:tc>
                  <a:txBody>
                    <a:bodyPr/>
                    <a:lstStyle/>
                    <a:p>
                      <a:pPr algn="ctr"/>
                      <a:r>
                        <a:rPr lang="en-US" sz="900" baseline="0" dirty="0">
                          <a:solidFill>
                            <a:schemeClr val="bg1"/>
                          </a:solidFill>
                        </a:rPr>
                        <a:t>75%</a:t>
                      </a:r>
                    </a:p>
                  </a:txBody>
                  <a:tcPr anchor="ctr">
                    <a:noFill/>
                  </a:tcPr>
                </a:tc>
                <a:tc>
                  <a:txBody>
                    <a:bodyPr/>
                    <a:lstStyle/>
                    <a:p>
                      <a:pPr algn="ctr"/>
                      <a:r>
                        <a:rPr lang="en-US" sz="900" baseline="0" dirty="0">
                          <a:solidFill>
                            <a:schemeClr val="bg1"/>
                          </a:solidFill>
                        </a:rPr>
                        <a:t>77%</a:t>
                      </a:r>
                    </a:p>
                  </a:txBody>
                  <a:tcPr anchor="ctr">
                    <a:noFill/>
                  </a:tcPr>
                </a:tc>
                <a:extLst>
                  <a:ext uri="{0D108BD9-81ED-4DB2-BD59-A6C34878D82A}">
                    <a16:rowId xmlns:a16="http://schemas.microsoft.com/office/drawing/2014/main" val="3343760334"/>
                  </a:ext>
                </a:extLst>
              </a:tr>
              <a:tr h="0">
                <a:tc>
                  <a:txBody>
                    <a:bodyPr/>
                    <a:lstStyle/>
                    <a:p>
                      <a:r>
                        <a:rPr lang="en-US" sz="900" b="0" dirty="0">
                          <a:solidFill>
                            <a:schemeClr val="bg1"/>
                          </a:solidFill>
                        </a:rPr>
                        <a:t>Store is well organized</a:t>
                      </a:r>
                    </a:p>
                  </a:txBody>
                  <a:tcPr anchor="ctr">
                    <a:noFill/>
                  </a:tcPr>
                </a:tc>
                <a:tc>
                  <a:txBody>
                    <a:bodyPr/>
                    <a:lstStyle/>
                    <a:p>
                      <a:pPr algn="ctr"/>
                      <a:r>
                        <a:rPr lang="en-US" sz="900" baseline="0" dirty="0">
                          <a:solidFill>
                            <a:schemeClr val="bg1"/>
                          </a:solidFill>
                        </a:rPr>
                        <a:t>86%</a:t>
                      </a:r>
                    </a:p>
                  </a:txBody>
                  <a:tcPr anchor="ctr">
                    <a:noFill/>
                  </a:tcPr>
                </a:tc>
                <a:tc>
                  <a:txBody>
                    <a:bodyPr/>
                    <a:lstStyle/>
                    <a:p>
                      <a:pPr algn="ctr"/>
                      <a:r>
                        <a:rPr lang="en-US" sz="900" baseline="0" dirty="0">
                          <a:solidFill>
                            <a:schemeClr val="bg1"/>
                          </a:solidFill>
                        </a:rPr>
                        <a:t>83%</a:t>
                      </a:r>
                    </a:p>
                  </a:txBody>
                  <a:tcPr anchor="ctr">
                    <a:noFill/>
                  </a:tcPr>
                </a:tc>
                <a:tc>
                  <a:txBody>
                    <a:bodyPr/>
                    <a:lstStyle/>
                    <a:p>
                      <a:pPr algn="ctr"/>
                      <a:r>
                        <a:rPr lang="en-US" sz="900" baseline="0" dirty="0">
                          <a:solidFill>
                            <a:schemeClr val="bg1"/>
                          </a:solidFill>
                        </a:rPr>
                        <a:t>81%</a:t>
                      </a:r>
                    </a:p>
                  </a:txBody>
                  <a:tcPr anchor="ctr">
                    <a:noFill/>
                  </a:tcPr>
                </a:tc>
                <a:extLst>
                  <a:ext uri="{0D108BD9-81ED-4DB2-BD59-A6C34878D82A}">
                    <a16:rowId xmlns:a16="http://schemas.microsoft.com/office/drawing/2014/main" val="1260973540"/>
                  </a:ext>
                </a:extLst>
              </a:tr>
              <a:tr h="139876">
                <a:tc>
                  <a:txBody>
                    <a:bodyPr/>
                    <a:lstStyle/>
                    <a:p>
                      <a:r>
                        <a:rPr lang="en-US" sz="900" b="0" dirty="0">
                          <a:solidFill>
                            <a:schemeClr val="bg1"/>
                          </a:solidFill>
                        </a:rPr>
                        <a:t>Staff is friendly</a:t>
                      </a:r>
                    </a:p>
                  </a:txBody>
                  <a:tcPr anchor="ctr">
                    <a:noFill/>
                  </a:tcPr>
                </a:tc>
                <a:tc>
                  <a:txBody>
                    <a:bodyPr/>
                    <a:lstStyle/>
                    <a:p>
                      <a:pPr algn="ctr"/>
                      <a:r>
                        <a:rPr lang="en-US" sz="900" baseline="0" dirty="0">
                          <a:solidFill>
                            <a:schemeClr val="bg1"/>
                          </a:solidFill>
                        </a:rPr>
                        <a:t>72%</a:t>
                      </a:r>
                    </a:p>
                  </a:txBody>
                  <a:tcPr anchor="ctr">
                    <a:noFill/>
                  </a:tcPr>
                </a:tc>
                <a:tc>
                  <a:txBody>
                    <a:bodyPr/>
                    <a:lstStyle/>
                    <a:p>
                      <a:pPr algn="ctr"/>
                      <a:r>
                        <a:rPr lang="en-US" sz="900" baseline="0" dirty="0">
                          <a:solidFill>
                            <a:schemeClr val="bg1"/>
                          </a:solidFill>
                        </a:rPr>
                        <a:t>69%</a:t>
                      </a:r>
                    </a:p>
                  </a:txBody>
                  <a:tcPr anchor="ctr">
                    <a:noFill/>
                  </a:tcPr>
                </a:tc>
                <a:tc>
                  <a:txBody>
                    <a:bodyPr/>
                    <a:lstStyle/>
                    <a:p>
                      <a:pPr algn="ctr"/>
                      <a:r>
                        <a:rPr lang="en-US" sz="900" baseline="0" dirty="0">
                          <a:solidFill>
                            <a:schemeClr val="bg1"/>
                          </a:solidFill>
                        </a:rPr>
                        <a:t>71%</a:t>
                      </a:r>
                    </a:p>
                  </a:txBody>
                  <a:tcPr anchor="ctr">
                    <a:noFill/>
                  </a:tcPr>
                </a:tc>
                <a:extLst>
                  <a:ext uri="{0D108BD9-81ED-4DB2-BD59-A6C34878D82A}">
                    <a16:rowId xmlns:a16="http://schemas.microsoft.com/office/drawing/2014/main" val="1118177052"/>
                  </a:ext>
                </a:extLst>
              </a:tr>
              <a:tr h="124636">
                <a:tc>
                  <a:txBody>
                    <a:bodyPr/>
                    <a:lstStyle/>
                    <a:p>
                      <a:r>
                        <a:rPr lang="en-US" sz="900" b="0" dirty="0">
                          <a:solidFill>
                            <a:schemeClr val="bg1"/>
                          </a:solidFill>
                        </a:rPr>
                        <a:t>Product selection fits my creative activities</a:t>
                      </a:r>
                    </a:p>
                  </a:txBody>
                  <a:tcPr anchor="ctr">
                    <a:noFill/>
                  </a:tcPr>
                </a:tc>
                <a:tc>
                  <a:txBody>
                    <a:bodyPr/>
                    <a:lstStyle/>
                    <a:p>
                      <a:pPr algn="ctr"/>
                      <a:r>
                        <a:rPr lang="en-US" sz="900" baseline="0" dirty="0">
                          <a:solidFill>
                            <a:schemeClr val="bg1"/>
                          </a:solidFill>
                        </a:rPr>
                        <a:t>73%</a:t>
                      </a:r>
                    </a:p>
                  </a:txBody>
                  <a:tcPr anchor="ctr">
                    <a:noFill/>
                  </a:tcPr>
                </a:tc>
                <a:tc>
                  <a:txBody>
                    <a:bodyPr/>
                    <a:lstStyle/>
                    <a:p>
                      <a:pPr algn="ctr"/>
                      <a:r>
                        <a:rPr lang="en-US" sz="900" baseline="0" dirty="0">
                          <a:solidFill>
                            <a:schemeClr val="bg1"/>
                          </a:solidFill>
                        </a:rPr>
                        <a:t>71%</a:t>
                      </a:r>
                    </a:p>
                  </a:txBody>
                  <a:tcPr anchor="ctr">
                    <a:noFill/>
                  </a:tcPr>
                </a:tc>
                <a:tc>
                  <a:txBody>
                    <a:bodyPr/>
                    <a:lstStyle/>
                    <a:p>
                      <a:pPr algn="ctr"/>
                      <a:r>
                        <a:rPr lang="en-US" sz="900" baseline="0" dirty="0">
                          <a:solidFill>
                            <a:schemeClr val="bg1"/>
                          </a:solidFill>
                        </a:rPr>
                        <a:t>72%</a:t>
                      </a:r>
                    </a:p>
                  </a:txBody>
                  <a:tcPr anchor="ctr">
                    <a:noFill/>
                  </a:tcPr>
                </a:tc>
                <a:extLst>
                  <a:ext uri="{0D108BD9-81ED-4DB2-BD59-A6C34878D82A}">
                    <a16:rowId xmlns:a16="http://schemas.microsoft.com/office/drawing/2014/main" val="1258902560"/>
                  </a:ext>
                </a:extLst>
              </a:tr>
              <a:tr h="124636">
                <a:tc>
                  <a:txBody>
                    <a:bodyPr/>
                    <a:lstStyle/>
                    <a:p>
                      <a:r>
                        <a:rPr lang="en-US" sz="900" b="0" dirty="0">
                          <a:solidFill>
                            <a:schemeClr val="bg1"/>
                          </a:solidFill>
                        </a:rPr>
                        <a:t>Special offers and coupons</a:t>
                      </a:r>
                    </a:p>
                  </a:txBody>
                  <a:tcPr anchor="ctr">
                    <a:noFill/>
                  </a:tcPr>
                </a:tc>
                <a:tc>
                  <a:txBody>
                    <a:bodyPr/>
                    <a:lstStyle/>
                    <a:p>
                      <a:pPr algn="ctr"/>
                      <a:r>
                        <a:rPr lang="en-US" sz="900" baseline="0" dirty="0">
                          <a:solidFill>
                            <a:schemeClr val="bg1"/>
                          </a:solidFill>
                        </a:rPr>
                        <a:t>67%</a:t>
                      </a:r>
                    </a:p>
                  </a:txBody>
                  <a:tcPr anchor="ctr">
                    <a:noFill/>
                  </a:tcPr>
                </a:tc>
                <a:tc>
                  <a:txBody>
                    <a:bodyPr/>
                    <a:lstStyle/>
                    <a:p>
                      <a:pPr algn="ctr"/>
                      <a:r>
                        <a:rPr lang="en-US" sz="900" baseline="0" dirty="0">
                          <a:solidFill>
                            <a:schemeClr val="bg1"/>
                          </a:solidFill>
                        </a:rPr>
                        <a:t>55%</a:t>
                      </a:r>
                    </a:p>
                  </a:txBody>
                  <a:tcPr anchor="ctr">
                    <a:noFill/>
                  </a:tcPr>
                </a:tc>
                <a:tc>
                  <a:txBody>
                    <a:bodyPr/>
                    <a:lstStyle/>
                    <a:p>
                      <a:pPr algn="ctr"/>
                      <a:r>
                        <a:rPr lang="en-US" sz="900" baseline="0" dirty="0">
                          <a:solidFill>
                            <a:schemeClr val="bg1"/>
                          </a:solidFill>
                        </a:rPr>
                        <a:t>57%</a:t>
                      </a:r>
                    </a:p>
                  </a:txBody>
                  <a:tcPr anchor="ctr">
                    <a:noFill/>
                  </a:tcPr>
                </a:tc>
                <a:extLst>
                  <a:ext uri="{0D108BD9-81ED-4DB2-BD59-A6C34878D82A}">
                    <a16:rowId xmlns:a16="http://schemas.microsoft.com/office/drawing/2014/main" val="735358387"/>
                  </a:ext>
                </a:extLst>
              </a:tr>
              <a:tr h="124636">
                <a:tc>
                  <a:txBody>
                    <a:bodyPr/>
                    <a:lstStyle/>
                    <a:p>
                      <a:r>
                        <a:rPr lang="en-US" sz="900" b="0" dirty="0">
                          <a:solidFill>
                            <a:schemeClr val="bg1"/>
                          </a:solidFill>
                        </a:rPr>
                        <a:t>Convenient location and parking</a:t>
                      </a:r>
                    </a:p>
                  </a:txBody>
                  <a:tcPr anchor="ctr">
                    <a:noFill/>
                  </a:tcPr>
                </a:tc>
                <a:tc>
                  <a:txBody>
                    <a:bodyPr/>
                    <a:lstStyle/>
                    <a:p>
                      <a:pPr algn="ctr"/>
                      <a:r>
                        <a:rPr lang="en-US" sz="900" baseline="0" dirty="0">
                          <a:solidFill>
                            <a:schemeClr val="bg1"/>
                          </a:solidFill>
                        </a:rPr>
                        <a:t>56%</a:t>
                      </a:r>
                    </a:p>
                  </a:txBody>
                  <a:tcPr anchor="ctr">
                    <a:noFill/>
                  </a:tcPr>
                </a:tc>
                <a:tc>
                  <a:txBody>
                    <a:bodyPr/>
                    <a:lstStyle/>
                    <a:p>
                      <a:pPr algn="ctr"/>
                      <a:r>
                        <a:rPr lang="en-US" sz="900" baseline="0" dirty="0">
                          <a:solidFill>
                            <a:schemeClr val="bg1"/>
                          </a:solidFill>
                        </a:rPr>
                        <a:t>50%</a:t>
                      </a:r>
                    </a:p>
                  </a:txBody>
                  <a:tcPr anchor="ctr">
                    <a:noFill/>
                  </a:tcPr>
                </a:tc>
                <a:tc>
                  <a:txBody>
                    <a:bodyPr/>
                    <a:lstStyle/>
                    <a:p>
                      <a:pPr algn="ctr"/>
                      <a:r>
                        <a:rPr lang="en-US" sz="900" baseline="0" dirty="0">
                          <a:solidFill>
                            <a:schemeClr val="bg1"/>
                          </a:solidFill>
                        </a:rPr>
                        <a:t>53%</a:t>
                      </a:r>
                    </a:p>
                  </a:txBody>
                  <a:tcPr anchor="ctr">
                    <a:noFill/>
                  </a:tcPr>
                </a:tc>
                <a:extLst>
                  <a:ext uri="{0D108BD9-81ED-4DB2-BD59-A6C34878D82A}">
                    <a16:rowId xmlns:a16="http://schemas.microsoft.com/office/drawing/2014/main" val="1026097448"/>
                  </a:ext>
                </a:extLst>
              </a:tr>
              <a:tr h="0">
                <a:tc>
                  <a:txBody>
                    <a:bodyPr/>
                    <a:lstStyle/>
                    <a:p>
                      <a:r>
                        <a:rPr lang="en-US" sz="900" b="0" dirty="0">
                          <a:solidFill>
                            <a:schemeClr val="bg1"/>
                          </a:solidFill>
                        </a:rPr>
                        <a:t>Store is clean</a:t>
                      </a:r>
                    </a:p>
                  </a:txBody>
                  <a:tcPr anchor="ctr">
                    <a:noFill/>
                  </a:tcPr>
                </a:tc>
                <a:tc>
                  <a:txBody>
                    <a:bodyPr/>
                    <a:lstStyle/>
                    <a:p>
                      <a:pPr algn="ctr"/>
                      <a:r>
                        <a:rPr lang="en-US" sz="900" baseline="0" dirty="0">
                          <a:solidFill>
                            <a:schemeClr val="bg1"/>
                          </a:solidFill>
                        </a:rPr>
                        <a:t>53%</a:t>
                      </a:r>
                    </a:p>
                  </a:txBody>
                  <a:tcPr anchor="ctr">
                    <a:noFill/>
                  </a:tcPr>
                </a:tc>
                <a:tc>
                  <a:txBody>
                    <a:bodyPr/>
                    <a:lstStyle/>
                    <a:p>
                      <a:pPr algn="ctr"/>
                      <a:r>
                        <a:rPr lang="en-US" sz="900" baseline="0" dirty="0">
                          <a:solidFill>
                            <a:schemeClr val="bg1"/>
                          </a:solidFill>
                        </a:rPr>
                        <a:t>49%</a:t>
                      </a:r>
                    </a:p>
                  </a:txBody>
                  <a:tcPr anchor="ctr">
                    <a:noFill/>
                  </a:tcPr>
                </a:tc>
                <a:tc>
                  <a:txBody>
                    <a:bodyPr/>
                    <a:lstStyle/>
                    <a:p>
                      <a:pPr algn="ctr"/>
                      <a:r>
                        <a:rPr lang="en-US" sz="900" baseline="0" dirty="0">
                          <a:solidFill>
                            <a:schemeClr val="bg1"/>
                          </a:solidFill>
                        </a:rPr>
                        <a:t>52%</a:t>
                      </a:r>
                    </a:p>
                  </a:txBody>
                  <a:tcPr anchor="ctr">
                    <a:noFill/>
                  </a:tcPr>
                </a:tc>
                <a:extLst>
                  <a:ext uri="{0D108BD9-81ED-4DB2-BD59-A6C34878D82A}">
                    <a16:rowId xmlns:a16="http://schemas.microsoft.com/office/drawing/2014/main" val="410731987"/>
                  </a:ext>
                </a:extLst>
              </a:tr>
              <a:tr h="185596">
                <a:tc>
                  <a:txBody>
                    <a:bodyPr/>
                    <a:lstStyle/>
                    <a:p>
                      <a:r>
                        <a:rPr lang="en-US" sz="900" b="0" dirty="0">
                          <a:solidFill>
                            <a:schemeClr val="bg1"/>
                          </a:solidFill>
                        </a:rPr>
                        <a:t>Store feels part of the community</a:t>
                      </a:r>
                    </a:p>
                  </a:txBody>
                  <a:tcPr anchor="ctr">
                    <a:noFill/>
                  </a:tcPr>
                </a:tc>
                <a:tc>
                  <a:txBody>
                    <a:bodyPr/>
                    <a:lstStyle/>
                    <a:p>
                      <a:pPr algn="ctr"/>
                      <a:r>
                        <a:rPr lang="en-US" sz="900" baseline="0" dirty="0">
                          <a:solidFill>
                            <a:schemeClr val="bg1"/>
                          </a:solidFill>
                        </a:rPr>
                        <a:t>49%</a:t>
                      </a:r>
                    </a:p>
                  </a:txBody>
                  <a:tcPr anchor="ctr">
                    <a:noFill/>
                  </a:tcPr>
                </a:tc>
                <a:tc>
                  <a:txBody>
                    <a:bodyPr/>
                    <a:lstStyle/>
                    <a:p>
                      <a:pPr algn="ctr"/>
                      <a:r>
                        <a:rPr lang="en-US" sz="900" baseline="0" dirty="0">
                          <a:solidFill>
                            <a:schemeClr val="bg1"/>
                          </a:solidFill>
                        </a:rPr>
                        <a:t>42%</a:t>
                      </a:r>
                    </a:p>
                  </a:txBody>
                  <a:tcPr anchor="ctr">
                    <a:noFill/>
                  </a:tcPr>
                </a:tc>
                <a:tc>
                  <a:txBody>
                    <a:bodyPr/>
                    <a:lstStyle/>
                    <a:p>
                      <a:pPr algn="ctr"/>
                      <a:r>
                        <a:rPr lang="en-US" sz="900" baseline="0" dirty="0">
                          <a:solidFill>
                            <a:schemeClr val="bg1"/>
                          </a:solidFill>
                        </a:rPr>
                        <a:t>43%</a:t>
                      </a:r>
                    </a:p>
                  </a:txBody>
                  <a:tcPr anchor="ctr">
                    <a:noFill/>
                  </a:tcPr>
                </a:tc>
                <a:extLst>
                  <a:ext uri="{0D108BD9-81ED-4DB2-BD59-A6C34878D82A}">
                    <a16:rowId xmlns:a16="http://schemas.microsoft.com/office/drawing/2014/main" val="2245520876"/>
                  </a:ext>
                </a:extLst>
              </a:tr>
              <a:tr h="139876">
                <a:tc>
                  <a:txBody>
                    <a:bodyPr/>
                    <a:lstStyle/>
                    <a:p>
                      <a:r>
                        <a:rPr lang="en-US" sz="900" b="0" dirty="0">
                          <a:solidFill>
                            <a:schemeClr val="bg1"/>
                          </a:solidFill>
                        </a:rPr>
                        <a:t>Store is open evenings</a:t>
                      </a:r>
                    </a:p>
                  </a:txBody>
                  <a:tcPr anchor="ctr">
                    <a:noFill/>
                  </a:tcPr>
                </a:tc>
                <a:tc>
                  <a:txBody>
                    <a:bodyPr/>
                    <a:lstStyle/>
                    <a:p>
                      <a:pPr algn="ctr"/>
                      <a:r>
                        <a:rPr lang="en-US" sz="900" baseline="0" dirty="0">
                          <a:solidFill>
                            <a:schemeClr val="bg1"/>
                          </a:solidFill>
                        </a:rPr>
                        <a:t>50%</a:t>
                      </a:r>
                    </a:p>
                  </a:txBody>
                  <a:tcPr anchor="ctr">
                    <a:noFill/>
                  </a:tcPr>
                </a:tc>
                <a:tc>
                  <a:txBody>
                    <a:bodyPr/>
                    <a:lstStyle/>
                    <a:p>
                      <a:pPr algn="ctr"/>
                      <a:r>
                        <a:rPr lang="en-US" sz="900" baseline="0" dirty="0">
                          <a:solidFill>
                            <a:schemeClr val="bg1"/>
                          </a:solidFill>
                        </a:rPr>
                        <a:t>35%</a:t>
                      </a:r>
                    </a:p>
                  </a:txBody>
                  <a:tcPr anchor="ctr">
                    <a:noFill/>
                  </a:tcPr>
                </a:tc>
                <a:tc>
                  <a:txBody>
                    <a:bodyPr/>
                    <a:lstStyle/>
                    <a:p>
                      <a:pPr algn="ctr"/>
                      <a:r>
                        <a:rPr lang="en-US" sz="900" baseline="0" dirty="0">
                          <a:solidFill>
                            <a:schemeClr val="bg1"/>
                          </a:solidFill>
                        </a:rPr>
                        <a:t>34%</a:t>
                      </a:r>
                    </a:p>
                  </a:txBody>
                  <a:tcPr anchor="ctr">
                    <a:noFill/>
                  </a:tcPr>
                </a:tc>
                <a:extLst>
                  <a:ext uri="{0D108BD9-81ED-4DB2-BD59-A6C34878D82A}">
                    <a16:rowId xmlns:a16="http://schemas.microsoft.com/office/drawing/2014/main" val="3241140402"/>
                  </a:ext>
                </a:extLst>
              </a:tr>
              <a:tr h="0">
                <a:tc>
                  <a:txBody>
                    <a:bodyPr/>
                    <a:lstStyle/>
                    <a:p>
                      <a:r>
                        <a:rPr lang="en-US" sz="900" b="0" dirty="0">
                          <a:solidFill>
                            <a:schemeClr val="bg1"/>
                          </a:solidFill>
                        </a:rPr>
                        <a:t>Check out process is quick</a:t>
                      </a:r>
                    </a:p>
                  </a:txBody>
                  <a:tcPr anchor="ctr">
                    <a:noFill/>
                  </a:tcPr>
                </a:tc>
                <a:tc>
                  <a:txBody>
                    <a:bodyPr/>
                    <a:lstStyle/>
                    <a:p>
                      <a:pPr algn="ctr"/>
                      <a:r>
                        <a:rPr lang="en-US" sz="900" baseline="0" dirty="0">
                          <a:solidFill>
                            <a:schemeClr val="bg1"/>
                          </a:solidFill>
                        </a:rPr>
                        <a:t>36%</a:t>
                      </a:r>
                    </a:p>
                  </a:txBody>
                  <a:tcPr anchor="ctr">
                    <a:noFill/>
                  </a:tcPr>
                </a:tc>
                <a:tc>
                  <a:txBody>
                    <a:bodyPr/>
                    <a:lstStyle/>
                    <a:p>
                      <a:pPr algn="ctr"/>
                      <a:r>
                        <a:rPr lang="en-US" sz="900" baseline="0" dirty="0">
                          <a:solidFill>
                            <a:schemeClr val="bg1"/>
                          </a:solidFill>
                        </a:rPr>
                        <a:t>33%</a:t>
                      </a:r>
                    </a:p>
                  </a:txBody>
                  <a:tcPr anchor="ctr">
                    <a:noFill/>
                  </a:tcPr>
                </a:tc>
                <a:tc>
                  <a:txBody>
                    <a:bodyPr/>
                    <a:lstStyle/>
                    <a:p>
                      <a:pPr algn="ctr"/>
                      <a:r>
                        <a:rPr lang="en-US" sz="900" baseline="0" dirty="0">
                          <a:solidFill>
                            <a:schemeClr val="bg1"/>
                          </a:solidFill>
                        </a:rPr>
                        <a:t>33%</a:t>
                      </a:r>
                    </a:p>
                  </a:txBody>
                  <a:tcPr anchor="ctr">
                    <a:noFill/>
                  </a:tcPr>
                </a:tc>
                <a:extLst>
                  <a:ext uri="{0D108BD9-81ED-4DB2-BD59-A6C34878D82A}">
                    <a16:rowId xmlns:a16="http://schemas.microsoft.com/office/drawing/2014/main" val="1478962705"/>
                  </a:ext>
                </a:extLst>
              </a:tr>
              <a:tr h="0">
                <a:tc>
                  <a:txBody>
                    <a:bodyPr/>
                    <a:lstStyle/>
                    <a:p>
                      <a:r>
                        <a:rPr lang="en-US" sz="900" b="0" dirty="0">
                          <a:solidFill>
                            <a:schemeClr val="bg1"/>
                          </a:solidFill>
                        </a:rPr>
                        <a:t>Store offers classes and demos</a:t>
                      </a:r>
                    </a:p>
                  </a:txBody>
                  <a:tcPr anchor="ctr">
                    <a:noFill/>
                  </a:tcPr>
                </a:tc>
                <a:tc>
                  <a:txBody>
                    <a:bodyPr/>
                    <a:lstStyle/>
                    <a:p>
                      <a:pPr algn="ctr"/>
                      <a:r>
                        <a:rPr lang="en-US" sz="900" baseline="0" dirty="0">
                          <a:solidFill>
                            <a:schemeClr val="bg1"/>
                          </a:solidFill>
                        </a:rPr>
                        <a:t>23%</a:t>
                      </a:r>
                    </a:p>
                  </a:txBody>
                  <a:tcPr anchor="ctr">
                    <a:noFill/>
                  </a:tcPr>
                </a:tc>
                <a:tc>
                  <a:txBody>
                    <a:bodyPr/>
                    <a:lstStyle/>
                    <a:p>
                      <a:pPr algn="ctr"/>
                      <a:r>
                        <a:rPr lang="en-US" sz="900" baseline="0" dirty="0">
                          <a:solidFill>
                            <a:schemeClr val="bg1"/>
                          </a:solidFill>
                        </a:rPr>
                        <a:t>16%</a:t>
                      </a:r>
                    </a:p>
                  </a:txBody>
                  <a:tcPr anchor="ctr">
                    <a:noFill/>
                  </a:tcPr>
                </a:tc>
                <a:tc>
                  <a:txBody>
                    <a:bodyPr/>
                    <a:lstStyle/>
                    <a:p>
                      <a:pPr algn="ctr"/>
                      <a:r>
                        <a:rPr lang="en-US" sz="900" baseline="0" dirty="0">
                          <a:solidFill>
                            <a:schemeClr val="bg1"/>
                          </a:solidFill>
                        </a:rPr>
                        <a:t>24%</a:t>
                      </a:r>
                    </a:p>
                  </a:txBody>
                  <a:tcPr anchor="ctr">
                    <a:noFill/>
                  </a:tcPr>
                </a:tc>
                <a:extLst>
                  <a:ext uri="{0D108BD9-81ED-4DB2-BD59-A6C34878D82A}">
                    <a16:rowId xmlns:a16="http://schemas.microsoft.com/office/drawing/2014/main" val="3624663771"/>
                  </a:ext>
                </a:extLst>
              </a:tr>
              <a:tr h="0">
                <a:tc>
                  <a:txBody>
                    <a:bodyPr/>
                    <a:lstStyle/>
                    <a:p>
                      <a:pPr algn="l"/>
                      <a:r>
                        <a:rPr lang="en-US" sz="900" b="1" dirty="0">
                          <a:solidFill>
                            <a:schemeClr val="bg1"/>
                          </a:solidFill>
                        </a:rPr>
                        <a:t>Number of Completes</a:t>
                      </a:r>
                    </a:p>
                  </a:txBody>
                  <a:tcPr anchor="ctr">
                    <a:noFill/>
                  </a:tcPr>
                </a:tc>
                <a:tc>
                  <a:txBody>
                    <a:bodyPr/>
                    <a:lstStyle/>
                    <a:p>
                      <a:pPr algn="ctr"/>
                      <a:r>
                        <a:rPr lang="en-US" sz="900" baseline="0" dirty="0">
                          <a:solidFill>
                            <a:schemeClr val="bg1"/>
                          </a:solidFill>
                        </a:rPr>
                        <a:t>700</a:t>
                      </a:r>
                    </a:p>
                  </a:txBody>
                  <a:tcPr anchor="ctr">
                    <a:noFill/>
                  </a:tcPr>
                </a:tc>
                <a:tc>
                  <a:txBody>
                    <a:bodyPr/>
                    <a:lstStyle/>
                    <a:p>
                      <a:pPr algn="ctr"/>
                      <a:r>
                        <a:rPr lang="en-US" sz="900" dirty="0">
                          <a:solidFill>
                            <a:schemeClr val="bg1"/>
                          </a:solidFill>
                        </a:rPr>
                        <a:t>639</a:t>
                      </a:r>
                    </a:p>
                  </a:txBody>
                  <a:tcPr anchor="ctr">
                    <a:noFill/>
                  </a:tcPr>
                </a:tc>
                <a:tc>
                  <a:txBody>
                    <a:bodyPr/>
                    <a:lstStyle/>
                    <a:p>
                      <a:pPr algn="ctr"/>
                      <a:r>
                        <a:rPr lang="en-US" sz="900" dirty="0">
                          <a:solidFill>
                            <a:schemeClr val="bg1"/>
                          </a:solidFill>
                        </a:rPr>
                        <a:t>5,518</a:t>
                      </a:r>
                    </a:p>
                  </a:txBody>
                  <a:tcPr anchor="ctr">
                    <a:noFill/>
                  </a:tcPr>
                </a:tc>
                <a:extLst>
                  <a:ext uri="{0D108BD9-81ED-4DB2-BD59-A6C34878D82A}">
                    <a16:rowId xmlns:a16="http://schemas.microsoft.com/office/drawing/2014/main" val="1171414946"/>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7162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26. When buying art supplies at your local  art supply store, how important are these store features to you?</a:t>
            </a:r>
            <a:endParaRPr lang="en-US" sz="1400" dirty="0"/>
          </a:p>
        </p:txBody>
      </p:sp>
      <p:sp>
        <p:nvSpPr>
          <p:cNvPr id="7" name="Slide Number Placeholder 1">
            <a:extLst>
              <a:ext uri="{FF2B5EF4-FFF2-40B4-BE49-F238E27FC236}">
                <a16:creationId xmlns:a16="http://schemas.microsoft.com/office/drawing/2014/main" id="{4781F069-DCB5-4AF2-BC38-72A010660584}"/>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78</a:t>
            </a:fld>
            <a:endParaRPr lang="en-US" dirty="0"/>
          </a:p>
        </p:txBody>
      </p:sp>
      <p:sp>
        <p:nvSpPr>
          <p:cNvPr id="8" name="Text Placeholder 6">
            <a:extLst>
              <a:ext uri="{FF2B5EF4-FFF2-40B4-BE49-F238E27FC236}">
                <a16:creationId xmlns:a16="http://schemas.microsoft.com/office/drawing/2014/main" id="{C1407058-8779-4532-963C-2A5669F97F4A}"/>
              </a:ext>
            </a:extLst>
          </p:cNvPr>
          <p:cNvSpPr txBox="1">
            <a:spLocks/>
          </p:cNvSpPr>
          <p:nvPr/>
        </p:nvSpPr>
        <p:spPr>
          <a:xfrm>
            <a:off x="228600" y="5867400"/>
            <a:ext cx="5029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Entries are % “very important.”</a:t>
            </a:r>
            <a:endParaRPr lang="en-US" sz="800" b="1" kern="0" dirty="0">
              <a:solidFill>
                <a:schemeClr val="accent4"/>
              </a:solidFill>
            </a:endParaRPr>
          </a:p>
          <a:p>
            <a:endParaRPr lang="en-US" sz="800" b="1" dirty="0">
              <a:solidFill>
                <a:schemeClr val="accent4"/>
              </a:solidFill>
            </a:endParaRPr>
          </a:p>
        </p:txBody>
      </p:sp>
      <p:sp>
        <p:nvSpPr>
          <p:cNvPr id="9" name="TextBox 8">
            <a:extLst>
              <a:ext uri="{FF2B5EF4-FFF2-40B4-BE49-F238E27FC236}">
                <a16:creationId xmlns:a16="http://schemas.microsoft.com/office/drawing/2014/main" id="{0823D459-198F-4867-9F1A-8CAF3E7AF27E}"/>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8671874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Important Online Art Supply Store Features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762000"/>
            <a:ext cx="7086600" cy="5410200"/>
          </a:xfrm>
        </p:spPr>
        <p:txBody>
          <a:bodyPr/>
          <a:lstStyle/>
          <a:p>
            <a:pPr>
              <a:buFont typeface="Wingdings" panose="05000000000000000000" pitchFamily="2" charset="2"/>
              <a:buChar char="Ø"/>
            </a:pPr>
            <a:r>
              <a:rPr lang="en-US" dirty="0">
                <a:solidFill>
                  <a:schemeClr val="bg1"/>
                </a:solidFill>
              </a:rPr>
              <a:t>Asked only in 2018, price and shipping cost are the most important features for online art supply stores among both U.S. and Canadian artists.</a:t>
            </a:r>
          </a:p>
          <a:p>
            <a:pPr lvl="1">
              <a:buFont typeface="Wingdings" panose="05000000000000000000" pitchFamily="2" charset="2"/>
              <a:buChar char="Ø"/>
            </a:pPr>
            <a:r>
              <a:rPr lang="en-US" b="0" dirty="0">
                <a:solidFill>
                  <a:schemeClr val="bg1"/>
                </a:solidFill>
              </a:rPr>
              <a:t>In general, it appears that convenience is more important to U.S. artists than their Canadian counterparts.</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79</a:t>
            </a:fld>
            <a:endParaRPr lang="en-US" dirty="0"/>
          </a:p>
        </p:txBody>
      </p:sp>
      <p:graphicFrame>
        <p:nvGraphicFramePr>
          <p:cNvPr id="4" name="Table 3">
            <a:extLst>
              <a:ext uri="{FF2B5EF4-FFF2-40B4-BE49-F238E27FC236}">
                <a16:creationId xmlns:a16="http://schemas.microsoft.com/office/drawing/2014/main" id="{DC6ACF64-B316-45AE-A915-B47EDC91A983}"/>
              </a:ext>
            </a:extLst>
          </p:cNvPr>
          <p:cNvGraphicFramePr>
            <a:graphicFrameLocks noGrp="1"/>
          </p:cNvGraphicFramePr>
          <p:nvPr>
            <p:extLst/>
          </p:nvPr>
        </p:nvGraphicFramePr>
        <p:xfrm>
          <a:off x="2569577" y="2756535"/>
          <a:ext cx="3145423" cy="1434465"/>
        </p:xfrm>
        <a:graphic>
          <a:graphicData uri="http://schemas.openxmlformats.org/drawingml/2006/table">
            <a:tbl>
              <a:tblPr firstRow="1" bandRow="1">
                <a:tableStyleId>{5940675A-B579-460E-94D1-54222C63F5DA}</a:tableStyleId>
              </a:tblPr>
              <a:tblGrid>
                <a:gridCol w="2343235">
                  <a:extLst>
                    <a:ext uri="{9D8B030D-6E8A-4147-A177-3AD203B41FA5}">
                      <a16:colId xmlns:a16="http://schemas.microsoft.com/office/drawing/2014/main" val="970495069"/>
                    </a:ext>
                  </a:extLst>
                </a:gridCol>
                <a:gridCol w="802188">
                  <a:extLst>
                    <a:ext uri="{9D8B030D-6E8A-4147-A177-3AD203B41FA5}">
                      <a16:colId xmlns:a16="http://schemas.microsoft.com/office/drawing/2014/main" val="1514445244"/>
                    </a:ext>
                  </a:extLst>
                </a:gridCol>
              </a:tblGrid>
              <a:tr h="0">
                <a:tc>
                  <a:txBody>
                    <a:bodyPr/>
                    <a:lstStyle/>
                    <a:p>
                      <a:r>
                        <a:rPr lang="en-US" sz="1200" b="1" dirty="0">
                          <a:solidFill>
                            <a:schemeClr val="bg1"/>
                          </a:solidFill>
                        </a:rPr>
                        <a:t>U.S.</a:t>
                      </a:r>
                    </a:p>
                  </a:txBody>
                  <a:tcP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Price</a:t>
                      </a:r>
                    </a:p>
                  </a:txBody>
                  <a:tcPr marL="857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3269944418"/>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Shipping cost</a:t>
                      </a:r>
                    </a:p>
                  </a:txBody>
                  <a:tcPr marL="857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174580785"/>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Shopping Convenience - Quick Delivery </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72%</a:t>
                      </a:r>
                    </a:p>
                  </a:txBody>
                  <a:tcPr marL="9525" marR="9525" marT="9525" marB="0" anchor="ctr"/>
                </a:tc>
                <a:extLst>
                  <a:ext uri="{0D108BD9-81ED-4DB2-BD59-A6C34878D82A}">
                    <a16:rowId xmlns:a16="http://schemas.microsoft.com/office/drawing/2014/main" val="3142909537"/>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Can't Find Them Locally</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4238490599"/>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Shopping Convenience - Do It As Needed </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60%</a:t>
                      </a:r>
                    </a:p>
                  </a:txBody>
                  <a:tcPr marL="9525" marR="9525" marT="9525" marB="0" anchor="ctr"/>
                </a:tc>
                <a:extLst>
                  <a:ext uri="{0D108BD9-81ED-4DB2-BD59-A6C34878D82A}">
                    <a16:rowId xmlns:a16="http://schemas.microsoft.com/office/drawing/2014/main" val="4226228855"/>
                  </a:ext>
                </a:extLst>
              </a:tr>
            </a:tbl>
          </a:graphicData>
        </a:graphic>
      </p:graphicFrame>
      <p:sp>
        <p:nvSpPr>
          <p:cNvPr id="8" name="TextBox 7">
            <a:extLst>
              <a:ext uri="{FF2B5EF4-FFF2-40B4-BE49-F238E27FC236}">
                <a16:creationId xmlns:a16="http://schemas.microsoft.com/office/drawing/2014/main" id="{42B079C5-F4BE-497E-9F23-D403C81B7F85}"/>
              </a:ext>
            </a:extLst>
          </p:cNvPr>
          <p:cNvSpPr txBox="1"/>
          <p:nvPr/>
        </p:nvSpPr>
        <p:spPr>
          <a:xfrm>
            <a:off x="1600200" y="6248400"/>
            <a:ext cx="3576620" cy="400110"/>
          </a:xfrm>
          <a:prstGeom prst="rect">
            <a:avLst/>
          </a:prstGeom>
          <a:noFill/>
        </p:spPr>
        <p:txBody>
          <a:bodyPr wrap="square" rtlCol="0">
            <a:spAutoFit/>
          </a:bodyPr>
          <a:lstStyle/>
          <a:p>
            <a:r>
              <a:rPr lang="en-US" sz="1000" dirty="0">
                <a:solidFill>
                  <a:schemeClr val="bg1"/>
                </a:solidFill>
              </a:rPr>
              <a:t>% “Very Important”</a:t>
            </a:r>
          </a:p>
          <a:p>
            <a:endParaRPr lang="en-US" sz="1000" dirty="0">
              <a:solidFill>
                <a:schemeClr val="bg1"/>
              </a:solidFill>
            </a:endParaRPr>
          </a:p>
        </p:txBody>
      </p:sp>
      <p:graphicFrame>
        <p:nvGraphicFramePr>
          <p:cNvPr id="7" name="Table 6">
            <a:extLst>
              <a:ext uri="{FF2B5EF4-FFF2-40B4-BE49-F238E27FC236}">
                <a16:creationId xmlns:a16="http://schemas.microsoft.com/office/drawing/2014/main" id="{C9B68FAA-B6F0-4833-8D15-3D1F43EE1044}"/>
              </a:ext>
            </a:extLst>
          </p:cNvPr>
          <p:cNvGraphicFramePr>
            <a:graphicFrameLocks noGrp="1"/>
          </p:cNvGraphicFramePr>
          <p:nvPr>
            <p:extLst/>
          </p:nvPr>
        </p:nvGraphicFramePr>
        <p:xfrm>
          <a:off x="2590800" y="4356735"/>
          <a:ext cx="3145423" cy="1434465"/>
        </p:xfrm>
        <a:graphic>
          <a:graphicData uri="http://schemas.openxmlformats.org/drawingml/2006/table">
            <a:tbl>
              <a:tblPr firstRow="1" bandRow="1">
                <a:tableStyleId>{5940675A-B579-460E-94D1-54222C63F5DA}</a:tableStyleId>
              </a:tblPr>
              <a:tblGrid>
                <a:gridCol w="2343235">
                  <a:extLst>
                    <a:ext uri="{9D8B030D-6E8A-4147-A177-3AD203B41FA5}">
                      <a16:colId xmlns:a16="http://schemas.microsoft.com/office/drawing/2014/main" val="970495069"/>
                    </a:ext>
                  </a:extLst>
                </a:gridCol>
                <a:gridCol w="802188">
                  <a:extLst>
                    <a:ext uri="{9D8B030D-6E8A-4147-A177-3AD203B41FA5}">
                      <a16:colId xmlns:a16="http://schemas.microsoft.com/office/drawing/2014/main" val="1514445244"/>
                    </a:ext>
                  </a:extLst>
                </a:gridCol>
              </a:tblGrid>
              <a:tr h="0">
                <a:tc>
                  <a:txBody>
                    <a:bodyPr/>
                    <a:lstStyle/>
                    <a:p>
                      <a:r>
                        <a:rPr lang="en-US" sz="1200" b="1" dirty="0">
                          <a:solidFill>
                            <a:schemeClr val="bg1"/>
                          </a:solidFill>
                        </a:rPr>
                        <a:t>Canada</a:t>
                      </a:r>
                    </a:p>
                  </a:txBody>
                  <a:tcPr/>
                </a:tc>
                <a:tc>
                  <a:txBody>
                    <a:bodyPr/>
                    <a:lstStyle/>
                    <a:p>
                      <a:pPr algn="ctr"/>
                      <a:r>
                        <a:rPr lang="en-US" sz="1200" b="1" dirty="0">
                          <a:solidFill>
                            <a:schemeClr val="bg1"/>
                          </a:solidFill>
                        </a:rPr>
                        <a:t>2018</a:t>
                      </a:r>
                    </a:p>
                  </a:txBody>
                  <a:tcPr anchor="ctr"/>
                </a:tc>
                <a:extLst>
                  <a:ext uri="{0D108BD9-81ED-4DB2-BD59-A6C34878D82A}">
                    <a16:rowId xmlns:a16="http://schemas.microsoft.com/office/drawing/2014/main" val="679385693"/>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Price</a:t>
                      </a:r>
                    </a:p>
                  </a:txBody>
                  <a:tcPr marL="857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79%</a:t>
                      </a:r>
                    </a:p>
                  </a:txBody>
                  <a:tcPr marL="9525" marR="9525" marT="9525" marB="0" anchor="ctr"/>
                </a:tc>
                <a:extLst>
                  <a:ext uri="{0D108BD9-81ED-4DB2-BD59-A6C34878D82A}">
                    <a16:rowId xmlns:a16="http://schemas.microsoft.com/office/drawing/2014/main" val="3269944418"/>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Shipping cost</a:t>
                      </a:r>
                    </a:p>
                  </a:txBody>
                  <a:tcPr marL="857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174580785"/>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Shopping Convenience - Quick Delivery </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3142909537"/>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Can't Find Them Locally</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4238490599"/>
                  </a:ext>
                </a:extLst>
              </a:tr>
              <a:tr h="0">
                <a:tc>
                  <a:txBody>
                    <a:bodyPr/>
                    <a:lstStyle/>
                    <a:p>
                      <a:pPr marL="0" algn="l" defTabSz="914400" rtl="0" eaLnBrk="1" fontAlgn="b" latinLnBrk="0" hangingPunct="1"/>
                      <a:r>
                        <a:rPr lang="en-US" sz="1000" b="1" kern="1200" dirty="0">
                          <a:solidFill>
                            <a:schemeClr val="bg1"/>
                          </a:solidFill>
                          <a:latin typeface="+mn-lt"/>
                          <a:ea typeface="+mn-ea"/>
                          <a:cs typeface="+mn-cs"/>
                        </a:rPr>
                        <a:t>Shopping Convenience - Do It As Needed </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47%</a:t>
                      </a:r>
                    </a:p>
                  </a:txBody>
                  <a:tcPr marL="9525" marR="9525" marT="9525" marB="0" anchor="ctr"/>
                </a:tc>
                <a:extLst>
                  <a:ext uri="{0D108BD9-81ED-4DB2-BD59-A6C34878D82A}">
                    <a16:rowId xmlns:a16="http://schemas.microsoft.com/office/drawing/2014/main" val="4226228855"/>
                  </a:ext>
                </a:extLst>
              </a:tr>
            </a:tbl>
          </a:graphicData>
        </a:graphic>
      </p:graphicFrame>
    </p:spTree>
    <p:extLst>
      <p:ext uri="{BB962C8B-B14F-4D97-AF65-F5344CB8AC3E}">
        <p14:creationId xmlns:p14="http://schemas.microsoft.com/office/powerpoint/2010/main" val="156218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Executive Summary - Trends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a:xfrm>
            <a:off x="228600" y="609600"/>
            <a:ext cx="7086600" cy="5410200"/>
          </a:xfrm>
        </p:spPr>
        <p:txBody>
          <a:bodyPr/>
          <a:lstStyle/>
          <a:p>
            <a:pPr>
              <a:buFont typeface="Wingdings" panose="05000000000000000000" pitchFamily="2" charset="2"/>
              <a:buChar char="Ø"/>
            </a:pPr>
            <a:r>
              <a:rPr lang="en-US" dirty="0">
                <a:solidFill>
                  <a:schemeClr val="bg1"/>
                </a:solidFill>
              </a:rPr>
              <a:t>Both U.S. and Canadian artists continue to express a strong preference for e-mail as a source of communication from art supply stores and brands.</a:t>
            </a:r>
          </a:p>
          <a:p>
            <a:pPr>
              <a:buFont typeface="Wingdings" panose="05000000000000000000" pitchFamily="2" charset="2"/>
              <a:buChar char="Ø"/>
            </a:pPr>
            <a:r>
              <a:rPr lang="en-US" dirty="0">
                <a:solidFill>
                  <a:schemeClr val="bg1"/>
                </a:solidFill>
              </a:rPr>
              <a:t>In both countries “how-to” videos have moved into a tie with special offer and sales as the most preferred social media and content.</a:t>
            </a:r>
          </a:p>
          <a:p>
            <a:pPr>
              <a:buFont typeface="Wingdings" panose="05000000000000000000" pitchFamily="2" charset="2"/>
              <a:buChar char="Ø"/>
            </a:pPr>
            <a:r>
              <a:rPr lang="en-US" dirty="0">
                <a:solidFill>
                  <a:schemeClr val="bg1"/>
                </a:solidFill>
              </a:rPr>
              <a:t>Most artists actually get information on art materials either via word-of-mouth and in art stores.</a:t>
            </a:r>
          </a:p>
          <a:p>
            <a:pPr>
              <a:buFont typeface="Wingdings" panose="05000000000000000000" pitchFamily="2" charset="2"/>
              <a:buChar char="Ø"/>
            </a:pPr>
            <a:r>
              <a:rPr lang="en-US" dirty="0">
                <a:solidFill>
                  <a:schemeClr val="bg1"/>
                </a:solidFill>
              </a:rPr>
              <a:t>Smarts phones and mobile devices are still not frequently used for art supply shopping.</a:t>
            </a:r>
          </a:p>
          <a:p>
            <a:pPr>
              <a:buFont typeface="Wingdings" panose="05000000000000000000" pitchFamily="2" charset="2"/>
              <a:buChar char="Ø"/>
            </a:pPr>
            <a:r>
              <a:rPr lang="en-US" dirty="0">
                <a:solidFill>
                  <a:schemeClr val="bg1"/>
                </a:solidFill>
              </a:rPr>
              <a:t>The local art supply store receives the largest percentage of artists’ dollars in all three years, however, a much larger percentage of Canadian than U.S. artists report spending at these retailers.</a:t>
            </a:r>
          </a:p>
          <a:p>
            <a:pPr>
              <a:buFont typeface="Wingdings" panose="05000000000000000000" pitchFamily="2" charset="2"/>
              <a:buChar char="Ø"/>
            </a:pPr>
            <a:r>
              <a:rPr lang="en-US" dirty="0">
                <a:solidFill>
                  <a:schemeClr val="bg1"/>
                </a:solidFill>
              </a:rPr>
              <a:t>In both 2015 and 2018, the largest percentage of U.S. artists value high quality products in judging art supply stores while, in Canada, knowledgeable staff took the top spot in 2018.</a:t>
            </a:r>
          </a:p>
        </p:txBody>
      </p:sp>
      <p:sp>
        <p:nvSpPr>
          <p:cNvPr id="6" name="Slide Number Placeholder 1">
            <a:extLst>
              <a:ext uri="{FF2B5EF4-FFF2-40B4-BE49-F238E27FC236}">
                <a16:creationId xmlns:a16="http://schemas.microsoft.com/office/drawing/2014/main" id="{4AF9D1DD-DF83-49EE-AD15-3DA2DCB2ADB0}"/>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8</a:t>
            </a:fld>
            <a:endParaRPr lang="en-US" dirty="0"/>
          </a:p>
        </p:txBody>
      </p:sp>
    </p:spTree>
    <p:extLst>
      <p:ext uri="{BB962C8B-B14F-4D97-AF65-F5344CB8AC3E}">
        <p14:creationId xmlns:p14="http://schemas.microsoft.com/office/powerpoint/2010/main" val="1811750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222354" y="942847"/>
            <a:ext cx="732144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27. If you are buying art supplies online, how important are these store features to you?</a:t>
            </a:r>
            <a:endParaRPr lang="en-US" sz="140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80</a:t>
            </a:fld>
            <a:endParaRPr lang="en-US" dirty="0"/>
          </a:p>
        </p:txBody>
      </p:sp>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2"/>
          <a:stretch>
            <a:fillRect/>
          </a:stretch>
        </p:blipFill>
        <p:spPr>
          <a:xfrm>
            <a:off x="4648200" y="1758031"/>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3"/>
          <a:stretch>
            <a:fillRect/>
          </a:stretch>
        </p:blipFill>
        <p:spPr>
          <a:xfrm>
            <a:off x="5867400" y="1758030"/>
            <a:ext cx="612648" cy="417577"/>
          </a:xfrm>
          <a:prstGeom prst="rect">
            <a:avLst/>
          </a:prstGeom>
        </p:spPr>
      </p:pic>
      <p:graphicFrame>
        <p:nvGraphicFramePr>
          <p:cNvPr id="8" name="Content Placeholder 5">
            <a:extLst>
              <a:ext uri="{FF2B5EF4-FFF2-40B4-BE49-F238E27FC236}">
                <a16:creationId xmlns:a16="http://schemas.microsoft.com/office/drawing/2014/main" id="{FFCF0D78-1FA8-4593-B223-E1E0CD4E828A}"/>
              </a:ext>
            </a:extLst>
          </p:cNvPr>
          <p:cNvGraphicFramePr>
            <a:graphicFrameLocks/>
          </p:cNvGraphicFramePr>
          <p:nvPr>
            <p:extLst>
              <p:ext uri="{D42A27DB-BD31-4B8C-83A1-F6EECF244321}">
                <p14:modId xmlns:p14="http://schemas.microsoft.com/office/powerpoint/2010/main" val="1016330148"/>
              </p:ext>
            </p:extLst>
          </p:nvPr>
        </p:nvGraphicFramePr>
        <p:xfrm>
          <a:off x="228600" y="2271111"/>
          <a:ext cx="6629400" cy="2300889"/>
        </p:xfrm>
        <a:graphic>
          <a:graphicData uri="http://schemas.openxmlformats.org/drawingml/2006/table">
            <a:tbl>
              <a:tblPr firstRow="1" bandRow="1">
                <a:tableStyleId>{6E25E649-3F16-4E02-A733-19D2CDBF48F0}</a:tableStyleId>
              </a:tblPr>
              <a:tblGrid>
                <a:gridCol w="2882841">
                  <a:extLst>
                    <a:ext uri="{9D8B030D-6E8A-4147-A177-3AD203B41FA5}">
                      <a16:colId xmlns:a16="http://schemas.microsoft.com/office/drawing/2014/main" val="3124580405"/>
                    </a:ext>
                  </a:extLst>
                </a:gridCol>
                <a:gridCol w="1217702">
                  <a:extLst>
                    <a:ext uri="{9D8B030D-6E8A-4147-A177-3AD203B41FA5}">
                      <a16:colId xmlns:a16="http://schemas.microsoft.com/office/drawing/2014/main" val="3408498545"/>
                    </a:ext>
                  </a:extLst>
                </a:gridCol>
                <a:gridCol w="1217702">
                  <a:extLst>
                    <a:ext uri="{9D8B030D-6E8A-4147-A177-3AD203B41FA5}">
                      <a16:colId xmlns:a16="http://schemas.microsoft.com/office/drawing/2014/main" val="3533829055"/>
                    </a:ext>
                  </a:extLst>
                </a:gridCol>
                <a:gridCol w="1311155">
                  <a:extLst>
                    <a:ext uri="{9D8B030D-6E8A-4147-A177-3AD203B41FA5}">
                      <a16:colId xmlns:a16="http://schemas.microsoft.com/office/drawing/2014/main" val="4142446680"/>
                    </a:ext>
                  </a:extLst>
                </a:gridCol>
              </a:tblGrid>
              <a:tr h="460589">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extLst>
                  <a:ext uri="{0D108BD9-81ED-4DB2-BD59-A6C34878D82A}">
                    <a16:rowId xmlns:a16="http://schemas.microsoft.com/office/drawing/2014/main" val="1672700539"/>
                  </a:ext>
                </a:extLst>
              </a:tr>
              <a:tr h="0">
                <a:tc>
                  <a:txBody>
                    <a:bodyPr/>
                    <a:lstStyle/>
                    <a:p>
                      <a:r>
                        <a:rPr lang="en-US" sz="1200" b="0" dirty="0">
                          <a:solidFill>
                            <a:schemeClr val="bg1"/>
                          </a:solidFill>
                        </a:rPr>
                        <a:t>Price</a:t>
                      </a:r>
                    </a:p>
                  </a:txBody>
                  <a:tcPr anchor="ctr">
                    <a:noFill/>
                  </a:tcPr>
                </a:tc>
                <a:tc>
                  <a:txBody>
                    <a:bodyPr/>
                    <a:lstStyle/>
                    <a:p>
                      <a:pPr algn="ctr"/>
                      <a:r>
                        <a:rPr lang="en-US" sz="1200" dirty="0">
                          <a:solidFill>
                            <a:schemeClr val="bg1"/>
                          </a:solidFill>
                        </a:rPr>
                        <a:t>85%</a:t>
                      </a:r>
                    </a:p>
                  </a:txBody>
                  <a:tcPr anchor="ctr">
                    <a:noFill/>
                  </a:tcPr>
                </a:tc>
                <a:tc>
                  <a:txBody>
                    <a:bodyPr/>
                    <a:lstStyle/>
                    <a:p>
                      <a:pPr algn="ctr"/>
                      <a:r>
                        <a:rPr lang="en-US" sz="1200" baseline="0" dirty="0">
                          <a:solidFill>
                            <a:schemeClr val="bg1"/>
                          </a:solidFill>
                        </a:rPr>
                        <a:t>88%</a:t>
                      </a:r>
                    </a:p>
                  </a:txBody>
                  <a:tcPr anchor="ctr">
                    <a:solidFill>
                      <a:schemeClr val="bg1">
                        <a:lumMod val="20000"/>
                        <a:lumOff val="80000"/>
                      </a:schemeClr>
                    </a:solidFill>
                  </a:tcPr>
                </a:tc>
                <a:tc>
                  <a:txBody>
                    <a:bodyPr/>
                    <a:lstStyle/>
                    <a:p>
                      <a:pPr algn="ctr"/>
                      <a:r>
                        <a:rPr lang="en-US" sz="1200" dirty="0">
                          <a:solidFill>
                            <a:schemeClr val="bg1"/>
                          </a:solidFill>
                        </a:rPr>
                        <a:t>79%</a:t>
                      </a:r>
                    </a:p>
                  </a:txBody>
                  <a:tcPr anchor="ctr">
                    <a:solidFill>
                      <a:schemeClr val="bg1">
                        <a:lumMod val="20000"/>
                        <a:lumOff val="80000"/>
                      </a:schemeClr>
                    </a:solidFill>
                  </a:tcPr>
                </a:tc>
                <a:extLst>
                  <a:ext uri="{0D108BD9-81ED-4DB2-BD59-A6C34878D82A}">
                    <a16:rowId xmlns:a16="http://schemas.microsoft.com/office/drawing/2014/main" val="4230878191"/>
                  </a:ext>
                </a:extLst>
              </a:tr>
              <a:tr h="285820">
                <a:tc>
                  <a:txBody>
                    <a:bodyPr/>
                    <a:lstStyle/>
                    <a:p>
                      <a:r>
                        <a:rPr lang="en-US" sz="1200" b="0" dirty="0">
                          <a:solidFill>
                            <a:schemeClr val="bg1"/>
                          </a:solidFill>
                        </a:rPr>
                        <a:t>Shipping cost</a:t>
                      </a:r>
                    </a:p>
                  </a:txBody>
                  <a:tcPr anchor="ctr">
                    <a:noFill/>
                  </a:tcPr>
                </a:tc>
                <a:tc>
                  <a:txBody>
                    <a:bodyPr/>
                    <a:lstStyle/>
                    <a:p>
                      <a:pPr algn="ctr"/>
                      <a:r>
                        <a:rPr lang="en-US" sz="1200" dirty="0">
                          <a:solidFill>
                            <a:schemeClr val="bg1"/>
                          </a:solidFill>
                        </a:rPr>
                        <a:t>81%</a:t>
                      </a:r>
                    </a:p>
                  </a:txBody>
                  <a:tcPr anchor="ctr">
                    <a:noFill/>
                  </a:tcPr>
                </a:tc>
                <a:tc>
                  <a:txBody>
                    <a:bodyPr/>
                    <a:lstStyle/>
                    <a:p>
                      <a:pPr algn="ctr"/>
                      <a:r>
                        <a:rPr lang="en-US" sz="1200" baseline="0" dirty="0">
                          <a:solidFill>
                            <a:schemeClr val="bg1"/>
                          </a:solidFill>
                        </a:rPr>
                        <a:t>81%</a:t>
                      </a:r>
                    </a:p>
                  </a:txBody>
                  <a:tcPr anchor="ctr">
                    <a:solidFill>
                      <a:schemeClr val="bg1">
                        <a:lumMod val="20000"/>
                        <a:lumOff val="80000"/>
                      </a:schemeClr>
                    </a:solidFill>
                  </a:tcPr>
                </a:tc>
                <a:tc>
                  <a:txBody>
                    <a:bodyPr/>
                    <a:lstStyle/>
                    <a:p>
                      <a:pPr algn="ctr"/>
                      <a:r>
                        <a:rPr lang="en-US" sz="1200" dirty="0">
                          <a:solidFill>
                            <a:schemeClr val="bg1"/>
                          </a:solidFill>
                        </a:rPr>
                        <a:t>80%</a:t>
                      </a:r>
                    </a:p>
                  </a:txBody>
                  <a:tcPr anchor="ctr">
                    <a:solidFill>
                      <a:schemeClr val="bg1">
                        <a:lumMod val="20000"/>
                        <a:lumOff val="80000"/>
                      </a:schemeClr>
                    </a:solidFill>
                  </a:tcPr>
                </a:tc>
                <a:extLst>
                  <a:ext uri="{0D108BD9-81ED-4DB2-BD59-A6C34878D82A}">
                    <a16:rowId xmlns:a16="http://schemas.microsoft.com/office/drawing/2014/main" val="399659408"/>
                  </a:ext>
                </a:extLst>
              </a:tr>
              <a:tr h="249910">
                <a:tc>
                  <a:txBody>
                    <a:bodyPr/>
                    <a:lstStyle/>
                    <a:p>
                      <a:r>
                        <a:rPr lang="en-US" sz="1200" b="0" dirty="0">
                          <a:solidFill>
                            <a:schemeClr val="bg1"/>
                          </a:solidFill>
                        </a:rPr>
                        <a:t>Shopping convenience – Quick delivery</a:t>
                      </a:r>
                    </a:p>
                  </a:txBody>
                  <a:tcPr anchor="ctr">
                    <a:noFill/>
                  </a:tcPr>
                </a:tc>
                <a:tc>
                  <a:txBody>
                    <a:bodyPr/>
                    <a:lstStyle/>
                    <a:p>
                      <a:pPr algn="ctr"/>
                      <a:r>
                        <a:rPr lang="en-US" sz="1200" dirty="0">
                          <a:solidFill>
                            <a:schemeClr val="bg1"/>
                          </a:solidFill>
                        </a:rPr>
                        <a:t>67%</a:t>
                      </a:r>
                    </a:p>
                  </a:txBody>
                  <a:tcPr anchor="ctr">
                    <a:noFill/>
                  </a:tcPr>
                </a:tc>
                <a:tc>
                  <a:txBody>
                    <a:bodyPr/>
                    <a:lstStyle/>
                    <a:p>
                      <a:pPr algn="ctr"/>
                      <a:r>
                        <a:rPr lang="en-US" sz="1200" baseline="0" dirty="0">
                          <a:solidFill>
                            <a:schemeClr val="bg1"/>
                          </a:solidFill>
                        </a:rPr>
                        <a:t>72%</a:t>
                      </a:r>
                    </a:p>
                  </a:txBody>
                  <a:tcPr anchor="ctr">
                    <a:solidFill>
                      <a:schemeClr val="bg1">
                        <a:lumMod val="20000"/>
                        <a:lumOff val="80000"/>
                      </a:schemeClr>
                    </a:solidFill>
                  </a:tcPr>
                </a:tc>
                <a:tc>
                  <a:txBody>
                    <a:bodyPr/>
                    <a:lstStyle/>
                    <a:p>
                      <a:pPr algn="ctr"/>
                      <a:r>
                        <a:rPr lang="en-US" sz="1200" dirty="0">
                          <a:solidFill>
                            <a:schemeClr val="bg1"/>
                          </a:solidFill>
                        </a:rPr>
                        <a:t>59%</a:t>
                      </a:r>
                    </a:p>
                  </a:txBody>
                  <a:tcPr anchor="ctr">
                    <a:solidFill>
                      <a:schemeClr val="bg1">
                        <a:lumMod val="20000"/>
                        <a:lumOff val="80000"/>
                      </a:schemeClr>
                    </a:solidFill>
                  </a:tcPr>
                </a:tc>
                <a:extLst>
                  <a:ext uri="{0D108BD9-81ED-4DB2-BD59-A6C34878D82A}">
                    <a16:rowId xmlns:a16="http://schemas.microsoft.com/office/drawing/2014/main" val="2159702854"/>
                  </a:ext>
                </a:extLst>
              </a:tr>
              <a:tr h="137800">
                <a:tc>
                  <a:txBody>
                    <a:bodyPr/>
                    <a:lstStyle/>
                    <a:p>
                      <a:pPr marL="0" algn="l" defTabSz="914400" rtl="0" eaLnBrk="1" latinLnBrk="0" hangingPunct="1"/>
                      <a:r>
                        <a:rPr lang="en-US" sz="1200" b="0" kern="1200" dirty="0">
                          <a:solidFill>
                            <a:schemeClr val="bg1"/>
                          </a:solidFill>
                          <a:latin typeface="+mn-lt"/>
                          <a:ea typeface="+mn-ea"/>
                          <a:cs typeface="+mn-cs"/>
                        </a:rPr>
                        <a:t>Can’t find them locally</a:t>
                      </a:r>
                    </a:p>
                  </a:txBody>
                  <a:tcPr anchor="ctr">
                    <a:noFill/>
                  </a:tcPr>
                </a:tc>
                <a:tc>
                  <a:txBody>
                    <a:bodyPr/>
                    <a:lstStyle/>
                    <a:p>
                      <a:pPr algn="ctr"/>
                      <a:r>
                        <a:rPr lang="en-US" sz="1200" dirty="0">
                          <a:solidFill>
                            <a:schemeClr val="bg1"/>
                          </a:solidFill>
                        </a:rPr>
                        <a:t>59%</a:t>
                      </a:r>
                    </a:p>
                  </a:txBody>
                  <a:tcPr anchor="ctr">
                    <a:noFill/>
                  </a:tcPr>
                </a:tc>
                <a:tc>
                  <a:txBody>
                    <a:bodyPr/>
                    <a:lstStyle/>
                    <a:p>
                      <a:pPr algn="ctr"/>
                      <a:r>
                        <a:rPr lang="en-US" sz="1200" baseline="0" dirty="0">
                          <a:solidFill>
                            <a:schemeClr val="bg1"/>
                          </a:solidFill>
                        </a:rPr>
                        <a:t>59%</a:t>
                      </a:r>
                    </a:p>
                  </a:txBody>
                  <a:tcPr anchor="ctr">
                    <a:solidFill>
                      <a:schemeClr val="bg1">
                        <a:lumMod val="20000"/>
                        <a:lumOff val="80000"/>
                      </a:schemeClr>
                    </a:solidFill>
                  </a:tcPr>
                </a:tc>
                <a:tc>
                  <a:txBody>
                    <a:bodyPr/>
                    <a:lstStyle/>
                    <a:p>
                      <a:pPr algn="ctr"/>
                      <a:r>
                        <a:rPr lang="en-US" sz="1200" dirty="0">
                          <a:solidFill>
                            <a:schemeClr val="bg1"/>
                          </a:solidFill>
                        </a:rPr>
                        <a:t>58%</a:t>
                      </a:r>
                    </a:p>
                  </a:txBody>
                  <a:tcPr anchor="ctr">
                    <a:solidFill>
                      <a:schemeClr val="bg1">
                        <a:lumMod val="20000"/>
                        <a:lumOff val="80000"/>
                      </a:schemeClr>
                    </a:solidFill>
                  </a:tcPr>
                </a:tc>
                <a:extLst>
                  <a:ext uri="{0D108BD9-81ED-4DB2-BD59-A6C34878D82A}">
                    <a16:rowId xmlns:a16="http://schemas.microsoft.com/office/drawing/2014/main" val="3343760334"/>
                  </a:ext>
                </a:extLst>
              </a:tr>
              <a:tr h="340710">
                <a:tc>
                  <a:txBody>
                    <a:bodyPr/>
                    <a:lstStyle/>
                    <a:p>
                      <a:r>
                        <a:rPr lang="en-US" sz="1200" b="0" dirty="0">
                          <a:solidFill>
                            <a:schemeClr val="bg1"/>
                          </a:solidFill>
                        </a:rPr>
                        <a:t>Shopping convenience – Do it as needed</a:t>
                      </a:r>
                    </a:p>
                  </a:txBody>
                  <a:tcPr anchor="ctr">
                    <a:noFill/>
                  </a:tcPr>
                </a:tc>
                <a:tc>
                  <a:txBody>
                    <a:bodyPr/>
                    <a:lstStyle/>
                    <a:p>
                      <a:pPr algn="ctr"/>
                      <a:r>
                        <a:rPr lang="en-US" sz="1200" dirty="0">
                          <a:solidFill>
                            <a:schemeClr val="bg1"/>
                          </a:solidFill>
                        </a:rPr>
                        <a:t>56%</a:t>
                      </a:r>
                    </a:p>
                  </a:txBody>
                  <a:tcPr anchor="ctr">
                    <a:noFill/>
                  </a:tcPr>
                </a:tc>
                <a:tc>
                  <a:txBody>
                    <a:bodyPr/>
                    <a:lstStyle/>
                    <a:p>
                      <a:pPr algn="ctr"/>
                      <a:r>
                        <a:rPr lang="en-US" sz="1200" baseline="0" dirty="0">
                          <a:solidFill>
                            <a:schemeClr val="bg1"/>
                          </a:solidFill>
                        </a:rPr>
                        <a:t>60%</a:t>
                      </a:r>
                    </a:p>
                  </a:txBody>
                  <a:tcPr anchor="ctr">
                    <a:solidFill>
                      <a:schemeClr val="bg1">
                        <a:lumMod val="20000"/>
                        <a:lumOff val="80000"/>
                      </a:schemeClr>
                    </a:solidFill>
                  </a:tcPr>
                </a:tc>
                <a:tc>
                  <a:txBody>
                    <a:bodyPr/>
                    <a:lstStyle/>
                    <a:p>
                      <a:pPr algn="ctr"/>
                      <a:r>
                        <a:rPr lang="en-US" sz="1200" dirty="0">
                          <a:solidFill>
                            <a:schemeClr val="bg1"/>
                          </a:solidFill>
                        </a:rPr>
                        <a:t>47%</a:t>
                      </a:r>
                    </a:p>
                  </a:txBody>
                  <a:tcPr anchor="ctr">
                    <a:solidFill>
                      <a:schemeClr val="bg1">
                        <a:lumMod val="20000"/>
                        <a:lumOff val="80000"/>
                      </a:schemeClr>
                    </a:solidFill>
                  </a:tcPr>
                </a:tc>
                <a:extLst>
                  <a:ext uri="{0D108BD9-81ED-4DB2-BD59-A6C34878D82A}">
                    <a16:rowId xmlns:a16="http://schemas.microsoft.com/office/drawing/2014/main" val="1260973540"/>
                  </a:ext>
                </a:extLst>
              </a:tr>
              <a:tr h="0">
                <a:tc>
                  <a:txBody>
                    <a:bodyPr/>
                    <a:lstStyle/>
                    <a:p>
                      <a:pPr algn="l"/>
                      <a:r>
                        <a:rPr lang="en-US" sz="1200" b="1" dirty="0">
                          <a:solidFill>
                            <a:schemeClr val="bg1"/>
                          </a:solidFill>
                        </a:rPr>
                        <a:t>Number of Completes</a:t>
                      </a:r>
                    </a:p>
                  </a:txBody>
                  <a:tcPr anchor="ctr">
                    <a:noFill/>
                  </a:tcPr>
                </a:tc>
                <a:tc>
                  <a:txBody>
                    <a:bodyPr/>
                    <a:lstStyle/>
                    <a:p>
                      <a:pPr algn="ctr"/>
                      <a:r>
                        <a:rPr lang="en-US" sz="1200" dirty="0">
                          <a:solidFill>
                            <a:schemeClr val="bg1"/>
                          </a:solidFill>
                        </a:rPr>
                        <a:t>6,799</a:t>
                      </a:r>
                    </a:p>
                  </a:txBody>
                  <a:tcPr anchor="ctr">
                    <a:noFill/>
                  </a:tcPr>
                </a:tc>
                <a:tc>
                  <a:txBody>
                    <a:bodyPr/>
                    <a:lstStyle/>
                    <a:p>
                      <a:pPr algn="ctr"/>
                      <a:r>
                        <a:rPr lang="en-US" sz="1200" dirty="0">
                          <a:solidFill>
                            <a:schemeClr val="bg1"/>
                          </a:solidFill>
                        </a:rPr>
                        <a:t>4,466</a:t>
                      </a:r>
                    </a:p>
                  </a:txBody>
                  <a:tcPr anchor="ctr">
                    <a:solidFill>
                      <a:schemeClr val="bg1">
                        <a:lumMod val="20000"/>
                        <a:lumOff val="80000"/>
                      </a:schemeClr>
                    </a:solidFill>
                  </a:tcPr>
                </a:tc>
                <a:tc>
                  <a:txBody>
                    <a:bodyPr/>
                    <a:lstStyle/>
                    <a:p>
                      <a:pPr algn="ctr"/>
                      <a:r>
                        <a:rPr lang="en-US" sz="1200" dirty="0">
                          <a:solidFill>
                            <a:schemeClr val="bg1"/>
                          </a:solidFill>
                        </a:rPr>
                        <a:t>2,333</a:t>
                      </a:r>
                    </a:p>
                  </a:txBody>
                  <a:tcPr anchor="ctr">
                    <a:solidFill>
                      <a:schemeClr val="bg1">
                        <a:lumMod val="20000"/>
                        <a:lumOff val="80000"/>
                      </a:schemeClr>
                    </a:solidFill>
                  </a:tcPr>
                </a:tc>
                <a:extLst>
                  <a:ext uri="{0D108BD9-81ED-4DB2-BD59-A6C34878D82A}">
                    <a16:rowId xmlns:a16="http://schemas.microsoft.com/office/drawing/2014/main" val="3624663771"/>
                  </a:ext>
                </a:extLst>
              </a:tr>
            </a:tbl>
          </a:graphicData>
        </a:graphic>
      </p:graphicFrame>
      <p:sp>
        <p:nvSpPr>
          <p:cNvPr id="11" name="Text Placeholder 6">
            <a:extLst>
              <a:ext uri="{FF2B5EF4-FFF2-40B4-BE49-F238E27FC236}">
                <a16:creationId xmlns:a16="http://schemas.microsoft.com/office/drawing/2014/main" id="{6B3A301D-D4B7-444D-BEB0-50A287185BCA}"/>
              </a:ext>
            </a:extLst>
          </p:cNvPr>
          <p:cNvSpPr txBox="1">
            <a:spLocks/>
          </p:cNvSpPr>
          <p:nvPr/>
        </p:nvSpPr>
        <p:spPr>
          <a:xfrm>
            <a:off x="228600" y="4572000"/>
            <a:ext cx="5029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Entries are % “very important.”</a:t>
            </a:r>
            <a:endParaRPr lang="en-US" sz="800" b="1" kern="0" dirty="0">
              <a:solidFill>
                <a:schemeClr val="accent4"/>
              </a:solidFill>
            </a:endParaRPr>
          </a:p>
          <a:p>
            <a:endParaRPr lang="en-US" sz="800" b="1" dirty="0">
              <a:solidFill>
                <a:schemeClr val="accent4"/>
              </a:solidFill>
            </a:endParaRPr>
          </a:p>
        </p:txBody>
      </p:sp>
      <p:sp>
        <p:nvSpPr>
          <p:cNvPr id="12" name="TextBox 11">
            <a:extLst>
              <a:ext uri="{FF2B5EF4-FFF2-40B4-BE49-F238E27FC236}">
                <a16:creationId xmlns:a16="http://schemas.microsoft.com/office/drawing/2014/main" id="{7F58B2E7-2447-4A76-AB68-948764E6CBE3}"/>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11104304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083949514"/>
              </p:ext>
            </p:extLst>
          </p:nvPr>
        </p:nvGraphicFramePr>
        <p:xfrm>
          <a:off x="228600" y="2016350"/>
          <a:ext cx="6629401" cy="2425524"/>
        </p:xfrm>
        <a:graphic>
          <a:graphicData uri="http://schemas.openxmlformats.org/drawingml/2006/table">
            <a:tbl>
              <a:tblPr firstRow="1" bandRow="1">
                <a:tableStyleId>{6E25E649-3F16-4E02-A733-19D2CDBF48F0}</a:tableStyleId>
              </a:tblPr>
              <a:tblGrid>
                <a:gridCol w="2803792">
                  <a:extLst>
                    <a:ext uri="{9D8B030D-6E8A-4147-A177-3AD203B41FA5}">
                      <a16:colId xmlns:a16="http://schemas.microsoft.com/office/drawing/2014/main" val="3124580405"/>
                    </a:ext>
                  </a:extLst>
                </a:gridCol>
                <a:gridCol w="1275203">
                  <a:extLst>
                    <a:ext uri="{9D8B030D-6E8A-4147-A177-3AD203B41FA5}">
                      <a16:colId xmlns:a16="http://schemas.microsoft.com/office/drawing/2014/main" val="2399029991"/>
                    </a:ext>
                  </a:extLst>
                </a:gridCol>
                <a:gridCol w="1275203">
                  <a:extLst>
                    <a:ext uri="{9D8B030D-6E8A-4147-A177-3AD203B41FA5}">
                      <a16:colId xmlns:a16="http://schemas.microsoft.com/office/drawing/2014/main" val="2908534431"/>
                    </a:ext>
                  </a:extLst>
                </a:gridCol>
                <a:gridCol w="1275203">
                  <a:extLst>
                    <a:ext uri="{9D8B030D-6E8A-4147-A177-3AD203B41FA5}">
                      <a16:colId xmlns:a16="http://schemas.microsoft.com/office/drawing/2014/main" val="1076768269"/>
                    </a:ext>
                  </a:extLst>
                </a:gridCol>
              </a:tblGrid>
              <a:tr h="413844">
                <a:tc>
                  <a:txBody>
                    <a:bodyPr/>
                    <a:lstStyle/>
                    <a:p>
                      <a:pPr algn="l"/>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139876">
                <a:tc>
                  <a:txBody>
                    <a:bodyPr/>
                    <a:lstStyle/>
                    <a:p>
                      <a:r>
                        <a:rPr lang="en-US" sz="1200" b="0" dirty="0">
                          <a:solidFill>
                            <a:schemeClr val="bg1"/>
                          </a:solidFill>
                        </a:rPr>
                        <a:t>Price</a:t>
                      </a:r>
                    </a:p>
                  </a:txBody>
                  <a:tcPr anchor="ctr">
                    <a:noFill/>
                  </a:tcPr>
                </a:tc>
                <a:tc>
                  <a:txBody>
                    <a:bodyPr/>
                    <a:lstStyle/>
                    <a:p>
                      <a:pPr algn="ctr"/>
                      <a:r>
                        <a:rPr lang="en-US" sz="1200" baseline="0" dirty="0">
                          <a:solidFill>
                            <a:schemeClr val="bg1"/>
                          </a:solidFill>
                        </a:rPr>
                        <a:t>88%</a:t>
                      </a:r>
                    </a:p>
                  </a:txBody>
                  <a:tcPr anchor="ctr">
                    <a:noFill/>
                  </a:tcPr>
                </a:tc>
                <a:tc>
                  <a:txBody>
                    <a:bodyPr/>
                    <a:lstStyle/>
                    <a:p>
                      <a:pPr algn="ctr"/>
                      <a:r>
                        <a:rPr lang="en-US" sz="1200" baseline="0" dirty="0">
                          <a:solidFill>
                            <a:schemeClr val="bg1"/>
                          </a:solidFill>
                        </a:rPr>
                        <a:t>86%</a:t>
                      </a:r>
                    </a:p>
                  </a:txBody>
                  <a:tcPr anchor="ctr">
                    <a:noFill/>
                  </a:tcPr>
                </a:tc>
                <a:tc>
                  <a:txBody>
                    <a:bodyPr/>
                    <a:lstStyle/>
                    <a:p>
                      <a:pPr algn="ctr"/>
                      <a:r>
                        <a:rPr lang="en-US" sz="1200" baseline="0" dirty="0">
                          <a:solidFill>
                            <a:schemeClr val="bg1"/>
                          </a:solidFill>
                        </a:rPr>
                        <a:t>84%</a:t>
                      </a:r>
                    </a:p>
                  </a:txBody>
                  <a:tcPr anchor="ctr">
                    <a:noFill/>
                  </a:tcPr>
                </a:tc>
                <a:extLst>
                  <a:ext uri="{0D108BD9-81ED-4DB2-BD59-A6C34878D82A}">
                    <a16:rowId xmlns:a16="http://schemas.microsoft.com/office/drawing/2014/main" val="4230878191"/>
                  </a:ext>
                </a:extLst>
              </a:tr>
              <a:tr h="0">
                <a:tc>
                  <a:txBody>
                    <a:bodyPr/>
                    <a:lstStyle/>
                    <a:p>
                      <a:r>
                        <a:rPr lang="en-US" sz="1200" b="0" dirty="0">
                          <a:solidFill>
                            <a:schemeClr val="bg1"/>
                          </a:solidFill>
                        </a:rPr>
                        <a:t>Shipping cost</a:t>
                      </a:r>
                    </a:p>
                  </a:txBody>
                  <a:tcPr anchor="ctr">
                    <a:noFill/>
                  </a:tcPr>
                </a:tc>
                <a:tc>
                  <a:txBody>
                    <a:bodyPr/>
                    <a:lstStyle/>
                    <a:p>
                      <a:pPr algn="ctr"/>
                      <a:r>
                        <a:rPr lang="en-US" sz="1200" baseline="0" dirty="0">
                          <a:solidFill>
                            <a:schemeClr val="bg1"/>
                          </a:solidFill>
                        </a:rPr>
                        <a:t>82%</a:t>
                      </a:r>
                    </a:p>
                  </a:txBody>
                  <a:tcPr anchor="ctr">
                    <a:noFill/>
                  </a:tcPr>
                </a:tc>
                <a:tc>
                  <a:txBody>
                    <a:bodyPr/>
                    <a:lstStyle/>
                    <a:p>
                      <a:pPr algn="ctr"/>
                      <a:r>
                        <a:rPr lang="en-US" sz="1200" baseline="0" dirty="0">
                          <a:solidFill>
                            <a:schemeClr val="bg1"/>
                          </a:solidFill>
                        </a:rPr>
                        <a:t>81%</a:t>
                      </a:r>
                    </a:p>
                  </a:txBody>
                  <a:tcPr anchor="ctr">
                    <a:noFill/>
                  </a:tcPr>
                </a:tc>
                <a:tc>
                  <a:txBody>
                    <a:bodyPr/>
                    <a:lstStyle/>
                    <a:p>
                      <a:pPr algn="ctr"/>
                      <a:r>
                        <a:rPr lang="en-US" sz="1200" baseline="0" dirty="0">
                          <a:solidFill>
                            <a:schemeClr val="bg1"/>
                          </a:solidFill>
                        </a:rPr>
                        <a:t>81%</a:t>
                      </a:r>
                    </a:p>
                  </a:txBody>
                  <a:tcPr anchor="ctr">
                    <a:noFill/>
                  </a:tcPr>
                </a:tc>
                <a:extLst>
                  <a:ext uri="{0D108BD9-81ED-4DB2-BD59-A6C34878D82A}">
                    <a16:rowId xmlns:a16="http://schemas.microsoft.com/office/drawing/2014/main" val="399659408"/>
                  </a:ext>
                </a:extLst>
              </a:tr>
              <a:tr h="124636">
                <a:tc>
                  <a:txBody>
                    <a:bodyPr/>
                    <a:lstStyle/>
                    <a:p>
                      <a:r>
                        <a:rPr lang="en-US" sz="1200" b="0" dirty="0">
                          <a:solidFill>
                            <a:schemeClr val="bg1"/>
                          </a:solidFill>
                        </a:rPr>
                        <a:t>Shopping convenience – Quick delivery</a:t>
                      </a:r>
                    </a:p>
                  </a:txBody>
                  <a:tcPr anchor="ctr">
                    <a:noFill/>
                  </a:tcPr>
                </a:tc>
                <a:tc>
                  <a:txBody>
                    <a:bodyPr/>
                    <a:lstStyle/>
                    <a:p>
                      <a:pPr algn="ctr"/>
                      <a:r>
                        <a:rPr lang="en-US" sz="1200" baseline="0" dirty="0">
                          <a:solidFill>
                            <a:schemeClr val="bg1"/>
                          </a:solidFill>
                        </a:rPr>
                        <a:t>72%</a:t>
                      </a:r>
                    </a:p>
                  </a:txBody>
                  <a:tcPr anchor="ctr">
                    <a:noFill/>
                  </a:tcPr>
                </a:tc>
                <a:tc>
                  <a:txBody>
                    <a:bodyPr/>
                    <a:lstStyle/>
                    <a:p>
                      <a:pPr algn="ctr"/>
                      <a:r>
                        <a:rPr lang="en-US" sz="1200" baseline="0" dirty="0">
                          <a:solidFill>
                            <a:schemeClr val="bg1"/>
                          </a:solidFill>
                        </a:rPr>
                        <a:t>75%</a:t>
                      </a:r>
                    </a:p>
                  </a:txBody>
                  <a:tcPr anchor="ctr">
                    <a:noFill/>
                  </a:tcPr>
                </a:tc>
                <a:tc>
                  <a:txBody>
                    <a:bodyPr/>
                    <a:lstStyle/>
                    <a:p>
                      <a:pPr algn="ctr"/>
                      <a:r>
                        <a:rPr lang="en-US" sz="1200" baseline="0" dirty="0">
                          <a:solidFill>
                            <a:schemeClr val="bg1"/>
                          </a:solidFill>
                        </a:rPr>
                        <a:t>66%</a:t>
                      </a:r>
                    </a:p>
                  </a:txBody>
                  <a:tcPr anchor="ctr">
                    <a:noFill/>
                  </a:tcPr>
                </a:tc>
                <a:extLst>
                  <a:ext uri="{0D108BD9-81ED-4DB2-BD59-A6C34878D82A}">
                    <a16:rowId xmlns:a16="http://schemas.microsoft.com/office/drawing/2014/main" val="2159702854"/>
                  </a:ext>
                </a:extLst>
              </a:tr>
              <a:tr h="0">
                <a:tc>
                  <a:txBody>
                    <a:bodyPr/>
                    <a:lstStyle/>
                    <a:p>
                      <a:pPr marL="0" algn="l" defTabSz="914400" rtl="0" eaLnBrk="1" latinLnBrk="0" hangingPunct="1"/>
                      <a:r>
                        <a:rPr lang="en-US" sz="1200" b="0" kern="1200" dirty="0">
                          <a:solidFill>
                            <a:schemeClr val="bg1"/>
                          </a:solidFill>
                          <a:latin typeface="+mn-lt"/>
                          <a:ea typeface="+mn-ea"/>
                          <a:cs typeface="+mn-cs"/>
                        </a:rPr>
                        <a:t>Can’t find them locally</a:t>
                      </a:r>
                    </a:p>
                  </a:txBody>
                  <a:tcPr anchor="ctr">
                    <a:noFill/>
                  </a:tcPr>
                </a:tc>
                <a:tc>
                  <a:txBody>
                    <a:bodyPr/>
                    <a:lstStyle/>
                    <a:p>
                      <a:pPr algn="ctr"/>
                      <a:r>
                        <a:rPr lang="en-US" sz="1200" baseline="0" dirty="0">
                          <a:solidFill>
                            <a:schemeClr val="bg1"/>
                          </a:solidFill>
                        </a:rPr>
                        <a:t>53%</a:t>
                      </a:r>
                    </a:p>
                  </a:txBody>
                  <a:tcPr anchor="ctr">
                    <a:noFill/>
                  </a:tcPr>
                </a:tc>
                <a:tc>
                  <a:txBody>
                    <a:bodyPr/>
                    <a:lstStyle/>
                    <a:p>
                      <a:pPr algn="ctr"/>
                      <a:r>
                        <a:rPr lang="en-US" sz="1200" baseline="0" dirty="0">
                          <a:solidFill>
                            <a:schemeClr val="bg1"/>
                          </a:solidFill>
                        </a:rPr>
                        <a:t>59%</a:t>
                      </a:r>
                    </a:p>
                  </a:txBody>
                  <a:tcPr anchor="ctr">
                    <a:noFill/>
                  </a:tcPr>
                </a:tc>
                <a:tc>
                  <a:txBody>
                    <a:bodyPr/>
                    <a:lstStyle/>
                    <a:p>
                      <a:pPr algn="ctr"/>
                      <a:r>
                        <a:rPr lang="en-US" sz="1200" baseline="0" dirty="0">
                          <a:solidFill>
                            <a:schemeClr val="bg1"/>
                          </a:solidFill>
                        </a:rPr>
                        <a:t>59%</a:t>
                      </a:r>
                    </a:p>
                  </a:txBody>
                  <a:tcPr anchor="ctr">
                    <a:noFill/>
                  </a:tcPr>
                </a:tc>
                <a:extLst>
                  <a:ext uri="{0D108BD9-81ED-4DB2-BD59-A6C34878D82A}">
                    <a16:rowId xmlns:a16="http://schemas.microsoft.com/office/drawing/2014/main" val="3343760334"/>
                  </a:ext>
                </a:extLst>
              </a:tr>
              <a:tr h="0">
                <a:tc>
                  <a:txBody>
                    <a:bodyPr/>
                    <a:lstStyle/>
                    <a:p>
                      <a:r>
                        <a:rPr lang="en-US" sz="1200" b="0" dirty="0">
                          <a:solidFill>
                            <a:schemeClr val="bg1"/>
                          </a:solidFill>
                        </a:rPr>
                        <a:t>Shopping convenience – Do it as needed</a:t>
                      </a:r>
                    </a:p>
                  </a:txBody>
                  <a:tcPr anchor="ctr">
                    <a:noFill/>
                  </a:tcPr>
                </a:tc>
                <a:tc>
                  <a:txBody>
                    <a:bodyPr/>
                    <a:lstStyle/>
                    <a:p>
                      <a:pPr algn="ctr"/>
                      <a:r>
                        <a:rPr lang="en-US" sz="1200" baseline="0" dirty="0">
                          <a:solidFill>
                            <a:schemeClr val="bg1"/>
                          </a:solidFill>
                        </a:rPr>
                        <a:t>55%</a:t>
                      </a:r>
                    </a:p>
                  </a:txBody>
                  <a:tcPr anchor="ctr">
                    <a:noFill/>
                  </a:tcPr>
                </a:tc>
                <a:tc>
                  <a:txBody>
                    <a:bodyPr/>
                    <a:lstStyle/>
                    <a:p>
                      <a:pPr algn="ctr"/>
                      <a:r>
                        <a:rPr lang="en-US" sz="1200" baseline="0" dirty="0">
                          <a:solidFill>
                            <a:schemeClr val="bg1"/>
                          </a:solidFill>
                        </a:rPr>
                        <a:t>60%</a:t>
                      </a:r>
                    </a:p>
                  </a:txBody>
                  <a:tcPr anchor="ctr">
                    <a:noFill/>
                  </a:tcPr>
                </a:tc>
                <a:tc>
                  <a:txBody>
                    <a:bodyPr/>
                    <a:lstStyle/>
                    <a:p>
                      <a:pPr algn="ctr"/>
                      <a:r>
                        <a:rPr lang="en-US" sz="1200" baseline="0" dirty="0">
                          <a:solidFill>
                            <a:schemeClr val="bg1"/>
                          </a:solidFill>
                        </a:rPr>
                        <a:t>55%</a:t>
                      </a:r>
                    </a:p>
                  </a:txBody>
                  <a:tcPr anchor="ctr">
                    <a:noFill/>
                  </a:tcPr>
                </a:tc>
                <a:extLst>
                  <a:ext uri="{0D108BD9-81ED-4DB2-BD59-A6C34878D82A}">
                    <a16:rowId xmlns:a16="http://schemas.microsoft.com/office/drawing/2014/main" val="1260973540"/>
                  </a:ext>
                </a:extLst>
              </a:tr>
              <a:tr h="0">
                <a:tc>
                  <a:txBody>
                    <a:bodyPr/>
                    <a:lstStyle/>
                    <a:p>
                      <a:pPr algn="l"/>
                      <a:r>
                        <a:rPr lang="en-US" sz="1200" b="1" dirty="0">
                          <a:solidFill>
                            <a:schemeClr val="bg1"/>
                          </a:solidFill>
                        </a:rPr>
                        <a:t>Number of Completes</a:t>
                      </a:r>
                    </a:p>
                  </a:txBody>
                  <a:tcPr anchor="ctr">
                    <a:noFill/>
                  </a:tcPr>
                </a:tc>
                <a:tc>
                  <a:txBody>
                    <a:bodyPr/>
                    <a:lstStyle/>
                    <a:p>
                      <a:pPr algn="ctr"/>
                      <a:r>
                        <a:rPr lang="en-US" sz="1200" baseline="0" dirty="0">
                          <a:solidFill>
                            <a:schemeClr val="bg1"/>
                          </a:solidFill>
                        </a:rPr>
                        <a:t>700</a:t>
                      </a:r>
                    </a:p>
                  </a:txBody>
                  <a:tcPr anchor="ctr">
                    <a:noFill/>
                  </a:tcPr>
                </a:tc>
                <a:tc>
                  <a:txBody>
                    <a:bodyPr/>
                    <a:lstStyle/>
                    <a:p>
                      <a:pPr algn="ctr"/>
                      <a:r>
                        <a:rPr lang="en-US" sz="1200" dirty="0">
                          <a:solidFill>
                            <a:schemeClr val="bg1"/>
                          </a:solidFill>
                        </a:rPr>
                        <a:t>639</a:t>
                      </a:r>
                    </a:p>
                  </a:txBody>
                  <a:tcPr anchor="ctr">
                    <a:noFill/>
                  </a:tcPr>
                </a:tc>
                <a:tc>
                  <a:txBody>
                    <a:bodyPr/>
                    <a:lstStyle/>
                    <a:p>
                      <a:pPr algn="ctr"/>
                      <a:r>
                        <a:rPr lang="en-US" sz="1200" dirty="0">
                          <a:solidFill>
                            <a:schemeClr val="bg1"/>
                          </a:solidFill>
                        </a:rPr>
                        <a:t>5,518</a:t>
                      </a:r>
                    </a:p>
                  </a:txBody>
                  <a:tcPr anchor="ctr">
                    <a:noFill/>
                  </a:tcPr>
                </a:tc>
                <a:extLst>
                  <a:ext uri="{0D108BD9-81ED-4DB2-BD59-A6C34878D82A}">
                    <a16:rowId xmlns:a16="http://schemas.microsoft.com/office/drawing/2014/main" val="1171414946"/>
                  </a:ext>
                </a:extLst>
              </a:tr>
            </a:tbl>
          </a:graphicData>
        </a:graphic>
      </p:graphicFrame>
      <p:sp>
        <p:nvSpPr>
          <p:cNvPr id="16" name="Text Placeholder 6">
            <a:extLst>
              <a:ext uri="{FF2B5EF4-FFF2-40B4-BE49-F238E27FC236}">
                <a16:creationId xmlns:a16="http://schemas.microsoft.com/office/drawing/2014/main" id="{CDA99C5D-F713-4FE0-9F9C-DC03F79C7D38}"/>
              </a:ext>
            </a:extLst>
          </p:cNvPr>
          <p:cNvSpPr txBox="1">
            <a:spLocks/>
          </p:cNvSpPr>
          <p:nvPr/>
        </p:nvSpPr>
        <p:spPr>
          <a:xfrm>
            <a:off x="228600" y="914400"/>
            <a:ext cx="7162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1400" b="1" dirty="0"/>
              <a:t>27. If you are buying art supplies online, how important are these store features to you?</a:t>
            </a:r>
            <a:endParaRPr lang="en-US" sz="1400" dirty="0"/>
          </a:p>
        </p:txBody>
      </p:sp>
      <p:sp>
        <p:nvSpPr>
          <p:cNvPr id="5" name="Text Placeholder 6">
            <a:extLst>
              <a:ext uri="{FF2B5EF4-FFF2-40B4-BE49-F238E27FC236}">
                <a16:creationId xmlns:a16="http://schemas.microsoft.com/office/drawing/2014/main" id="{A27143B8-D2F3-44B4-8ABB-30CFEFE6E207}"/>
              </a:ext>
            </a:extLst>
          </p:cNvPr>
          <p:cNvSpPr txBox="1">
            <a:spLocks/>
          </p:cNvSpPr>
          <p:nvPr/>
        </p:nvSpPr>
        <p:spPr>
          <a:xfrm>
            <a:off x="228600" y="4419600"/>
            <a:ext cx="5029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sz="800" b="1" dirty="0">
                <a:solidFill>
                  <a:schemeClr val="accent4"/>
                </a:solidFill>
              </a:rPr>
              <a:t>Entries are % “very important.”</a:t>
            </a:r>
            <a:endParaRPr lang="en-US" sz="800" b="1" kern="0" dirty="0">
              <a:solidFill>
                <a:schemeClr val="accent4"/>
              </a:solidFill>
            </a:endParaRPr>
          </a:p>
          <a:p>
            <a:endParaRPr lang="en-US" sz="800" b="1" dirty="0">
              <a:solidFill>
                <a:schemeClr val="accent4"/>
              </a:solidFill>
            </a:endParaRPr>
          </a:p>
        </p:txBody>
      </p:sp>
      <p:sp>
        <p:nvSpPr>
          <p:cNvPr id="7" name="Slide Number Placeholder 1">
            <a:extLst>
              <a:ext uri="{FF2B5EF4-FFF2-40B4-BE49-F238E27FC236}">
                <a16:creationId xmlns:a16="http://schemas.microsoft.com/office/drawing/2014/main" id="{3FF165AE-30AD-4444-AB88-F41226617107}"/>
              </a:ext>
            </a:extLst>
          </p:cNvPr>
          <p:cNvSpPr>
            <a:spLocks noGrp="1"/>
          </p:cNvSpPr>
          <p:nvPr>
            <p:ph type="sldNum" sz="quarter" idx="4"/>
          </p:nvPr>
        </p:nvSpPr>
        <p:spPr>
          <a:xfrm>
            <a:off x="8153400" y="6340476"/>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81</a:t>
            </a:fld>
            <a:endParaRPr lang="en-US" dirty="0"/>
          </a:p>
        </p:txBody>
      </p:sp>
      <p:sp>
        <p:nvSpPr>
          <p:cNvPr id="8" name="TextBox 7">
            <a:extLst>
              <a:ext uri="{FF2B5EF4-FFF2-40B4-BE49-F238E27FC236}">
                <a16:creationId xmlns:a16="http://schemas.microsoft.com/office/drawing/2014/main" id="{11CF3D10-5E09-4798-9A56-FBD0A3316C70}"/>
              </a:ext>
            </a:extLst>
          </p:cNvPr>
          <p:cNvSpPr txBox="1"/>
          <p:nvPr/>
        </p:nvSpPr>
        <p:spPr>
          <a:xfrm>
            <a:off x="1447800" y="6400800"/>
            <a:ext cx="2819400" cy="400110"/>
          </a:xfrm>
          <a:prstGeom prst="rect">
            <a:avLst/>
          </a:prstGeom>
          <a:noFill/>
        </p:spPr>
        <p:txBody>
          <a:bodyPr wrap="square" rtlCol="0">
            <a:spAutoFit/>
          </a:bodyPr>
          <a:lstStyle/>
          <a:p>
            <a:r>
              <a:rPr lang="en-US" sz="2000" dirty="0">
                <a:solidFill>
                  <a:schemeClr val="accent4"/>
                </a:solidFill>
              </a:rPr>
              <a:t>2018 Results</a:t>
            </a:r>
          </a:p>
        </p:txBody>
      </p:sp>
    </p:spTree>
    <p:extLst>
      <p:ext uri="{BB962C8B-B14F-4D97-AF65-F5344CB8AC3E}">
        <p14:creationId xmlns:p14="http://schemas.microsoft.com/office/powerpoint/2010/main" val="31813525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D45A52-9171-4902-BCDE-7977F1341086}"/>
              </a:ext>
            </a:extLst>
          </p:cNvPr>
          <p:cNvSpPr txBox="1">
            <a:spLocks noChangeArrowheads="1"/>
          </p:cNvSpPr>
          <p:nvPr/>
        </p:nvSpPr>
        <p:spPr bwMode="auto">
          <a:xfrm>
            <a:off x="2370107" y="3793143"/>
            <a:ext cx="4533182" cy="738664"/>
          </a:xfrm>
          <a:prstGeom prst="rect">
            <a:avLst/>
          </a:prstGeom>
          <a:noFill/>
          <a:ln w="9525">
            <a:noFill/>
            <a:miter lim="800000"/>
            <a:headEnd/>
            <a:tailEnd/>
          </a:ln>
        </p:spPr>
        <p:txBody>
          <a:bodyPr wrap="square">
            <a:spAutoFit/>
          </a:bodyPr>
          <a:lstStyle/>
          <a:p>
            <a:pPr algn="ctr" fontAlgn="base"/>
            <a:r>
              <a:rPr lang="en-US" sz="1050" dirty="0">
                <a:solidFill>
                  <a:srgbClr val="000000"/>
                </a:solidFill>
                <a:latin typeface="Arial"/>
                <a:ea typeface="Times New Roman"/>
              </a:rPr>
              <a:t>The Olinger Group is a member in good standing with the Insights Association and this research has been conducted in full compliance with their code of ethics.  Questions regarding this research can be directed to Jude Olinger, </a:t>
            </a:r>
            <a:r>
              <a:rPr lang="en-US" sz="1050" u="sng" dirty="0">
                <a:solidFill>
                  <a:srgbClr val="000000"/>
                </a:solidFill>
                <a:latin typeface="Arial"/>
                <a:ea typeface="Times New Roman"/>
                <a:hlinkClick r:id="rId2"/>
              </a:rPr>
              <a:t>jolinger@olingergroup.com</a:t>
            </a:r>
            <a:r>
              <a:rPr lang="en-US" sz="1050" dirty="0">
                <a:solidFill>
                  <a:srgbClr val="000000"/>
                </a:solidFill>
                <a:latin typeface="Arial"/>
                <a:ea typeface="Times New Roman"/>
              </a:rPr>
              <a:t>, CEO of The Olinger Group.</a:t>
            </a:r>
            <a:endParaRPr lang="en-US" sz="900" dirty="0">
              <a:latin typeface="Times New Roman"/>
              <a:ea typeface="Times New Roman"/>
            </a:endParaRPr>
          </a:p>
        </p:txBody>
      </p:sp>
      <p:pic>
        <p:nvPicPr>
          <p:cNvPr id="6" name="Picture 5" descr="olinger_x_large">
            <a:extLst>
              <a:ext uri="{FF2B5EF4-FFF2-40B4-BE49-F238E27FC236}">
                <a16:creationId xmlns:a16="http://schemas.microsoft.com/office/drawing/2014/main" id="{8D8DDDC9-5AC7-4C81-B2EB-936E8C9F55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6114" y="2161845"/>
            <a:ext cx="1771774" cy="1577340"/>
          </a:xfrm>
          <a:prstGeom prst="rect">
            <a:avLst/>
          </a:prstGeom>
          <a:noFill/>
          <a:ln>
            <a:noFill/>
          </a:ln>
        </p:spPr>
      </p:pic>
      <p:sp>
        <p:nvSpPr>
          <p:cNvPr id="7" name="Slide Number Placeholder 1">
            <a:extLst>
              <a:ext uri="{FF2B5EF4-FFF2-40B4-BE49-F238E27FC236}">
                <a16:creationId xmlns:a16="http://schemas.microsoft.com/office/drawing/2014/main" id="{45F61A42-EFEB-41C4-AEE5-69D452E01577}"/>
              </a:ext>
            </a:extLst>
          </p:cNvPr>
          <p:cNvSpPr txBox="1">
            <a:spLocks/>
          </p:cNvSpPr>
          <p:nvPr/>
        </p:nvSpPr>
        <p:spPr>
          <a:xfrm>
            <a:off x="8153400" y="6340476"/>
            <a:ext cx="381000" cy="365125"/>
          </a:xfrm>
          <a:prstGeom prst="rect">
            <a:avLst/>
          </a:prstGeom>
        </p:spPr>
        <p:txBody>
          <a:bodyPr vert="horz" lIns="91440" tIns="45720" rIns="91440" bIns="45720" rtlCol="0" anchor="ctr"/>
          <a:lstStyle>
            <a:defPPr>
              <a:defRPr lang="ru-RU"/>
            </a:defPPr>
            <a:lvl1pPr algn="r" rtl="0" fontAlgn="base">
              <a:spcBef>
                <a:spcPct val="0"/>
              </a:spcBef>
              <a:spcAft>
                <a:spcPct val="0"/>
              </a:spcAft>
              <a:defRPr sz="10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369E2E43-2DD3-4007-9321-0E7E3D848B18}" type="slidenum">
              <a:rPr lang="en-US" smtClean="0"/>
              <a:pPr/>
              <a:t>82</a:t>
            </a:fld>
            <a:endParaRPr lang="en-US" dirty="0"/>
          </a:p>
        </p:txBody>
      </p:sp>
    </p:spTree>
    <p:extLst>
      <p:ext uri="{BB962C8B-B14F-4D97-AF65-F5344CB8AC3E}">
        <p14:creationId xmlns:p14="http://schemas.microsoft.com/office/powerpoint/2010/main" val="83872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B23D-252B-475A-AFCB-E1D12592BA70}"/>
              </a:ext>
            </a:extLst>
          </p:cNvPr>
          <p:cNvSpPr>
            <a:spLocks noGrp="1"/>
          </p:cNvSpPr>
          <p:nvPr>
            <p:ph type="title"/>
          </p:nvPr>
        </p:nvSpPr>
        <p:spPr/>
        <p:txBody>
          <a:bodyPr/>
          <a:lstStyle/>
          <a:p>
            <a:pPr algn="ctr"/>
            <a:r>
              <a:rPr lang="en-US" dirty="0">
                <a:solidFill>
                  <a:schemeClr val="accent2"/>
                </a:solidFill>
              </a:rPr>
              <a:t>Tables</a:t>
            </a:r>
          </a:p>
        </p:txBody>
      </p:sp>
    </p:spTree>
    <p:extLst>
      <p:ext uri="{BB962C8B-B14F-4D97-AF65-F5344CB8AC3E}">
        <p14:creationId xmlns:p14="http://schemas.microsoft.com/office/powerpoint/2010/main" val="1509638196"/>
      </p:ext>
    </p:extLst>
  </p:cSld>
  <p:clrMapOvr>
    <a:masterClrMapping/>
  </p:clrMapOvr>
</p:sld>
</file>

<file path=ppt/theme/theme1.xml><?xml version="1.0" encoding="utf-8"?>
<a:theme xmlns:a="http://schemas.openxmlformats.org/drawingml/2006/main" name="template">
  <a:themeElements>
    <a:clrScheme name="Custom 8">
      <a:dk1>
        <a:srgbClr val="D7D7D7"/>
      </a:dk1>
      <a:lt1>
        <a:srgbClr val="393939"/>
      </a:lt1>
      <a:dk2>
        <a:srgbClr val="F2F2F2"/>
      </a:dk2>
      <a:lt2>
        <a:srgbClr val="353535"/>
      </a:lt2>
      <a:accent1>
        <a:srgbClr val="CC6600"/>
      </a:accent1>
      <a:accent2>
        <a:srgbClr val="336699"/>
      </a:accent2>
      <a:accent3>
        <a:srgbClr val="CCCC00"/>
      </a:accent3>
      <a:accent4>
        <a:srgbClr val="CC3300"/>
      </a:accent4>
      <a:accent5>
        <a:srgbClr val="EDD023"/>
      </a:accent5>
      <a:accent6>
        <a:srgbClr val="666633"/>
      </a:accent6>
      <a:hlink>
        <a:srgbClr val="0070C0"/>
      </a:hlink>
      <a:folHlink>
        <a:srgbClr val="0070C0"/>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DD023"/>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01216"/>
        </a:lt2>
        <a:accent1>
          <a:srgbClr val="7C7C74"/>
        </a:accent1>
        <a:accent2>
          <a:srgbClr val="878577"/>
        </a:accent2>
        <a:accent3>
          <a:srgbClr val="FFFFFF"/>
        </a:accent3>
        <a:accent4>
          <a:srgbClr val="404040"/>
        </a:accent4>
        <a:accent5>
          <a:srgbClr val="BFBFBC"/>
        </a:accent5>
        <a:accent6>
          <a:srgbClr val="7A786B"/>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49751F"/>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080808"/>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4F5054"/>
        </a:lt2>
        <a:accent1>
          <a:srgbClr val="7E7F8E"/>
        </a:accent1>
        <a:accent2>
          <a:srgbClr val="DDDDDF"/>
        </a:accent2>
        <a:accent3>
          <a:srgbClr val="FFFFFF"/>
        </a:accent3>
        <a:accent4>
          <a:srgbClr val="404040"/>
        </a:accent4>
        <a:accent5>
          <a:srgbClr val="C0C0C6"/>
        </a:accent5>
        <a:accent6>
          <a:srgbClr val="C8C8CA"/>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4F5054"/>
        </a:lt2>
        <a:accent1>
          <a:srgbClr val="CACACA"/>
        </a:accent1>
        <a:accent2>
          <a:srgbClr val="E7E7E5"/>
        </a:accent2>
        <a:accent3>
          <a:srgbClr val="FFFFFF"/>
        </a:accent3>
        <a:accent4>
          <a:srgbClr val="404040"/>
        </a:accent4>
        <a:accent5>
          <a:srgbClr val="E1E1E1"/>
        </a:accent5>
        <a:accent6>
          <a:srgbClr val="D1D1CF"/>
        </a:accent6>
        <a:hlink>
          <a:srgbClr val="CCCBC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Custom 5">
      <a:dk1>
        <a:srgbClr val="393939"/>
      </a:dk1>
      <a:lt1>
        <a:srgbClr val="FFFFFF"/>
      </a:lt1>
      <a:dk2>
        <a:srgbClr val="393939"/>
      </a:dk2>
      <a:lt2>
        <a:srgbClr val="FFFFFF"/>
      </a:lt2>
      <a:accent1>
        <a:srgbClr val="FFFFFF"/>
      </a:accent1>
      <a:accent2>
        <a:srgbClr val="336699"/>
      </a:accent2>
      <a:accent3>
        <a:srgbClr val="CCCC00"/>
      </a:accent3>
      <a:accent4>
        <a:srgbClr val="CC3300"/>
      </a:accent4>
      <a:accent5>
        <a:srgbClr val="EDD023"/>
      </a:accent5>
      <a:accent6>
        <a:srgbClr val="666633"/>
      </a:accent6>
      <a:hlink>
        <a:srgbClr val="0070C0"/>
      </a:hlink>
      <a:folHlink>
        <a:srgbClr val="0070C0"/>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DD023"/>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01216"/>
        </a:lt2>
        <a:accent1>
          <a:srgbClr val="7C7C74"/>
        </a:accent1>
        <a:accent2>
          <a:srgbClr val="878577"/>
        </a:accent2>
        <a:accent3>
          <a:srgbClr val="FFFFFF"/>
        </a:accent3>
        <a:accent4>
          <a:srgbClr val="404040"/>
        </a:accent4>
        <a:accent5>
          <a:srgbClr val="BFBFBC"/>
        </a:accent5>
        <a:accent6>
          <a:srgbClr val="7A786B"/>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49751F"/>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080808"/>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4F5054"/>
        </a:lt2>
        <a:accent1>
          <a:srgbClr val="7E7F8E"/>
        </a:accent1>
        <a:accent2>
          <a:srgbClr val="DDDDDF"/>
        </a:accent2>
        <a:accent3>
          <a:srgbClr val="FFFFFF"/>
        </a:accent3>
        <a:accent4>
          <a:srgbClr val="404040"/>
        </a:accent4>
        <a:accent5>
          <a:srgbClr val="C0C0C6"/>
        </a:accent5>
        <a:accent6>
          <a:srgbClr val="C8C8CA"/>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4F5054"/>
        </a:lt2>
        <a:accent1>
          <a:srgbClr val="CACACA"/>
        </a:accent1>
        <a:accent2>
          <a:srgbClr val="E7E7E5"/>
        </a:accent2>
        <a:accent3>
          <a:srgbClr val="FFFFFF"/>
        </a:accent3>
        <a:accent4>
          <a:srgbClr val="404040"/>
        </a:accent4>
        <a:accent5>
          <a:srgbClr val="E1E1E1"/>
        </a:accent5>
        <a:accent6>
          <a:srgbClr val="D1D1CF"/>
        </a:accent6>
        <a:hlink>
          <a:srgbClr val="CCCBC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18078</TotalTime>
  <Words>10604</Words>
  <Application>Microsoft Office PowerPoint</Application>
  <PresentationFormat>On-screen Show (4:3)</PresentationFormat>
  <Paragraphs>3449</Paragraphs>
  <Slides>82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82</vt:i4>
      </vt:variant>
    </vt:vector>
  </HeadingPairs>
  <TitlesOfParts>
    <vt:vector size="89" baseType="lpstr">
      <vt:lpstr>Arial</vt:lpstr>
      <vt:lpstr>Calibri</vt:lpstr>
      <vt:lpstr>Times New Roman</vt:lpstr>
      <vt:lpstr>Verdana</vt:lpstr>
      <vt:lpstr>Wingdings</vt:lpstr>
      <vt:lpstr>template</vt:lpstr>
      <vt:lpstr>1_template</vt:lpstr>
      <vt:lpstr>Artists &amp; Art Materials Study 2018 Tables and Trending</vt:lpstr>
      <vt:lpstr>Table of Contents</vt:lpstr>
      <vt:lpstr>Objectives</vt:lpstr>
      <vt:lpstr>Methodology</vt:lpstr>
      <vt:lpstr>Methodology</vt:lpstr>
      <vt:lpstr>Methodology - Continued</vt:lpstr>
      <vt:lpstr>Executive Summary - Trends</vt:lpstr>
      <vt:lpstr>Executive Summary - Trends</vt:lpstr>
      <vt:lpstr>Tables</vt:lpstr>
      <vt:lpstr>Types of Art Created – U.S.</vt:lpstr>
      <vt:lpstr>Types of Art Created – Canada</vt:lpstr>
      <vt:lpstr>PowerPoint Presentation</vt:lpstr>
      <vt:lpstr>PowerPoint Presentation</vt:lpstr>
      <vt:lpstr>PowerPoint Presentation</vt:lpstr>
      <vt:lpstr>PowerPoint Presentation</vt:lpstr>
      <vt:lpstr>PowerPoint Presentation</vt:lpstr>
      <vt:lpstr>PowerPoint Presentation</vt:lpstr>
      <vt:lpstr>Favorite Artwork to Create – U.S.</vt:lpstr>
      <vt:lpstr>Favorite Artwork to Create – Canada</vt:lpstr>
      <vt:lpstr>PowerPoint Presentation</vt:lpstr>
      <vt:lpstr>PowerPoint Presentation</vt:lpstr>
      <vt:lpstr>PowerPoint Presentation</vt:lpstr>
      <vt:lpstr>PowerPoint Presentation</vt:lpstr>
      <vt:lpstr>Mediums Recently Used – U.S.</vt:lpstr>
      <vt:lpstr>Mediums Recently Used – Canada</vt:lpstr>
      <vt:lpstr>PowerPoint Presentation</vt:lpstr>
      <vt:lpstr>PowerPoint Presentation</vt:lpstr>
      <vt:lpstr>Other Materials Used – U.S.</vt:lpstr>
      <vt:lpstr>Other Materials Used –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Inspiration – U.S.</vt:lpstr>
      <vt:lpstr>Sources of Inspiration – Canada</vt:lpstr>
      <vt:lpstr>PowerPoint Presentation</vt:lpstr>
      <vt:lpstr>PowerPoint Presentation</vt:lpstr>
      <vt:lpstr>Most Used Apps – U.S.</vt:lpstr>
      <vt:lpstr>Most Used Apps – Canada</vt:lpstr>
      <vt:lpstr>PowerPoint Presentation</vt:lpstr>
      <vt:lpstr>PowerPoint Presentation</vt:lpstr>
      <vt:lpstr>Preferred Information Means – U.S.</vt:lpstr>
      <vt:lpstr>Preferred Information Means – Canada</vt:lpstr>
      <vt:lpstr>PowerPoint Presentation</vt:lpstr>
      <vt:lpstr>PowerPoint Presentation</vt:lpstr>
      <vt:lpstr>Preferred Social Media Content – U.S.</vt:lpstr>
      <vt:lpstr>Preferred Social Media Content – Canada</vt:lpstr>
      <vt:lpstr>PowerPoint Presentation</vt:lpstr>
      <vt:lpstr>PowerPoint Presentation</vt:lpstr>
      <vt:lpstr>Art Materials Info Sources – U.S.</vt:lpstr>
      <vt:lpstr>Art Materials Info Sources –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Smart Phone/Mobile Device Use</vt:lpstr>
      <vt:lpstr>PowerPoint Presentation</vt:lpstr>
      <vt:lpstr>Where the Money is Spent – U.S.</vt:lpstr>
      <vt:lpstr>Where the Money is Spent – Canada</vt:lpstr>
      <vt:lpstr>PowerPoint Presentation</vt:lpstr>
      <vt:lpstr>PowerPoint Presentation</vt:lpstr>
      <vt:lpstr>Important Art Store Features – U.S.</vt:lpstr>
      <vt:lpstr>Important Art Store Features – Canada</vt:lpstr>
      <vt:lpstr>PowerPoint Presentation</vt:lpstr>
      <vt:lpstr>PowerPoint Presentation</vt:lpstr>
      <vt:lpstr>Important Online Art Supply Store Features</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Chanttel Allen</dc:creator>
  <cp:lastModifiedBy>Reggie Hall</cp:lastModifiedBy>
  <cp:revision>836</cp:revision>
  <cp:lastPrinted>2018-01-09T20:50:10Z</cp:lastPrinted>
  <dcterms:created xsi:type="dcterms:W3CDTF">2017-11-14T23:00:08Z</dcterms:created>
  <dcterms:modified xsi:type="dcterms:W3CDTF">2018-02-27T15:16:10Z</dcterms:modified>
</cp:coreProperties>
</file>